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85.jpg" ContentType="image/jpeg"/>
  <Override PartName="/ppt/media/image86.jpg" ContentType="image/jpeg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364" r:id="rId3"/>
    <p:sldId id="365" r:id="rId4"/>
    <p:sldId id="366" r:id="rId5"/>
    <p:sldId id="367" r:id="rId6"/>
    <p:sldId id="368" r:id="rId7"/>
    <p:sldId id="369" r:id="rId8"/>
    <p:sldId id="392" r:id="rId9"/>
    <p:sldId id="377" r:id="rId10"/>
    <p:sldId id="378" r:id="rId11"/>
    <p:sldId id="379" r:id="rId12"/>
    <p:sldId id="380" r:id="rId13"/>
    <p:sldId id="381" r:id="rId14"/>
    <p:sldId id="382" r:id="rId15"/>
    <p:sldId id="383" r:id="rId16"/>
    <p:sldId id="384" r:id="rId17"/>
    <p:sldId id="376" r:id="rId18"/>
    <p:sldId id="385" r:id="rId19"/>
    <p:sldId id="372" r:id="rId20"/>
    <p:sldId id="373" r:id="rId21"/>
    <p:sldId id="374" r:id="rId22"/>
    <p:sldId id="403" r:id="rId23"/>
    <p:sldId id="404" r:id="rId24"/>
    <p:sldId id="386" r:id="rId25"/>
    <p:sldId id="387" r:id="rId26"/>
    <p:sldId id="388" r:id="rId27"/>
    <p:sldId id="389" r:id="rId28"/>
    <p:sldId id="390" r:id="rId29"/>
    <p:sldId id="391" r:id="rId30"/>
    <p:sldId id="402" r:id="rId31"/>
    <p:sldId id="393" r:id="rId32"/>
    <p:sldId id="394" r:id="rId33"/>
    <p:sldId id="395" r:id="rId34"/>
    <p:sldId id="396" r:id="rId35"/>
    <p:sldId id="397" r:id="rId36"/>
    <p:sldId id="398" r:id="rId37"/>
    <p:sldId id="399" r:id="rId38"/>
    <p:sldId id="400" r:id="rId39"/>
    <p:sldId id="401" r:id="rId40"/>
    <p:sldId id="296" r:id="rId41"/>
  </p:sldIdLst>
  <p:sldSz cx="9906000" cy="6858000" type="A4"/>
  <p:notesSz cx="6950075" cy="9236075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>
        <p:scale>
          <a:sx n="73" d="100"/>
          <a:sy n="73" d="100"/>
        </p:scale>
        <p:origin x="-1038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Aplikasi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14</c:v>
                </c:pt>
                <c:pt idx="2">
                  <c:v>14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Infrastruktur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8</c:v>
                </c:pt>
                <c:pt idx="1">
                  <c:v>22</c:v>
                </c:pt>
                <c:pt idx="2">
                  <c:v>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210171008"/>
        <c:axId val="210172544"/>
      </c:barChart>
      <c:catAx>
        <c:axId val="210171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172544"/>
        <c:crosses val="autoZero"/>
        <c:auto val="1"/>
        <c:lblAlgn val="ctr"/>
        <c:lblOffset val="100"/>
        <c:noMultiLvlLbl val="0"/>
      </c:catAx>
      <c:valAx>
        <c:axId val="210172544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 smtClean="0"/>
                  <a:t>T</a:t>
                </a:r>
                <a:r>
                  <a:rPr lang="en-US" cap="none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riliyun</a:t>
                </a:r>
                <a:r>
                  <a:rPr lang="en-US" cap="none" baseline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(Rp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1.69419760000235E-2"/>
              <c:y val="7.0995191868326105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one"/>
        <c:crossAx val="210171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47584434406138"/>
          <c:y val="5.7233044646286098E-2"/>
          <c:w val="0.56828434340328504"/>
          <c:h val="7.74819799576089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E08A54-B4C3-4C6E-88D7-970EAB5F97D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A400983-7EC3-4184-9DE1-19914D81E2FE}">
      <dgm:prSet/>
      <dgm:spPr/>
      <dgm:t>
        <a:bodyPr/>
        <a:lstStyle/>
        <a:p>
          <a:pPr rtl="0"/>
          <a:r>
            <a:rPr lang="id-ID" smtClean="0"/>
            <a:t>M</a:t>
          </a:r>
          <a:r>
            <a:rPr lang="en-US" smtClean="0"/>
            <a:t>elakukan percepatan penyusunan SKKNI Bidang Teknologi Informasi dan Komunikasi; </a:t>
          </a:r>
          <a:endParaRPr lang="en-US"/>
        </a:p>
      </dgm:t>
    </dgm:pt>
    <dgm:pt modelId="{91967DE7-DC90-4E3D-B3B1-FC76D4BDAE12}" type="parTrans" cxnId="{6CCEF945-5B44-4204-A503-8E43735EEF81}">
      <dgm:prSet/>
      <dgm:spPr/>
      <dgm:t>
        <a:bodyPr/>
        <a:lstStyle/>
        <a:p>
          <a:endParaRPr lang="en-US"/>
        </a:p>
      </dgm:t>
    </dgm:pt>
    <dgm:pt modelId="{66233F56-33C7-43FC-BAD4-1F486E2AE2B2}" type="sibTrans" cxnId="{6CCEF945-5B44-4204-A503-8E43735EEF81}">
      <dgm:prSet/>
      <dgm:spPr/>
      <dgm:t>
        <a:bodyPr/>
        <a:lstStyle/>
        <a:p>
          <a:endParaRPr lang="en-US"/>
        </a:p>
      </dgm:t>
    </dgm:pt>
    <dgm:pt modelId="{1E50DB12-9F77-4381-8D2D-D670A5EEE3F9}">
      <dgm:prSet/>
      <dgm:spPr/>
      <dgm:t>
        <a:bodyPr/>
        <a:lstStyle/>
        <a:p>
          <a:pPr rtl="0"/>
          <a:r>
            <a:rPr lang="id-ID" smtClean="0"/>
            <a:t>M</a:t>
          </a:r>
          <a:r>
            <a:rPr lang="en-US" smtClean="0"/>
            <a:t>elakukan standarisasi dan penyeragaman skema sertifikasi kompetensi yang mengacu pada Peta Okupasi TIK Nasional; </a:t>
          </a:r>
          <a:endParaRPr lang="en-US"/>
        </a:p>
      </dgm:t>
    </dgm:pt>
    <dgm:pt modelId="{BFF5418C-41B1-41B4-BE5C-FA12C7017CA5}" type="parTrans" cxnId="{33C7A01D-0DC4-42E3-8447-F3A27073250A}">
      <dgm:prSet/>
      <dgm:spPr/>
      <dgm:t>
        <a:bodyPr/>
        <a:lstStyle/>
        <a:p>
          <a:endParaRPr lang="en-US"/>
        </a:p>
      </dgm:t>
    </dgm:pt>
    <dgm:pt modelId="{C910301F-CBEB-47EE-994C-9AAA7AE88258}" type="sibTrans" cxnId="{33C7A01D-0DC4-42E3-8447-F3A27073250A}">
      <dgm:prSet/>
      <dgm:spPr/>
      <dgm:t>
        <a:bodyPr/>
        <a:lstStyle/>
        <a:p>
          <a:endParaRPr lang="en-US"/>
        </a:p>
      </dgm:t>
    </dgm:pt>
    <dgm:pt modelId="{6959B478-5F16-4927-9F3F-396B3E82859F}">
      <dgm:prSet/>
      <dgm:spPr/>
      <dgm:t>
        <a:bodyPr/>
        <a:lstStyle/>
        <a:p>
          <a:pPr rtl="0"/>
          <a:r>
            <a:rPr lang="id-ID" smtClean="0"/>
            <a:t>M</a:t>
          </a:r>
          <a:r>
            <a:rPr lang="en-US" smtClean="0"/>
            <a:t>elakukan standarisasi dan penyeragaman skema sertifikasi kompetensi yang mengacu pada Peta Okupasi TIK Nasional; </a:t>
          </a:r>
          <a:endParaRPr lang="en-US"/>
        </a:p>
      </dgm:t>
    </dgm:pt>
    <dgm:pt modelId="{D8FDBA74-756B-47A9-ADDE-546DF4E19BE9}" type="parTrans" cxnId="{8FF4C0F1-C75C-43C3-8D47-BDB55CD63FE6}">
      <dgm:prSet/>
      <dgm:spPr/>
      <dgm:t>
        <a:bodyPr/>
        <a:lstStyle/>
        <a:p>
          <a:endParaRPr lang="en-US"/>
        </a:p>
      </dgm:t>
    </dgm:pt>
    <dgm:pt modelId="{CD39CBFB-E781-4F03-99D9-1B33A0F2E974}" type="sibTrans" cxnId="{8FF4C0F1-C75C-43C3-8D47-BDB55CD63FE6}">
      <dgm:prSet/>
      <dgm:spPr/>
      <dgm:t>
        <a:bodyPr/>
        <a:lstStyle/>
        <a:p>
          <a:endParaRPr lang="en-US"/>
        </a:p>
      </dgm:t>
    </dgm:pt>
    <dgm:pt modelId="{AD8BD636-28E0-4379-90D1-C49FB8D4C497}">
      <dgm:prSet/>
      <dgm:spPr/>
      <dgm:t>
        <a:bodyPr/>
        <a:lstStyle/>
        <a:p>
          <a:pPr rtl="0"/>
          <a:r>
            <a:rPr lang="id-ID" smtClean="0"/>
            <a:t>M</a:t>
          </a:r>
          <a:r>
            <a:rPr lang="en-US" smtClean="0"/>
            <a:t>enyelaraskan dengan proses pengadaan Aparatur Sipil Negara dan tenaga ahli di lingungan pemerintah; dan </a:t>
          </a:r>
          <a:endParaRPr lang="en-US"/>
        </a:p>
      </dgm:t>
    </dgm:pt>
    <dgm:pt modelId="{1A799E8C-3D9D-4199-8954-0E8055019976}" type="parTrans" cxnId="{189C6D81-2562-4ABE-B5E7-54F8FD230822}">
      <dgm:prSet/>
      <dgm:spPr/>
      <dgm:t>
        <a:bodyPr/>
        <a:lstStyle/>
        <a:p>
          <a:endParaRPr lang="en-US"/>
        </a:p>
      </dgm:t>
    </dgm:pt>
    <dgm:pt modelId="{DF3B01E8-12CC-4769-BA30-09BC47C71D25}" type="sibTrans" cxnId="{189C6D81-2562-4ABE-B5E7-54F8FD230822}">
      <dgm:prSet/>
      <dgm:spPr/>
      <dgm:t>
        <a:bodyPr/>
        <a:lstStyle/>
        <a:p>
          <a:endParaRPr lang="en-US"/>
        </a:p>
      </dgm:t>
    </dgm:pt>
    <dgm:pt modelId="{2756440E-BD08-4582-BF14-5A3FBACEB28D}">
      <dgm:prSet/>
      <dgm:spPr/>
      <dgm:t>
        <a:bodyPr/>
        <a:lstStyle/>
        <a:p>
          <a:pPr rtl="0"/>
          <a:r>
            <a:rPr lang="id-ID" smtClean="0"/>
            <a:t>M</a:t>
          </a:r>
          <a:r>
            <a:rPr lang="en-US" smtClean="0"/>
            <a:t>enyusun dan menerapkan strategi pengembangan SDM TIK nasional secara berkelanjutan.</a:t>
          </a:r>
          <a:endParaRPr lang="en-US"/>
        </a:p>
      </dgm:t>
    </dgm:pt>
    <dgm:pt modelId="{67D2D74C-8E0C-45DC-A8E7-D4E7832A2EAF}" type="parTrans" cxnId="{65FD25D5-7357-4759-A1F0-215F08F8E0CE}">
      <dgm:prSet/>
      <dgm:spPr/>
      <dgm:t>
        <a:bodyPr/>
        <a:lstStyle/>
        <a:p>
          <a:endParaRPr lang="en-US"/>
        </a:p>
      </dgm:t>
    </dgm:pt>
    <dgm:pt modelId="{5D385D3D-C74A-4755-87CF-88C6CDEB53B6}" type="sibTrans" cxnId="{65FD25D5-7357-4759-A1F0-215F08F8E0CE}">
      <dgm:prSet/>
      <dgm:spPr/>
      <dgm:t>
        <a:bodyPr/>
        <a:lstStyle/>
        <a:p>
          <a:endParaRPr lang="en-US"/>
        </a:p>
      </dgm:t>
    </dgm:pt>
    <dgm:pt modelId="{4300AF81-4F30-4973-8AFA-D075B6A679BB}" type="pres">
      <dgm:prSet presAssocID="{4BE08A54-B4C3-4C6E-88D7-970EAB5F97D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0C57A15-9191-4870-B12E-2242DCB5DB89}" type="pres">
      <dgm:prSet presAssocID="{4BE08A54-B4C3-4C6E-88D7-970EAB5F97D2}" presName="Name1" presStyleCnt="0"/>
      <dgm:spPr/>
    </dgm:pt>
    <dgm:pt modelId="{4C0C4513-70C9-412D-B92C-438F7A2C2144}" type="pres">
      <dgm:prSet presAssocID="{4BE08A54-B4C3-4C6E-88D7-970EAB5F97D2}" presName="cycle" presStyleCnt="0"/>
      <dgm:spPr/>
    </dgm:pt>
    <dgm:pt modelId="{2566637E-D176-48FF-8D8E-6B50B91F5911}" type="pres">
      <dgm:prSet presAssocID="{4BE08A54-B4C3-4C6E-88D7-970EAB5F97D2}" presName="srcNode" presStyleLbl="node1" presStyleIdx="0" presStyleCnt="5"/>
      <dgm:spPr/>
    </dgm:pt>
    <dgm:pt modelId="{2F581C79-0234-4AAB-8D69-6CC90F82276C}" type="pres">
      <dgm:prSet presAssocID="{4BE08A54-B4C3-4C6E-88D7-970EAB5F97D2}" presName="conn" presStyleLbl="parChTrans1D2" presStyleIdx="0" presStyleCnt="1"/>
      <dgm:spPr/>
      <dgm:t>
        <a:bodyPr/>
        <a:lstStyle/>
        <a:p>
          <a:endParaRPr lang="en-US"/>
        </a:p>
      </dgm:t>
    </dgm:pt>
    <dgm:pt modelId="{D35FBE7E-F8D8-4201-9C9D-86988FD87A4C}" type="pres">
      <dgm:prSet presAssocID="{4BE08A54-B4C3-4C6E-88D7-970EAB5F97D2}" presName="extraNode" presStyleLbl="node1" presStyleIdx="0" presStyleCnt="5"/>
      <dgm:spPr/>
    </dgm:pt>
    <dgm:pt modelId="{2710C514-B5C0-4E23-B3B3-184D4D12C7B4}" type="pres">
      <dgm:prSet presAssocID="{4BE08A54-B4C3-4C6E-88D7-970EAB5F97D2}" presName="dstNode" presStyleLbl="node1" presStyleIdx="0" presStyleCnt="5"/>
      <dgm:spPr/>
    </dgm:pt>
    <dgm:pt modelId="{AA3163BE-4E7B-44E5-8DAB-49239278B1A5}" type="pres">
      <dgm:prSet presAssocID="{3A400983-7EC3-4184-9DE1-19914D81E2F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B3F632-8720-465C-B666-F89BD3ADD659}" type="pres">
      <dgm:prSet presAssocID="{3A400983-7EC3-4184-9DE1-19914D81E2FE}" presName="accent_1" presStyleCnt="0"/>
      <dgm:spPr/>
    </dgm:pt>
    <dgm:pt modelId="{8875C135-CAF7-4717-804E-32A6EAA51B85}" type="pres">
      <dgm:prSet presAssocID="{3A400983-7EC3-4184-9DE1-19914D81E2FE}" presName="accentRepeatNode" presStyleLbl="solidFgAcc1" presStyleIdx="0" presStyleCnt="5"/>
      <dgm:spPr/>
    </dgm:pt>
    <dgm:pt modelId="{B1531382-A83F-41C5-B95C-914EFD318B13}" type="pres">
      <dgm:prSet presAssocID="{1E50DB12-9F77-4381-8D2D-D670A5EEE3F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BA9244-CC85-42E7-90AB-72B542F198DC}" type="pres">
      <dgm:prSet presAssocID="{1E50DB12-9F77-4381-8D2D-D670A5EEE3F9}" presName="accent_2" presStyleCnt="0"/>
      <dgm:spPr/>
    </dgm:pt>
    <dgm:pt modelId="{BD7713C3-AB89-488F-83CC-03060AB34DEE}" type="pres">
      <dgm:prSet presAssocID="{1E50DB12-9F77-4381-8D2D-D670A5EEE3F9}" presName="accentRepeatNode" presStyleLbl="solidFgAcc1" presStyleIdx="1" presStyleCnt="5"/>
      <dgm:spPr/>
    </dgm:pt>
    <dgm:pt modelId="{C7123BF4-792B-49A2-8739-84F95CFB8BD1}" type="pres">
      <dgm:prSet presAssocID="{6959B478-5F16-4927-9F3F-396B3E82859F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F381AA-82DE-41B7-BB79-EC49E02870C0}" type="pres">
      <dgm:prSet presAssocID="{6959B478-5F16-4927-9F3F-396B3E82859F}" presName="accent_3" presStyleCnt="0"/>
      <dgm:spPr/>
    </dgm:pt>
    <dgm:pt modelId="{7BD7CD5E-270A-4CF2-908A-5ADEC7AE84FE}" type="pres">
      <dgm:prSet presAssocID="{6959B478-5F16-4927-9F3F-396B3E82859F}" presName="accentRepeatNode" presStyleLbl="solidFgAcc1" presStyleIdx="2" presStyleCnt="5"/>
      <dgm:spPr/>
    </dgm:pt>
    <dgm:pt modelId="{2A2D45B6-CA15-404C-8E09-54FE86BE6A62}" type="pres">
      <dgm:prSet presAssocID="{AD8BD636-28E0-4379-90D1-C49FB8D4C497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476AC1-A53A-447F-BD5F-531E11E0E661}" type="pres">
      <dgm:prSet presAssocID="{AD8BD636-28E0-4379-90D1-C49FB8D4C497}" presName="accent_4" presStyleCnt="0"/>
      <dgm:spPr/>
    </dgm:pt>
    <dgm:pt modelId="{22D77596-103D-4892-A159-982BD6F2E3E8}" type="pres">
      <dgm:prSet presAssocID="{AD8BD636-28E0-4379-90D1-C49FB8D4C497}" presName="accentRepeatNode" presStyleLbl="solidFgAcc1" presStyleIdx="3" presStyleCnt="5"/>
      <dgm:spPr/>
    </dgm:pt>
    <dgm:pt modelId="{1E8BA359-9411-41E5-8D32-F48831759A08}" type="pres">
      <dgm:prSet presAssocID="{2756440E-BD08-4582-BF14-5A3FBACEB28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D456E1-154E-4578-8126-1F9DB0A4D3DD}" type="pres">
      <dgm:prSet presAssocID="{2756440E-BD08-4582-BF14-5A3FBACEB28D}" presName="accent_5" presStyleCnt="0"/>
      <dgm:spPr/>
    </dgm:pt>
    <dgm:pt modelId="{C9429E6A-F775-4626-A148-3EE44D29BE69}" type="pres">
      <dgm:prSet presAssocID="{2756440E-BD08-4582-BF14-5A3FBACEB28D}" presName="accentRepeatNode" presStyleLbl="solidFgAcc1" presStyleIdx="4" presStyleCnt="5"/>
      <dgm:spPr/>
    </dgm:pt>
  </dgm:ptLst>
  <dgm:cxnLst>
    <dgm:cxn modelId="{A55211FC-2168-407C-B99D-BBF4F9C190B7}" type="presOf" srcId="{6959B478-5F16-4927-9F3F-396B3E82859F}" destId="{C7123BF4-792B-49A2-8739-84F95CFB8BD1}" srcOrd="0" destOrd="0" presId="urn:microsoft.com/office/officeart/2008/layout/VerticalCurvedList"/>
    <dgm:cxn modelId="{6CCEF945-5B44-4204-A503-8E43735EEF81}" srcId="{4BE08A54-B4C3-4C6E-88D7-970EAB5F97D2}" destId="{3A400983-7EC3-4184-9DE1-19914D81E2FE}" srcOrd="0" destOrd="0" parTransId="{91967DE7-DC90-4E3D-B3B1-FC76D4BDAE12}" sibTransId="{66233F56-33C7-43FC-BAD4-1F486E2AE2B2}"/>
    <dgm:cxn modelId="{F3476AF9-E532-468C-9F4A-8B1196B9B75E}" type="presOf" srcId="{2756440E-BD08-4582-BF14-5A3FBACEB28D}" destId="{1E8BA359-9411-41E5-8D32-F48831759A08}" srcOrd="0" destOrd="0" presId="urn:microsoft.com/office/officeart/2008/layout/VerticalCurvedList"/>
    <dgm:cxn modelId="{33C7A01D-0DC4-42E3-8447-F3A27073250A}" srcId="{4BE08A54-B4C3-4C6E-88D7-970EAB5F97D2}" destId="{1E50DB12-9F77-4381-8D2D-D670A5EEE3F9}" srcOrd="1" destOrd="0" parTransId="{BFF5418C-41B1-41B4-BE5C-FA12C7017CA5}" sibTransId="{C910301F-CBEB-47EE-994C-9AAA7AE88258}"/>
    <dgm:cxn modelId="{FEBA0BA2-51BC-45F3-B649-9C03AF0B60DC}" type="presOf" srcId="{AD8BD636-28E0-4379-90D1-C49FB8D4C497}" destId="{2A2D45B6-CA15-404C-8E09-54FE86BE6A62}" srcOrd="0" destOrd="0" presId="urn:microsoft.com/office/officeart/2008/layout/VerticalCurvedList"/>
    <dgm:cxn modelId="{A64B3802-9AED-47DD-B065-F3029851CFCA}" type="presOf" srcId="{3A400983-7EC3-4184-9DE1-19914D81E2FE}" destId="{AA3163BE-4E7B-44E5-8DAB-49239278B1A5}" srcOrd="0" destOrd="0" presId="urn:microsoft.com/office/officeart/2008/layout/VerticalCurvedList"/>
    <dgm:cxn modelId="{B2BE1A60-F389-4376-9EE0-9E56667DC602}" type="presOf" srcId="{1E50DB12-9F77-4381-8D2D-D670A5EEE3F9}" destId="{B1531382-A83F-41C5-B95C-914EFD318B13}" srcOrd="0" destOrd="0" presId="urn:microsoft.com/office/officeart/2008/layout/VerticalCurvedList"/>
    <dgm:cxn modelId="{CA7F8111-08C0-410B-B268-C2F085992049}" type="presOf" srcId="{4BE08A54-B4C3-4C6E-88D7-970EAB5F97D2}" destId="{4300AF81-4F30-4973-8AFA-D075B6A679BB}" srcOrd="0" destOrd="0" presId="urn:microsoft.com/office/officeart/2008/layout/VerticalCurvedList"/>
    <dgm:cxn modelId="{18FF930D-03D3-440C-9375-8A47536257D0}" type="presOf" srcId="{66233F56-33C7-43FC-BAD4-1F486E2AE2B2}" destId="{2F581C79-0234-4AAB-8D69-6CC90F82276C}" srcOrd="0" destOrd="0" presId="urn:microsoft.com/office/officeart/2008/layout/VerticalCurvedList"/>
    <dgm:cxn modelId="{8FF4C0F1-C75C-43C3-8D47-BDB55CD63FE6}" srcId="{4BE08A54-B4C3-4C6E-88D7-970EAB5F97D2}" destId="{6959B478-5F16-4927-9F3F-396B3E82859F}" srcOrd="2" destOrd="0" parTransId="{D8FDBA74-756B-47A9-ADDE-546DF4E19BE9}" sibTransId="{CD39CBFB-E781-4F03-99D9-1B33A0F2E974}"/>
    <dgm:cxn modelId="{189C6D81-2562-4ABE-B5E7-54F8FD230822}" srcId="{4BE08A54-B4C3-4C6E-88D7-970EAB5F97D2}" destId="{AD8BD636-28E0-4379-90D1-C49FB8D4C497}" srcOrd="3" destOrd="0" parTransId="{1A799E8C-3D9D-4199-8954-0E8055019976}" sibTransId="{DF3B01E8-12CC-4769-BA30-09BC47C71D25}"/>
    <dgm:cxn modelId="{65FD25D5-7357-4759-A1F0-215F08F8E0CE}" srcId="{4BE08A54-B4C3-4C6E-88D7-970EAB5F97D2}" destId="{2756440E-BD08-4582-BF14-5A3FBACEB28D}" srcOrd="4" destOrd="0" parTransId="{67D2D74C-8E0C-45DC-A8E7-D4E7832A2EAF}" sibTransId="{5D385D3D-C74A-4755-87CF-88C6CDEB53B6}"/>
    <dgm:cxn modelId="{8759226F-FE75-47BD-9D1A-4F6B3F6F84CB}" type="presParOf" srcId="{4300AF81-4F30-4973-8AFA-D075B6A679BB}" destId="{10C57A15-9191-4870-B12E-2242DCB5DB89}" srcOrd="0" destOrd="0" presId="urn:microsoft.com/office/officeart/2008/layout/VerticalCurvedList"/>
    <dgm:cxn modelId="{C3B060EC-29AE-4253-ADA0-7B93E02067F7}" type="presParOf" srcId="{10C57A15-9191-4870-B12E-2242DCB5DB89}" destId="{4C0C4513-70C9-412D-B92C-438F7A2C2144}" srcOrd="0" destOrd="0" presId="urn:microsoft.com/office/officeart/2008/layout/VerticalCurvedList"/>
    <dgm:cxn modelId="{70CC5574-D846-4647-B173-B055B900F9BC}" type="presParOf" srcId="{4C0C4513-70C9-412D-B92C-438F7A2C2144}" destId="{2566637E-D176-48FF-8D8E-6B50B91F5911}" srcOrd="0" destOrd="0" presId="urn:microsoft.com/office/officeart/2008/layout/VerticalCurvedList"/>
    <dgm:cxn modelId="{2D9E914B-9239-4E4A-83B7-3E062C4B93D4}" type="presParOf" srcId="{4C0C4513-70C9-412D-B92C-438F7A2C2144}" destId="{2F581C79-0234-4AAB-8D69-6CC90F82276C}" srcOrd="1" destOrd="0" presId="urn:microsoft.com/office/officeart/2008/layout/VerticalCurvedList"/>
    <dgm:cxn modelId="{B5BB3BE8-69F6-41EA-A79D-061922F47D74}" type="presParOf" srcId="{4C0C4513-70C9-412D-B92C-438F7A2C2144}" destId="{D35FBE7E-F8D8-4201-9C9D-86988FD87A4C}" srcOrd="2" destOrd="0" presId="urn:microsoft.com/office/officeart/2008/layout/VerticalCurvedList"/>
    <dgm:cxn modelId="{C05487F5-A12D-4CEE-872D-A1C31360E199}" type="presParOf" srcId="{4C0C4513-70C9-412D-B92C-438F7A2C2144}" destId="{2710C514-B5C0-4E23-B3B3-184D4D12C7B4}" srcOrd="3" destOrd="0" presId="urn:microsoft.com/office/officeart/2008/layout/VerticalCurvedList"/>
    <dgm:cxn modelId="{7D17DBD1-3CD1-405D-8874-5C56C9BBE6A2}" type="presParOf" srcId="{10C57A15-9191-4870-B12E-2242DCB5DB89}" destId="{AA3163BE-4E7B-44E5-8DAB-49239278B1A5}" srcOrd="1" destOrd="0" presId="urn:microsoft.com/office/officeart/2008/layout/VerticalCurvedList"/>
    <dgm:cxn modelId="{0EBC1581-AEC0-44B5-A83D-57778B3A5220}" type="presParOf" srcId="{10C57A15-9191-4870-B12E-2242DCB5DB89}" destId="{1DB3F632-8720-465C-B666-F89BD3ADD659}" srcOrd="2" destOrd="0" presId="urn:microsoft.com/office/officeart/2008/layout/VerticalCurvedList"/>
    <dgm:cxn modelId="{4D225095-A1DF-4237-ACDA-7F8422F4F718}" type="presParOf" srcId="{1DB3F632-8720-465C-B666-F89BD3ADD659}" destId="{8875C135-CAF7-4717-804E-32A6EAA51B85}" srcOrd="0" destOrd="0" presId="urn:microsoft.com/office/officeart/2008/layout/VerticalCurvedList"/>
    <dgm:cxn modelId="{4465308E-189B-457B-9361-6DE79EBC635F}" type="presParOf" srcId="{10C57A15-9191-4870-B12E-2242DCB5DB89}" destId="{B1531382-A83F-41C5-B95C-914EFD318B13}" srcOrd="3" destOrd="0" presId="urn:microsoft.com/office/officeart/2008/layout/VerticalCurvedList"/>
    <dgm:cxn modelId="{2CFBC638-F9C1-4F6B-A85D-B37BC3363723}" type="presParOf" srcId="{10C57A15-9191-4870-B12E-2242DCB5DB89}" destId="{13BA9244-CC85-42E7-90AB-72B542F198DC}" srcOrd="4" destOrd="0" presId="urn:microsoft.com/office/officeart/2008/layout/VerticalCurvedList"/>
    <dgm:cxn modelId="{CE4155ED-1973-4D94-83BF-0A64DEF76CCB}" type="presParOf" srcId="{13BA9244-CC85-42E7-90AB-72B542F198DC}" destId="{BD7713C3-AB89-488F-83CC-03060AB34DEE}" srcOrd="0" destOrd="0" presId="urn:microsoft.com/office/officeart/2008/layout/VerticalCurvedList"/>
    <dgm:cxn modelId="{5AF9BBA0-1FD0-412B-9B83-AEB967DA3F94}" type="presParOf" srcId="{10C57A15-9191-4870-B12E-2242DCB5DB89}" destId="{C7123BF4-792B-49A2-8739-84F95CFB8BD1}" srcOrd="5" destOrd="0" presId="urn:microsoft.com/office/officeart/2008/layout/VerticalCurvedList"/>
    <dgm:cxn modelId="{E60962D6-69EB-46CB-9648-FB1CD8E6E66B}" type="presParOf" srcId="{10C57A15-9191-4870-B12E-2242DCB5DB89}" destId="{7AF381AA-82DE-41B7-BB79-EC49E02870C0}" srcOrd="6" destOrd="0" presId="urn:microsoft.com/office/officeart/2008/layout/VerticalCurvedList"/>
    <dgm:cxn modelId="{E108B32C-66E6-4D04-834E-63BDC878630F}" type="presParOf" srcId="{7AF381AA-82DE-41B7-BB79-EC49E02870C0}" destId="{7BD7CD5E-270A-4CF2-908A-5ADEC7AE84FE}" srcOrd="0" destOrd="0" presId="urn:microsoft.com/office/officeart/2008/layout/VerticalCurvedList"/>
    <dgm:cxn modelId="{BA907625-551D-42D6-8009-0C505B2069EF}" type="presParOf" srcId="{10C57A15-9191-4870-B12E-2242DCB5DB89}" destId="{2A2D45B6-CA15-404C-8E09-54FE86BE6A62}" srcOrd="7" destOrd="0" presId="urn:microsoft.com/office/officeart/2008/layout/VerticalCurvedList"/>
    <dgm:cxn modelId="{0618800A-CFAA-4A0C-B5C9-CEBB7F4B5A98}" type="presParOf" srcId="{10C57A15-9191-4870-B12E-2242DCB5DB89}" destId="{6C476AC1-A53A-447F-BD5F-531E11E0E661}" srcOrd="8" destOrd="0" presId="urn:microsoft.com/office/officeart/2008/layout/VerticalCurvedList"/>
    <dgm:cxn modelId="{D3B800DA-5694-4598-B550-38FA5BCD9F3F}" type="presParOf" srcId="{6C476AC1-A53A-447F-BD5F-531E11E0E661}" destId="{22D77596-103D-4892-A159-982BD6F2E3E8}" srcOrd="0" destOrd="0" presId="urn:microsoft.com/office/officeart/2008/layout/VerticalCurvedList"/>
    <dgm:cxn modelId="{FA005A15-B5EE-4152-9BAD-CD5765231C03}" type="presParOf" srcId="{10C57A15-9191-4870-B12E-2242DCB5DB89}" destId="{1E8BA359-9411-41E5-8D32-F48831759A08}" srcOrd="9" destOrd="0" presId="urn:microsoft.com/office/officeart/2008/layout/VerticalCurvedList"/>
    <dgm:cxn modelId="{58FB6E8D-A959-4A8F-8CAB-4616FDC4621F}" type="presParOf" srcId="{10C57A15-9191-4870-B12E-2242DCB5DB89}" destId="{44D456E1-154E-4578-8126-1F9DB0A4D3DD}" srcOrd="10" destOrd="0" presId="urn:microsoft.com/office/officeart/2008/layout/VerticalCurvedList"/>
    <dgm:cxn modelId="{D991E5AB-CFD1-4A99-9A33-24BCF6E08F3C}" type="presParOf" srcId="{44D456E1-154E-4578-8126-1F9DB0A4D3DD}" destId="{C9429E6A-F775-4626-A148-3EE44D29BE6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17FEDC-377F-486F-8C91-C02E447F8FA7}" type="doc">
      <dgm:prSet loTypeId="urn:microsoft.com/office/officeart/2005/8/layout/lProcess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64A26AD-ADBA-445C-A067-CA5E9395DE1B}">
      <dgm:prSet phldrT="[Text]" custT="1"/>
      <dgm:spPr/>
      <dgm:t>
        <a:bodyPr/>
        <a:lstStyle/>
        <a:p>
          <a:r>
            <a:rPr lang="en-US" sz="2400" b="1" dirty="0" err="1" smtClean="0">
              <a:solidFill>
                <a:schemeClr val="tx1"/>
              </a:solidFill>
              <a:latin typeface="+mj-lt"/>
            </a:rPr>
            <a:t>Ekspor</a:t>
          </a:r>
          <a:r>
            <a:rPr lang="en-US" sz="2400" b="1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+mj-lt"/>
            </a:rPr>
            <a:t>netto</a:t>
          </a:r>
          <a:r>
            <a:rPr lang="en-US" sz="2400" b="1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+mj-lt"/>
            </a:rPr>
            <a:t>sebesar</a:t>
          </a:r>
          <a:r>
            <a:rPr lang="en-US" sz="2400" b="1" dirty="0" smtClean="0">
              <a:solidFill>
                <a:schemeClr val="tx1"/>
              </a:solidFill>
              <a:latin typeface="+mj-lt"/>
            </a:rPr>
            <a:t> 10% </a:t>
          </a:r>
          <a:r>
            <a:rPr lang="en-US" sz="2400" b="1" dirty="0" err="1" smtClean="0">
              <a:solidFill>
                <a:schemeClr val="tx1"/>
              </a:solidFill>
              <a:latin typeface="+mj-lt"/>
            </a:rPr>
            <a:t>dari</a:t>
          </a:r>
          <a:r>
            <a:rPr lang="en-US" sz="2400" b="1" dirty="0" smtClean="0">
              <a:solidFill>
                <a:schemeClr val="tx1"/>
              </a:solidFill>
              <a:latin typeface="+mj-lt"/>
            </a:rPr>
            <a:t> PDB</a:t>
          </a:r>
          <a:endParaRPr lang="en-US" sz="2400" b="1" dirty="0">
            <a:solidFill>
              <a:schemeClr val="tx1"/>
            </a:solidFill>
            <a:latin typeface="+mj-lt"/>
          </a:endParaRPr>
        </a:p>
      </dgm:t>
    </dgm:pt>
    <dgm:pt modelId="{E8963DA9-65F3-4B0A-BAAE-AE1094629F89}" type="parTrans" cxnId="{5A8DC109-A15F-4E7D-B4B9-08EB5D2256D5}">
      <dgm:prSet/>
      <dgm:spPr/>
      <dgm:t>
        <a:bodyPr/>
        <a:lstStyle/>
        <a:p>
          <a:endParaRPr lang="en-US"/>
        </a:p>
      </dgm:t>
    </dgm:pt>
    <dgm:pt modelId="{A051EAEE-A15F-412A-91F9-B1D8C4E820EA}" type="sibTrans" cxnId="{5A8DC109-A15F-4E7D-B4B9-08EB5D2256D5}">
      <dgm:prSet/>
      <dgm:spPr/>
      <dgm:t>
        <a:bodyPr/>
        <a:lstStyle/>
        <a:p>
          <a:endParaRPr lang="en-US"/>
        </a:p>
      </dgm:t>
    </dgm:pt>
    <dgm:pt modelId="{D6D6FD15-2A7E-41A8-89A0-ACB282FAD381}">
      <dgm:prSet phldrT="[Text]" custT="1"/>
      <dgm:spPr>
        <a:solidFill>
          <a:schemeClr val="accent6">
            <a:lumMod val="60000"/>
            <a:lumOff val="40000"/>
          </a:schemeClr>
        </a:solidFill>
        <a:ln w="3175">
          <a:solidFill>
            <a:srgbClr val="FF0000"/>
          </a:solidFill>
        </a:ln>
      </dgm:spPr>
      <dgm:t>
        <a:bodyPr/>
        <a:lstStyle/>
        <a:p>
          <a:pPr algn="l"/>
          <a:r>
            <a:rPr lang="en-US" sz="1200" b="0" dirty="0" smtClean="0">
              <a:solidFill>
                <a:schemeClr val="tx1"/>
              </a:solidFill>
            </a:rPr>
            <a:t>1. </a:t>
          </a:r>
          <a:r>
            <a:rPr lang="en-US" sz="1200" b="0" dirty="0" err="1" smtClean="0">
              <a:solidFill>
                <a:schemeClr val="tx1"/>
              </a:solidFill>
            </a:rPr>
            <a:t>Ekspor</a:t>
          </a:r>
          <a:r>
            <a:rPr lang="en-US" sz="1200" b="0" dirty="0" smtClean="0">
              <a:solidFill>
                <a:schemeClr val="tx1"/>
              </a:solidFill>
            </a:rPr>
            <a:t> </a:t>
          </a:r>
          <a:r>
            <a:rPr lang="en-US" sz="1200" b="0" dirty="0" err="1" smtClean="0">
              <a:solidFill>
                <a:schemeClr val="tx1"/>
              </a:solidFill>
            </a:rPr>
            <a:t>netto</a:t>
          </a:r>
          <a:r>
            <a:rPr lang="en-US" sz="1200" b="0" dirty="0" smtClean="0">
              <a:solidFill>
                <a:schemeClr val="tx1"/>
              </a:solidFill>
            </a:rPr>
            <a:t> </a:t>
          </a:r>
          <a:r>
            <a:rPr lang="en-US" sz="1200" b="0" dirty="0" err="1" smtClean="0">
              <a:solidFill>
                <a:schemeClr val="tx1"/>
              </a:solidFill>
            </a:rPr>
            <a:t>sebagai</a:t>
          </a:r>
          <a:r>
            <a:rPr lang="en-US" sz="1200" b="0" dirty="0" smtClean="0">
              <a:solidFill>
                <a:schemeClr val="tx1"/>
              </a:solidFill>
            </a:rPr>
            <a:t> % </a:t>
          </a:r>
          <a:r>
            <a:rPr lang="en-US" sz="1200" b="0" dirty="0" err="1" smtClean="0">
              <a:solidFill>
                <a:schemeClr val="tx1"/>
              </a:solidFill>
            </a:rPr>
            <a:t>dari</a:t>
          </a:r>
          <a:r>
            <a:rPr lang="en-US" sz="1200" b="0" dirty="0" smtClean="0">
              <a:solidFill>
                <a:schemeClr val="tx1"/>
              </a:solidFill>
            </a:rPr>
            <a:t> PDB </a:t>
          </a:r>
          <a:r>
            <a:rPr lang="en-US" sz="1200" b="0" dirty="0" err="1" smtClean="0">
              <a:solidFill>
                <a:schemeClr val="tx1"/>
              </a:solidFill>
            </a:rPr>
            <a:t>berkurang</a:t>
          </a:r>
          <a:r>
            <a:rPr lang="en-US" sz="1200" b="0" dirty="0" smtClean="0">
              <a:solidFill>
                <a:schemeClr val="tx1"/>
              </a:solidFill>
            </a:rPr>
            <a:t> </a:t>
          </a:r>
          <a:r>
            <a:rPr lang="en-US" sz="1200" b="0" dirty="0" err="1" smtClean="0">
              <a:solidFill>
                <a:schemeClr val="tx1"/>
              </a:solidFill>
            </a:rPr>
            <a:t>dari</a:t>
          </a:r>
          <a:r>
            <a:rPr lang="en-US" sz="1200" b="0" dirty="0" smtClean="0">
              <a:solidFill>
                <a:schemeClr val="tx1"/>
              </a:solidFill>
            </a:rPr>
            <a:t> 10% di </a:t>
          </a:r>
          <a:r>
            <a:rPr lang="en-US" sz="1200" b="0" dirty="0" err="1" smtClean="0">
              <a:solidFill>
                <a:schemeClr val="tx1"/>
              </a:solidFill>
            </a:rPr>
            <a:t>tahun</a:t>
          </a:r>
          <a:r>
            <a:rPr lang="en-US" sz="1200" b="0" dirty="0" smtClean="0">
              <a:solidFill>
                <a:schemeClr val="tx1"/>
              </a:solidFill>
            </a:rPr>
            <a:t> 2000 </a:t>
          </a:r>
          <a:r>
            <a:rPr lang="en-US" sz="1200" b="0" dirty="0" err="1" smtClean="0">
              <a:solidFill>
                <a:schemeClr val="tx1"/>
              </a:solidFill>
            </a:rPr>
            <a:t>menjadi</a:t>
          </a:r>
          <a:r>
            <a:rPr lang="en-US" sz="1200" b="0" dirty="0" smtClean="0">
              <a:solidFill>
                <a:schemeClr val="tx1"/>
              </a:solidFill>
            </a:rPr>
            <a:t> 1% di </a:t>
          </a:r>
          <a:r>
            <a:rPr lang="en-US" sz="1200" b="0" dirty="0" err="1" smtClean="0">
              <a:solidFill>
                <a:schemeClr val="tx1"/>
              </a:solidFill>
            </a:rPr>
            <a:t>tahun</a:t>
          </a:r>
          <a:r>
            <a:rPr lang="en-US" sz="1200" b="0" dirty="0" smtClean="0">
              <a:solidFill>
                <a:schemeClr val="tx1"/>
              </a:solidFill>
            </a:rPr>
            <a:t> 2016</a:t>
          </a:r>
        </a:p>
        <a:p>
          <a:pPr algn="l"/>
          <a:r>
            <a:rPr lang="en-US" sz="1200" b="0" dirty="0" smtClean="0">
              <a:solidFill>
                <a:schemeClr val="tx1"/>
              </a:solidFill>
            </a:rPr>
            <a:t>2. </a:t>
          </a:r>
          <a:r>
            <a:rPr lang="en-US" sz="1200" b="0" dirty="0" err="1" smtClean="0">
              <a:solidFill>
                <a:schemeClr val="tx1"/>
              </a:solidFill>
            </a:rPr>
            <a:t>Dengan</a:t>
          </a:r>
          <a:r>
            <a:rPr lang="en-US" sz="1200" b="0" dirty="0" smtClean="0">
              <a:solidFill>
                <a:schemeClr val="tx1"/>
              </a:solidFill>
            </a:rPr>
            <a:t> Making Indonesia 4.0 Indonesia </a:t>
          </a:r>
          <a:r>
            <a:rPr lang="en-US" sz="1200" b="0" dirty="0" err="1" smtClean="0">
              <a:solidFill>
                <a:schemeClr val="tx1"/>
              </a:solidFill>
            </a:rPr>
            <a:t>akan</a:t>
          </a:r>
          <a:r>
            <a:rPr lang="en-US" sz="1200" b="0" dirty="0" smtClean="0">
              <a:solidFill>
                <a:schemeClr val="tx1"/>
              </a:solidFill>
            </a:rPr>
            <a:t> </a:t>
          </a:r>
          <a:r>
            <a:rPr lang="en-US" sz="1200" b="0" dirty="0" err="1" smtClean="0">
              <a:solidFill>
                <a:schemeClr val="tx1"/>
              </a:solidFill>
            </a:rPr>
            <a:t>meraih</a:t>
          </a:r>
          <a:r>
            <a:rPr lang="en-US" sz="1200" b="0" dirty="0" smtClean="0">
              <a:solidFill>
                <a:schemeClr val="tx1"/>
              </a:solidFill>
            </a:rPr>
            <a:t> </a:t>
          </a:r>
          <a:r>
            <a:rPr lang="en-US" sz="1200" b="0" dirty="0" err="1" smtClean="0">
              <a:solidFill>
                <a:schemeClr val="tx1"/>
              </a:solidFill>
            </a:rPr>
            <a:t>kembali</a:t>
          </a:r>
          <a:r>
            <a:rPr lang="en-US" sz="1200" b="0" dirty="0" smtClean="0">
              <a:solidFill>
                <a:schemeClr val="tx1"/>
              </a:solidFill>
            </a:rPr>
            <a:t> </a:t>
          </a:r>
          <a:r>
            <a:rPr lang="en-US" sz="1200" b="0" dirty="0" err="1" smtClean="0">
              <a:solidFill>
                <a:schemeClr val="tx1"/>
              </a:solidFill>
            </a:rPr>
            <a:t>rasio</a:t>
          </a:r>
          <a:r>
            <a:rPr lang="en-US" sz="1200" b="0" dirty="0" smtClean="0">
              <a:solidFill>
                <a:schemeClr val="tx1"/>
              </a:solidFill>
            </a:rPr>
            <a:t> 10% </a:t>
          </a:r>
          <a:r>
            <a:rPr lang="en-US" sz="1200" b="0" dirty="0" err="1" smtClean="0">
              <a:solidFill>
                <a:schemeClr val="tx1"/>
              </a:solidFill>
            </a:rPr>
            <a:t>ekspor</a:t>
          </a:r>
          <a:r>
            <a:rPr lang="en-US" sz="1200" b="0" dirty="0" smtClean="0">
              <a:solidFill>
                <a:schemeClr val="tx1"/>
              </a:solidFill>
            </a:rPr>
            <a:t> </a:t>
          </a:r>
          <a:r>
            <a:rPr lang="en-US" sz="1200" b="0" dirty="0" err="1" smtClean="0">
              <a:solidFill>
                <a:schemeClr val="tx1"/>
              </a:solidFill>
            </a:rPr>
            <a:t>netto</a:t>
          </a:r>
          <a:r>
            <a:rPr lang="en-US" sz="1200" b="0" dirty="0" smtClean="0">
              <a:solidFill>
                <a:schemeClr val="tx1"/>
              </a:solidFill>
            </a:rPr>
            <a:t>-</a:t>
          </a:r>
          <a:r>
            <a:rPr lang="en-US" sz="1200" b="0" dirty="0" err="1" smtClean="0">
              <a:solidFill>
                <a:schemeClr val="tx1"/>
              </a:solidFill>
            </a:rPr>
            <a:t>terhadap</a:t>
          </a:r>
          <a:r>
            <a:rPr lang="en-US" sz="1200" b="0" dirty="0" smtClean="0">
              <a:solidFill>
                <a:schemeClr val="tx1"/>
              </a:solidFill>
            </a:rPr>
            <a:t>-PDB di </a:t>
          </a:r>
          <a:r>
            <a:rPr lang="en-US" sz="1200" b="0" dirty="0" err="1" smtClean="0">
              <a:solidFill>
                <a:schemeClr val="tx1"/>
              </a:solidFill>
            </a:rPr>
            <a:t>tahun</a:t>
          </a:r>
          <a:r>
            <a:rPr lang="en-US" sz="1200" b="0" dirty="0" smtClean="0">
              <a:solidFill>
                <a:schemeClr val="tx1"/>
              </a:solidFill>
            </a:rPr>
            <a:t> 2030.  </a:t>
          </a:r>
          <a:endParaRPr lang="en-US" sz="1200" b="0" dirty="0">
            <a:solidFill>
              <a:schemeClr val="tx1"/>
            </a:solidFill>
          </a:endParaRPr>
        </a:p>
      </dgm:t>
    </dgm:pt>
    <dgm:pt modelId="{5AB430B0-6DD0-4952-8E8E-0F07E733477D}" type="parTrans" cxnId="{F76F8292-6151-4679-8435-1B1C6A4DE6D8}">
      <dgm:prSet/>
      <dgm:spPr/>
      <dgm:t>
        <a:bodyPr/>
        <a:lstStyle/>
        <a:p>
          <a:endParaRPr lang="en-US"/>
        </a:p>
      </dgm:t>
    </dgm:pt>
    <dgm:pt modelId="{7C14AF1A-8825-4C07-AFD3-0D3E31E8EAEB}" type="sibTrans" cxnId="{F76F8292-6151-4679-8435-1B1C6A4DE6D8}">
      <dgm:prSet/>
      <dgm:spPr/>
      <dgm:t>
        <a:bodyPr/>
        <a:lstStyle/>
        <a:p>
          <a:endParaRPr lang="en-US"/>
        </a:p>
      </dgm:t>
    </dgm:pt>
    <dgm:pt modelId="{7B6CE0AA-7BE7-4214-97FC-6E603CD816B3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+mj-lt"/>
            </a:rPr>
            <a:t>2x </a:t>
          </a:r>
          <a:r>
            <a:rPr lang="en-US" sz="2400" b="1" dirty="0" err="1" smtClean="0">
              <a:solidFill>
                <a:schemeClr val="tx1"/>
              </a:solidFill>
              <a:latin typeface="+mj-lt"/>
            </a:rPr>
            <a:t>rasio</a:t>
          </a:r>
          <a:r>
            <a:rPr lang="en-US" sz="2400" b="1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+mj-lt"/>
            </a:rPr>
            <a:t>produktivitas-biaya</a:t>
          </a:r>
          <a:r>
            <a:rPr lang="en-US" sz="2400" b="1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+mj-lt"/>
            </a:rPr>
            <a:t>terhadap</a:t>
          </a:r>
          <a:r>
            <a:rPr lang="en-US" sz="2400" b="1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+mj-lt"/>
            </a:rPr>
            <a:t>biaya</a:t>
          </a:r>
          <a:endParaRPr lang="en-US" sz="2400" b="1" dirty="0">
            <a:solidFill>
              <a:schemeClr val="tx1"/>
            </a:solidFill>
            <a:latin typeface="+mj-lt"/>
          </a:endParaRPr>
        </a:p>
      </dgm:t>
    </dgm:pt>
    <dgm:pt modelId="{E9477A9B-E7A0-48DA-9738-505D81AF12F1}" type="parTrans" cxnId="{4BE220E1-CEFC-4A71-B477-F5B6E018CE79}">
      <dgm:prSet/>
      <dgm:spPr/>
      <dgm:t>
        <a:bodyPr/>
        <a:lstStyle/>
        <a:p>
          <a:endParaRPr lang="en-US"/>
        </a:p>
      </dgm:t>
    </dgm:pt>
    <dgm:pt modelId="{B9A49449-94AC-472D-8B77-81EB5C539DFB}" type="sibTrans" cxnId="{4BE220E1-CEFC-4A71-B477-F5B6E018CE79}">
      <dgm:prSet/>
      <dgm:spPr/>
      <dgm:t>
        <a:bodyPr/>
        <a:lstStyle/>
        <a:p>
          <a:endParaRPr lang="en-US"/>
        </a:p>
      </dgm:t>
    </dgm:pt>
    <dgm:pt modelId="{FB58651E-CFC7-40A9-B862-4EE44A5EDC7C}">
      <dgm:prSet phldrT="[Text]" custT="1"/>
      <dgm:spPr>
        <a:solidFill>
          <a:schemeClr val="accent3">
            <a:lumMod val="60000"/>
            <a:lumOff val="40000"/>
          </a:schemeClr>
        </a:solidFill>
        <a:ln w="3175">
          <a:solidFill>
            <a:srgbClr val="92D050"/>
          </a:solidFill>
        </a:ln>
      </dgm:spPr>
      <dgm:t>
        <a:bodyPr/>
        <a:lstStyle/>
        <a:p>
          <a:pPr algn="l"/>
          <a:r>
            <a:rPr lang="en-US" sz="1200" b="0" dirty="0" smtClean="0">
              <a:solidFill>
                <a:schemeClr val="tx1"/>
              </a:solidFill>
            </a:rPr>
            <a:t>1. Indonesia </a:t>
          </a:r>
          <a:r>
            <a:rPr lang="en-US" sz="1200" b="0" dirty="0" err="1" smtClean="0">
              <a:solidFill>
                <a:schemeClr val="tx1"/>
              </a:solidFill>
            </a:rPr>
            <a:t>akan</a:t>
          </a:r>
          <a:r>
            <a:rPr lang="en-US" sz="1200" b="0" dirty="0" smtClean="0">
              <a:solidFill>
                <a:schemeClr val="tx1"/>
              </a:solidFill>
            </a:rPr>
            <a:t> </a:t>
          </a:r>
          <a:r>
            <a:rPr lang="en-US" sz="1200" b="0" dirty="0" err="1" smtClean="0">
              <a:solidFill>
                <a:schemeClr val="tx1"/>
              </a:solidFill>
            </a:rPr>
            <a:t>melipatgandakan</a:t>
          </a:r>
          <a:r>
            <a:rPr lang="en-US" sz="1200" b="0" dirty="0" smtClean="0">
              <a:solidFill>
                <a:schemeClr val="tx1"/>
              </a:solidFill>
            </a:rPr>
            <a:t> output </a:t>
          </a:r>
          <a:r>
            <a:rPr lang="en-US" sz="1200" b="0" dirty="0" err="1" smtClean="0">
              <a:solidFill>
                <a:schemeClr val="tx1"/>
              </a:solidFill>
            </a:rPr>
            <a:t>dari</a:t>
          </a:r>
          <a:r>
            <a:rPr lang="en-US" sz="1200" b="0" dirty="0" smtClean="0">
              <a:solidFill>
                <a:schemeClr val="tx1"/>
              </a:solidFill>
            </a:rPr>
            <a:t> </a:t>
          </a:r>
          <a:r>
            <a:rPr lang="en-US" sz="1200" b="0" dirty="0" err="1" smtClean="0">
              <a:solidFill>
                <a:schemeClr val="tx1"/>
              </a:solidFill>
            </a:rPr>
            <a:t>biaya</a:t>
          </a:r>
          <a:r>
            <a:rPr lang="en-US" sz="1200" b="0" dirty="0" smtClean="0">
              <a:solidFill>
                <a:schemeClr val="tx1"/>
              </a:solidFill>
            </a:rPr>
            <a:t> </a:t>
          </a:r>
          <a:r>
            <a:rPr lang="en-US" sz="1200" b="0" dirty="0" err="1" smtClean="0">
              <a:solidFill>
                <a:schemeClr val="tx1"/>
              </a:solidFill>
            </a:rPr>
            <a:t>dasar</a:t>
          </a:r>
          <a:r>
            <a:rPr lang="en-US" sz="1200" b="0" dirty="0" smtClean="0">
              <a:solidFill>
                <a:schemeClr val="tx1"/>
              </a:solidFill>
            </a:rPr>
            <a:t> </a:t>
          </a:r>
          <a:r>
            <a:rPr lang="en-US" sz="1200" b="0" dirty="0" err="1" smtClean="0">
              <a:solidFill>
                <a:schemeClr val="tx1"/>
              </a:solidFill>
            </a:rPr>
            <a:t>buruh</a:t>
          </a:r>
          <a:r>
            <a:rPr lang="en-US" sz="1200" b="0" dirty="0" smtClean="0">
              <a:solidFill>
                <a:schemeClr val="tx1"/>
              </a:solidFill>
            </a:rPr>
            <a:t> </a:t>
          </a:r>
          <a:r>
            <a:rPr lang="en-US" sz="1200" b="0" dirty="0" err="1" smtClean="0">
              <a:solidFill>
                <a:schemeClr val="tx1"/>
              </a:solidFill>
            </a:rPr>
            <a:t>saat</a:t>
          </a:r>
          <a:r>
            <a:rPr lang="en-US" sz="1200" b="0" dirty="0" smtClean="0">
              <a:solidFill>
                <a:schemeClr val="tx1"/>
              </a:solidFill>
            </a:rPr>
            <a:t> </a:t>
          </a:r>
          <a:r>
            <a:rPr lang="en-US" sz="1200" b="0" dirty="0" err="1" smtClean="0">
              <a:solidFill>
                <a:schemeClr val="tx1"/>
              </a:solidFill>
            </a:rPr>
            <a:t>ini</a:t>
          </a:r>
          <a:r>
            <a:rPr lang="en-US" sz="1200" b="0" dirty="0" smtClean="0">
              <a:solidFill>
                <a:schemeClr val="tx1"/>
              </a:solidFill>
            </a:rPr>
            <a:t>, </a:t>
          </a:r>
          <a:r>
            <a:rPr lang="en-US" sz="1200" b="0" dirty="0" err="1" smtClean="0">
              <a:solidFill>
                <a:schemeClr val="tx1"/>
              </a:solidFill>
            </a:rPr>
            <a:t>untuk</a:t>
          </a:r>
          <a:r>
            <a:rPr lang="en-US" sz="1200" b="0" dirty="0" smtClean="0">
              <a:solidFill>
                <a:schemeClr val="tx1"/>
              </a:solidFill>
            </a:rPr>
            <a:t> </a:t>
          </a:r>
          <a:r>
            <a:rPr lang="en-US" sz="1200" b="0" dirty="0" err="1" smtClean="0">
              <a:solidFill>
                <a:schemeClr val="tx1"/>
              </a:solidFill>
            </a:rPr>
            <a:t>mencapai</a:t>
          </a:r>
          <a:r>
            <a:rPr lang="en-US" sz="1200" b="0" dirty="0" smtClean="0">
              <a:solidFill>
                <a:schemeClr val="tx1"/>
              </a:solidFill>
            </a:rPr>
            <a:t> </a:t>
          </a:r>
          <a:r>
            <a:rPr lang="en-US" sz="1200" b="0" dirty="0" err="1" smtClean="0">
              <a:solidFill>
                <a:schemeClr val="tx1"/>
              </a:solidFill>
            </a:rPr>
            <a:t>produktifitas</a:t>
          </a:r>
          <a:r>
            <a:rPr lang="en-US" sz="1200" b="0" dirty="0" smtClean="0">
              <a:solidFill>
                <a:schemeClr val="tx1"/>
              </a:solidFill>
            </a:rPr>
            <a:t> </a:t>
          </a:r>
          <a:r>
            <a:rPr lang="en-US" sz="1200" b="0" dirty="0" err="1" smtClean="0">
              <a:solidFill>
                <a:schemeClr val="tx1"/>
              </a:solidFill>
            </a:rPr>
            <a:t>dan</a:t>
          </a:r>
          <a:r>
            <a:rPr lang="en-US" sz="1200" b="0" dirty="0" smtClean="0">
              <a:solidFill>
                <a:schemeClr val="tx1"/>
              </a:solidFill>
            </a:rPr>
            <a:t> </a:t>
          </a:r>
          <a:r>
            <a:rPr lang="en-US" sz="1200" b="0" dirty="0" err="1" smtClean="0">
              <a:solidFill>
                <a:schemeClr val="tx1"/>
              </a:solidFill>
            </a:rPr>
            <a:t>profitabilitas</a:t>
          </a:r>
          <a:r>
            <a:rPr lang="en-US" sz="1200" b="0" dirty="0" smtClean="0">
              <a:solidFill>
                <a:schemeClr val="tx1"/>
              </a:solidFill>
            </a:rPr>
            <a:t> yang </a:t>
          </a:r>
          <a:r>
            <a:rPr lang="en-US" sz="1200" b="0" dirty="0" err="1" smtClean="0">
              <a:solidFill>
                <a:schemeClr val="tx1"/>
              </a:solidFill>
            </a:rPr>
            <a:t>lebih</a:t>
          </a:r>
          <a:r>
            <a:rPr lang="en-US" sz="1200" b="0" dirty="0" smtClean="0">
              <a:solidFill>
                <a:schemeClr val="tx1"/>
              </a:solidFill>
            </a:rPr>
            <a:t> </a:t>
          </a:r>
          <a:r>
            <a:rPr lang="en-US" sz="1200" b="0" dirty="0" err="1" smtClean="0">
              <a:solidFill>
                <a:schemeClr val="tx1"/>
              </a:solidFill>
            </a:rPr>
            <a:t>tinggi</a:t>
          </a:r>
          <a:r>
            <a:rPr lang="en-US" sz="1200" b="0" dirty="0" smtClean="0">
              <a:solidFill>
                <a:schemeClr val="tx1"/>
              </a:solidFill>
            </a:rPr>
            <a:t>.</a:t>
          </a:r>
        </a:p>
        <a:p>
          <a:pPr algn="l"/>
          <a:r>
            <a:rPr lang="en-US" sz="1200" b="0" dirty="0" smtClean="0">
              <a:solidFill>
                <a:schemeClr val="tx1"/>
              </a:solidFill>
            </a:rPr>
            <a:t>2. </a:t>
          </a:r>
          <a:r>
            <a:rPr lang="en-US" sz="1200" b="0" dirty="0" err="1" smtClean="0">
              <a:solidFill>
                <a:schemeClr val="tx1"/>
              </a:solidFill>
            </a:rPr>
            <a:t>Keuntungan</a:t>
          </a:r>
          <a:r>
            <a:rPr lang="en-US" sz="1200" b="0" dirty="0" smtClean="0">
              <a:solidFill>
                <a:schemeClr val="tx1"/>
              </a:solidFill>
            </a:rPr>
            <a:t> yang </a:t>
          </a:r>
          <a:r>
            <a:rPr lang="en-US" sz="1200" b="0" dirty="0" err="1" smtClean="0">
              <a:solidFill>
                <a:schemeClr val="tx1"/>
              </a:solidFill>
            </a:rPr>
            <a:t>lebih</a:t>
          </a:r>
          <a:r>
            <a:rPr lang="en-US" sz="1200" b="0" dirty="0" smtClean="0">
              <a:solidFill>
                <a:schemeClr val="tx1"/>
              </a:solidFill>
            </a:rPr>
            <a:t> </a:t>
          </a:r>
          <a:r>
            <a:rPr lang="en-US" sz="1200" b="0" dirty="0" err="1" smtClean="0">
              <a:solidFill>
                <a:schemeClr val="tx1"/>
              </a:solidFill>
            </a:rPr>
            <a:t>tinggi</a:t>
          </a:r>
          <a:r>
            <a:rPr lang="en-US" sz="1200" b="0" dirty="0" smtClean="0">
              <a:solidFill>
                <a:schemeClr val="tx1"/>
              </a:solidFill>
            </a:rPr>
            <a:t> </a:t>
          </a:r>
          <a:r>
            <a:rPr lang="en-US" sz="1200" b="0" dirty="0" err="1" smtClean="0">
              <a:solidFill>
                <a:schemeClr val="tx1"/>
              </a:solidFill>
            </a:rPr>
            <a:t>dapat</a:t>
          </a:r>
          <a:r>
            <a:rPr lang="en-US" sz="1200" b="0" dirty="0" smtClean="0">
              <a:solidFill>
                <a:schemeClr val="tx1"/>
              </a:solidFill>
            </a:rPr>
            <a:t> </a:t>
          </a:r>
          <a:r>
            <a:rPr lang="en-US" sz="1200" b="0" dirty="0" err="1" smtClean="0">
              <a:solidFill>
                <a:schemeClr val="tx1"/>
              </a:solidFill>
            </a:rPr>
            <a:t>diinvestasikan</a:t>
          </a:r>
          <a:r>
            <a:rPr lang="en-US" sz="1200" b="0" dirty="0" smtClean="0">
              <a:solidFill>
                <a:schemeClr val="tx1"/>
              </a:solidFill>
            </a:rPr>
            <a:t> </a:t>
          </a:r>
          <a:r>
            <a:rPr lang="en-US" sz="1200" b="0" dirty="0" err="1" smtClean="0">
              <a:solidFill>
                <a:schemeClr val="tx1"/>
              </a:solidFill>
            </a:rPr>
            <a:t>kembali</a:t>
          </a:r>
          <a:r>
            <a:rPr lang="en-US" sz="1200" b="0" dirty="0" smtClean="0">
              <a:solidFill>
                <a:schemeClr val="tx1"/>
              </a:solidFill>
            </a:rPr>
            <a:t> </a:t>
          </a:r>
          <a:r>
            <a:rPr lang="en-US" sz="1200" b="0" dirty="0" err="1" smtClean="0">
              <a:solidFill>
                <a:schemeClr val="tx1"/>
              </a:solidFill>
            </a:rPr>
            <a:t>dalam</a:t>
          </a:r>
          <a:r>
            <a:rPr lang="en-US" sz="1200" b="0" dirty="0" smtClean="0">
              <a:solidFill>
                <a:schemeClr val="tx1"/>
              </a:solidFill>
            </a:rPr>
            <a:t> asset-asset </a:t>
          </a:r>
          <a:r>
            <a:rPr lang="en-US" sz="1200" b="0" dirty="0" err="1" smtClean="0">
              <a:solidFill>
                <a:schemeClr val="tx1"/>
              </a:solidFill>
            </a:rPr>
            <a:t>produktif</a:t>
          </a:r>
          <a:r>
            <a:rPr lang="en-US" sz="1200" b="0" dirty="0" smtClean="0">
              <a:solidFill>
                <a:schemeClr val="tx1"/>
              </a:solidFill>
            </a:rPr>
            <a:t>.</a:t>
          </a:r>
          <a:endParaRPr lang="en-US" sz="1200" b="0" dirty="0">
            <a:solidFill>
              <a:schemeClr val="tx1"/>
            </a:solidFill>
          </a:endParaRPr>
        </a:p>
      </dgm:t>
    </dgm:pt>
    <dgm:pt modelId="{7AE82C40-8182-46B6-9331-B793D3667E19}" type="parTrans" cxnId="{F73A2F49-231A-4154-A477-173360E4482E}">
      <dgm:prSet/>
      <dgm:spPr/>
      <dgm:t>
        <a:bodyPr/>
        <a:lstStyle/>
        <a:p>
          <a:endParaRPr lang="en-US"/>
        </a:p>
      </dgm:t>
    </dgm:pt>
    <dgm:pt modelId="{928FCDA3-09B8-496C-9DCE-4BFE7EF7DF96}" type="sibTrans" cxnId="{F73A2F49-231A-4154-A477-173360E4482E}">
      <dgm:prSet/>
      <dgm:spPr/>
      <dgm:t>
        <a:bodyPr/>
        <a:lstStyle/>
        <a:p>
          <a:endParaRPr lang="en-US"/>
        </a:p>
      </dgm:t>
    </dgm:pt>
    <dgm:pt modelId="{D0B89C57-3692-4C91-8805-2679D4B6CCA7}">
      <dgm:prSet phldrT="[Text]" custT="1"/>
      <dgm:spPr/>
      <dgm:t>
        <a:bodyPr/>
        <a:lstStyle/>
        <a:p>
          <a:r>
            <a:rPr lang="en-US" sz="2400" b="1" dirty="0" err="1" smtClean="0">
              <a:solidFill>
                <a:schemeClr val="tx1"/>
              </a:solidFill>
              <a:latin typeface="+mj-lt"/>
            </a:rPr>
            <a:t>Anggaran</a:t>
          </a:r>
          <a:r>
            <a:rPr lang="en-US" sz="2400" b="1" dirty="0" smtClean="0">
              <a:solidFill>
                <a:schemeClr val="tx1"/>
              </a:solidFill>
              <a:latin typeface="+mj-lt"/>
            </a:rPr>
            <a:t> R &amp; D </a:t>
          </a:r>
          <a:r>
            <a:rPr lang="en-US" sz="2400" b="1" dirty="0" err="1" smtClean="0">
              <a:solidFill>
                <a:schemeClr val="tx1"/>
              </a:solidFill>
              <a:latin typeface="+mj-lt"/>
            </a:rPr>
            <a:t>sebesar</a:t>
          </a:r>
          <a:r>
            <a:rPr lang="en-US" sz="2400" b="1" dirty="0" smtClean="0">
              <a:solidFill>
                <a:schemeClr val="tx1"/>
              </a:solidFill>
              <a:latin typeface="+mj-lt"/>
            </a:rPr>
            <a:t> 2% </a:t>
          </a:r>
          <a:r>
            <a:rPr lang="en-US" sz="2400" b="1" dirty="0" err="1" smtClean="0">
              <a:solidFill>
                <a:schemeClr val="tx1"/>
              </a:solidFill>
              <a:latin typeface="+mj-lt"/>
            </a:rPr>
            <a:t>dari</a:t>
          </a:r>
          <a:r>
            <a:rPr lang="en-US" sz="2400" b="1" dirty="0" smtClean="0">
              <a:solidFill>
                <a:schemeClr val="tx1"/>
              </a:solidFill>
              <a:latin typeface="+mj-lt"/>
            </a:rPr>
            <a:t> PDB</a:t>
          </a:r>
          <a:endParaRPr lang="en-US" sz="2400" b="1" dirty="0">
            <a:solidFill>
              <a:schemeClr val="tx1"/>
            </a:solidFill>
            <a:latin typeface="+mj-lt"/>
          </a:endParaRPr>
        </a:p>
      </dgm:t>
    </dgm:pt>
    <dgm:pt modelId="{F05387AA-C99E-49D4-A555-D0B64146458D}" type="parTrans" cxnId="{99FBEC30-69F6-4E11-BEFA-2CE3475620D4}">
      <dgm:prSet/>
      <dgm:spPr/>
      <dgm:t>
        <a:bodyPr/>
        <a:lstStyle/>
        <a:p>
          <a:endParaRPr lang="en-US"/>
        </a:p>
      </dgm:t>
    </dgm:pt>
    <dgm:pt modelId="{2E8695F1-3983-4F95-AA4B-131049480FA1}" type="sibTrans" cxnId="{99FBEC30-69F6-4E11-BEFA-2CE3475620D4}">
      <dgm:prSet/>
      <dgm:spPr/>
      <dgm:t>
        <a:bodyPr/>
        <a:lstStyle/>
        <a:p>
          <a:endParaRPr lang="en-US"/>
        </a:p>
      </dgm:t>
    </dgm:pt>
    <dgm:pt modelId="{9AAE8474-5611-4B80-9724-2D08214D5C0D}">
      <dgm:prSet phldrT="[Text]" custT="1"/>
      <dgm:spPr>
        <a:solidFill>
          <a:schemeClr val="accent4">
            <a:lumMod val="40000"/>
            <a:lumOff val="60000"/>
          </a:schemeClr>
        </a:solidFill>
        <a:ln w="3175">
          <a:solidFill>
            <a:srgbClr val="7030A0"/>
          </a:solidFill>
        </a:ln>
      </dgm:spPr>
      <dgm:t>
        <a:bodyPr/>
        <a:lstStyle/>
        <a:p>
          <a:pPr algn="l"/>
          <a:r>
            <a:rPr lang="en-US" sz="1200" dirty="0" smtClean="0">
              <a:solidFill>
                <a:schemeClr val="tx1"/>
              </a:solidFill>
            </a:rPr>
            <a:t>1. </a:t>
          </a:r>
          <a:r>
            <a:rPr lang="en-US" sz="1200" dirty="0" err="1" smtClean="0">
              <a:solidFill>
                <a:schemeClr val="tx1"/>
              </a:solidFill>
            </a:rPr>
            <a:t>Aktivitas</a:t>
          </a:r>
          <a:r>
            <a:rPr lang="en-US" sz="1200" dirty="0" smtClean="0">
              <a:solidFill>
                <a:schemeClr val="tx1"/>
              </a:solidFill>
            </a:rPr>
            <a:t> R&amp;D </a:t>
          </a:r>
          <a:r>
            <a:rPr lang="en-US" sz="1200" dirty="0" err="1" smtClean="0">
              <a:solidFill>
                <a:schemeClr val="tx1"/>
              </a:solidFill>
            </a:rPr>
            <a:t>diperlukan</a:t>
          </a:r>
          <a:r>
            <a:rPr lang="en-US" sz="1200" dirty="0" smtClean="0">
              <a:solidFill>
                <a:schemeClr val="tx1"/>
              </a:solidFill>
            </a:rPr>
            <a:t> </a:t>
          </a:r>
          <a:r>
            <a:rPr lang="en-US" sz="1200" dirty="0" err="1" smtClean="0">
              <a:solidFill>
                <a:schemeClr val="tx1"/>
              </a:solidFill>
            </a:rPr>
            <a:t>untuk</a:t>
          </a:r>
          <a:r>
            <a:rPr lang="en-US" sz="1200" dirty="0" smtClean="0">
              <a:solidFill>
                <a:schemeClr val="tx1"/>
              </a:solidFill>
            </a:rPr>
            <a:t> </a:t>
          </a:r>
          <a:r>
            <a:rPr lang="en-US" sz="1200" dirty="0" err="1" smtClean="0">
              <a:solidFill>
                <a:schemeClr val="tx1"/>
              </a:solidFill>
            </a:rPr>
            <a:t>meningkatkan</a:t>
          </a:r>
          <a:r>
            <a:rPr lang="en-US" sz="1200" dirty="0" smtClean="0">
              <a:solidFill>
                <a:schemeClr val="tx1"/>
              </a:solidFill>
            </a:rPr>
            <a:t> </a:t>
          </a:r>
          <a:r>
            <a:rPr lang="en-US" sz="1200" dirty="0" err="1" smtClean="0">
              <a:solidFill>
                <a:schemeClr val="tx1"/>
              </a:solidFill>
            </a:rPr>
            <a:t>kemampuan</a:t>
          </a:r>
          <a:r>
            <a:rPr lang="en-US" sz="1200" dirty="0" smtClean="0">
              <a:solidFill>
                <a:schemeClr val="tx1"/>
              </a:solidFill>
            </a:rPr>
            <a:t> </a:t>
          </a:r>
          <a:r>
            <a:rPr lang="en-US" sz="1200" dirty="0" err="1" smtClean="0">
              <a:solidFill>
                <a:schemeClr val="tx1"/>
              </a:solidFill>
            </a:rPr>
            <a:t>dalam</a:t>
          </a:r>
          <a:r>
            <a:rPr lang="en-US" sz="1200" dirty="0" smtClean="0">
              <a:solidFill>
                <a:schemeClr val="tx1"/>
              </a:solidFill>
            </a:rPr>
            <a:t> </a:t>
          </a:r>
          <a:r>
            <a:rPr lang="en-US" sz="1200" dirty="0" err="1" smtClean="0">
              <a:solidFill>
                <a:schemeClr val="tx1"/>
              </a:solidFill>
            </a:rPr>
            <a:t>penguasaan</a:t>
          </a:r>
          <a:r>
            <a:rPr lang="en-US" sz="1200" dirty="0" smtClean="0">
              <a:solidFill>
                <a:schemeClr val="tx1"/>
              </a:solidFill>
            </a:rPr>
            <a:t> </a:t>
          </a:r>
          <a:r>
            <a:rPr lang="en-US" sz="1200" dirty="0" err="1" smtClean="0">
              <a:solidFill>
                <a:schemeClr val="tx1"/>
              </a:solidFill>
            </a:rPr>
            <a:t>teknologi</a:t>
          </a:r>
          <a:r>
            <a:rPr lang="en-US" sz="1200" dirty="0" smtClean="0">
              <a:solidFill>
                <a:schemeClr val="tx1"/>
              </a:solidFill>
            </a:rPr>
            <a:t>.</a:t>
          </a:r>
        </a:p>
        <a:p>
          <a:pPr algn="l"/>
          <a:r>
            <a:rPr lang="en-US" sz="1200" dirty="0" smtClean="0">
              <a:solidFill>
                <a:schemeClr val="tx1"/>
              </a:solidFill>
            </a:rPr>
            <a:t>2. Indonesia </a:t>
          </a:r>
          <a:r>
            <a:rPr lang="en-US" sz="1200" dirty="0" err="1" smtClean="0">
              <a:solidFill>
                <a:schemeClr val="tx1"/>
              </a:solidFill>
            </a:rPr>
            <a:t>berkomitmen</a:t>
          </a:r>
          <a:r>
            <a:rPr lang="en-US" sz="1200" dirty="0" smtClean="0">
              <a:solidFill>
                <a:schemeClr val="tx1"/>
              </a:solidFill>
            </a:rPr>
            <a:t> agar </a:t>
          </a:r>
          <a:r>
            <a:rPr lang="en-US" sz="1200" dirty="0" err="1" smtClean="0">
              <a:solidFill>
                <a:schemeClr val="tx1"/>
              </a:solidFill>
            </a:rPr>
            <a:t>porsi</a:t>
          </a:r>
          <a:r>
            <a:rPr lang="en-US" sz="1200" dirty="0" smtClean="0">
              <a:solidFill>
                <a:schemeClr val="tx1"/>
              </a:solidFill>
            </a:rPr>
            <a:t> R&amp;D </a:t>
          </a:r>
          <a:r>
            <a:rPr lang="en-US" sz="1200" dirty="0" err="1" smtClean="0">
              <a:solidFill>
                <a:schemeClr val="tx1"/>
              </a:solidFill>
            </a:rPr>
            <a:t>mencapai</a:t>
          </a:r>
          <a:r>
            <a:rPr lang="en-US" sz="1200" dirty="0" smtClean="0">
              <a:solidFill>
                <a:schemeClr val="tx1"/>
              </a:solidFill>
            </a:rPr>
            <a:t> 2% </a:t>
          </a:r>
          <a:r>
            <a:rPr lang="en-US" sz="1200" dirty="0" err="1" smtClean="0">
              <a:solidFill>
                <a:schemeClr val="tx1"/>
              </a:solidFill>
            </a:rPr>
            <a:t>dari</a:t>
          </a:r>
          <a:r>
            <a:rPr lang="en-US" sz="1200" dirty="0" smtClean="0">
              <a:solidFill>
                <a:schemeClr val="tx1"/>
              </a:solidFill>
            </a:rPr>
            <a:t> PDB </a:t>
          </a:r>
          <a:r>
            <a:rPr lang="en-US" sz="1200" dirty="0" err="1" smtClean="0">
              <a:solidFill>
                <a:schemeClr val="tx1"/>
              </a:solidFill>
            </a:rPr>
            <a:t>untuk</a:t>
          </a:r>
          <a:r>
            <a:rPr lang="en-US" sz="1200" dirty="0" smtClean="0">
              <a:solidFill>
                <a:schemeClr val="tx1"/>
              </a:solidFill>
            </a:rPr>
            <a:t> </a:t>
          </a:r>
          <a:r>
            <a:rPr lang="en-US" sz="1200" dirty="0" err="1" smtClean="0">
              <a:solidFill>
                <a:schemeClr val="tx1"/>
              </a:solidFill>
            </a:rPr>
            <a:t>mendorong</a:t>
          </a:r>
          <a:r>
            <a:rPr lang="en-US" sz="1200" dirty="0" smtClean="0">
              <a:solidFill>
                <a:schemeClr val="tx1"/>
              </a:solidFill>
            </a:rPr>
            <a:t> </a:t>
          </a:r>
          <a:r>
            <a:rPr lang="en-US" sz="1200" dirty="0" err="1" smtClean="0">
              <a:solidFill>
                <a:schemeClr val="tx1"/>
              </a:solidFill>
            </a:rPr>
            <a:t>pengembangan</a:t>
          </a:r>
          <a:r>
            <a:rPr lang="en-US" sz="1200" dirty="0" smtClean="0">
              <a:solidFill>
                <a:schemeClr val="tx1"/>
              </a:solidFill>
            </a:rPr>
            <a:t> </a:t>
          </a:r>
          <a:r>
            <a:rPr lang="en-US" sz="1200" dirty="0" err="1" smtClean="0">
              <a:solidFill>
                <a:schemeClr val="tx1"/>
              </a:solidFill>
            </a:rPr>
            <a:t>teknologi</a:t>
          </a:r>
          <a:r>
            <a:rPr lang="en-US" sz="1200" dirty="0" smtClean="0">
              <a:solidFill>
                <a:schemeClr val="tx1"/>
              </a:solidFill>
            </a:rPr>
            <a:t>.</a:t>
          </a:r>
          <a:endParaRPr lang="en-US" sz="1200" dirty="0">
            <a:solidFill>
              <a:schemeClr val="tx1"/>
            </a:solidFill>
          </a:endParaRPr>
        </a:p>
      </dgm:t>
    </dgm:pt>
    <dgm:pt modelId="{FA5C7897-AF98-473B-A481-86F8384D32FE}" type="parTrans" cxnId="{AF6A7999-5F79-4A52-BBF8-D6DD0D26E041}">
      <dgm:prSet/>
      <dgm:spPr/>
      <dgm:t>
        <a:bodyPr/>
        <a:lstStyle/>
        <a:p>
          <a:endParaRPr lang="en-US"/>
        </a:p>
      </dgm:t>
    </dgm:pt>
    <dgm:pt modelId="{96BE89E9-8B4E-46EC-A805-616B11FCA3C9}" type="sibTrans" cxnId="{AF6A7999-5F79-4A52-BBF8-D6DD0D26E041}">
      <dgm:prSet/>
      <dgm:spPr/>
      <dgm:t>
        <a:bodyPr/>
        <a:lstStyle/>
        <a:p>
          <a:endParaRPr lang="en-US"/>
        </a:p>
      </dgm:t>
    </dgm:pt>
    <dgm:pt modelId="{B396F119-5C13-4446-810F-DCAB43EE76D1}" type="pres">
      <dgm:prSet presAssocID="{7217FEDC-377F-486F-8C91-C02E447F8FA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D7796F-C058-462D-BBBE-0CA8B42D7DF5}" type="pres">
      <dgm:prSet presAssocID="{C64A26AD-ADBA-445C-A067-CA5E9395DE1B}" presName="compNode" presStyleCnt="0"/>
      <dgm:spPr/>
    </dgm:pt>
    <dgm:pt modelId="{A1E644FB-109B-43E2-9F7D-D26C71773D91}" type="pres">
      <dgm:prSet presAssocID="{C64A26AD-ADBA-445C-A067-CA5E9395DE1B}" presName="aNode" presStyleLbl="bgShp" presStyleIdx="0" presStyleCnt="3"/>
      <dgm:spPr/>
      <dgm:t>
        <a:bodyPr/>
        <a:lstStyle/>
        <a:p>
          <a:endParaRPr lang="en-US"/>
        </a:p>
      </dgm:t>
    </dgm:pt>
    <dgm:pt modelId="{CC2D70E2-6B11-436A-A6E7-BEB1935A233E}" type="pres">
      <dgm:prSet presAssocID="{C64A26AD-ADBA-445C-A067-CA5E9395DE1B}" presName="textNode" presStyleLbl="bgShp" presStyleIdx="0" presStyleCnt="3"/>
      <dgm:spPr/>
      <dgm:t>
        <a:bodyPr/>
        <a:lstStyle/>
        <a:p>
          <a:endParaRPr lang="en-US"/>
        </a:p>
      </dgm:t>
    </dgm:pt>
    <dgm:pt modelId="{A7E344E3-A925-4E33-BCDC-4382FCAD2B81}" type="pres">
      <dgm:prSet presAssocID="{C64A26AD-ADBA-445C-A067-CA5E9395DE1B}" presName="compChildNode" presStyleCnt="0"/>
      <dgm:spPr/>
    </dgm:pt>
    <dgm:pt modelId="{5F1CD1FC-9F1B-46E0-BDD5-B90E41872980}" type="pres">
      <dgm:prSet presAssocID="{C64A26AD-ADBA-445C-A067-CA5E9395DE1B}" presName="theInnerList" presStyleCnt="0"/>
      <dgm:spPr/>
    </dgm:pt>
    <dgm:pt modelId="{186DF91E-E300-4151-94DB-66EC27F45152}" type="pres">
      <dgm:prSet presAssocID="{D6D6FD15-2A7E-41A8-89A0-ACB282FAD381}" presName="childNode" presStyleLbl="node1" presStyleIdx="0" presStyleCnt="3" custScaleX="101750" custScaleY="1032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779EA5-17F5-4F7B-91BB-D8EF51E41E5F}" type="pres">
      <dgm:prSet presAssocID="{C64A26AD-ADBA-445C-A067-CA5E9395DE1B}" presName="aSpace" presStyleCnt="0"/>
      <dgm:spPr/>
    </dgm:pt>
    <dgm:pt modelId="{6514769C-6084-4526-83A0-B6AFB988EB8D}" type="pres">
      <dgm:prSet presAssocID="{7B6CE0AA-7BE7-4214-97FC-6E603CD816B3}" presName="compNode" presStyleCnt="0"/>
      <dgm:spPr/>
    </dgm:pt>
    <dgm:pt modelId="{712D69B6-52D1-4E6D-8673-DE2230F98160}" type="pres">
      <dgm:prSet presAssocID="{7B6CE0AA-7BE7-4214-97FC-6E603CD816B3}" presName="aNode" presStyleLbl="bgShp" presStyleIdx="1" presStyleCnt="3" custLinFactNeighborX="-940" custLinFactNeighborY="-6707"/>
      <dgm:spPr/>
      <dgm:t>
        <a:bodyPr/>
        <a:lstStyle/>
        <a:p>
          <a:endParaRPr lang="en-US"/>
        </a:p>
      </dgm:t>
    </dgm:pt>
    <dgm:pt modelId="{8CCCCB23-29D8-403D-A088-F8DCC6EF2676}" type="pres">
      <dgm:prSet presAssocID="{7B6CE0AA-7BE7-4214-97FC-6E603CD816B3}" presName="textNode" presStyleLbl="bgShp" presStyleIdx="1" presStyleCnt="3"/>
      <dgm:spPr/>
      <dgm:t>
        <a:bodyPr/>
        <a:lstStyle/>
        <a:p>
          <a:endParaRPr lang="en-US"/>
        </a:p>
      </dgm:t>
    </dgm:pt>
    <dgm:pt modelId="{E9FBBD65-7D4D-4A6B-8CFF-520A4674A444}" type="pres">
      <dgm:prSet presAssocID="{7B6CE0AA-7BE7-4214-97FC-6E603CD816B3}" presName="compChildNode" presStyleCnt="0"/>
      <dgm:spPr/>
    </dgm:pt>
    <dgm:pt modelId="{7BC4F83C-65DB-4EE3-9359-5ADF3F297FD8}" type="pres">
      <dgm:prSet presAssocID="{7B6CE0AA-7BE7-4214-97FC-6E603CD816B3}" presName="theInnerList" presStyleCnt="0"/>
      <dgm:spPr/>
    </dgm:pt>
    <dgm:pt modelId="{E7C0F9E9-FF83-4EFC-939D-B081CD68431A}" type="pres">
      <dgm:prSet presAssocID="{FB58651E-CFC7-40A9-B862-4EE44A5EDC7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9DA634-B8D3-454D-BE04-7EF087872EEA}" type="pres">
      <dgm:prSet presAssocID="{7B6CE0AA-7BE7-4214-97FC-6E603CD816B3}" presName="aSpace" presStyleCnt="0"/>
      <dgm:spPr/>
    </dgm:pt>
    <dgm:pt modelId="{5AD5BFBF-DA00-45BD-B0EF-4046B46DFB57}" type="pres">
      <dgm:prSet presAssocID="{D0B89C57-3692-4C91-8805-2679D4B6CCA7}" presName="compNode" presStyleCnt="0"/>
      <dgm:spPr/>
    </dgm:pt>
    <dgm:pt modelId="{73DA6176-27DA-416D-A396-4E736BD1075E}" type="pres">
      <dgm:prSet presAssocID="{D0B89C57-3692-4C91-8805-2679D4B6CCA7}" presName="aNode" presStyleLbl="bgShp" presStyleIdx="2" presStyleCnt="3" custLinFactNeighborX="2065" custLinFactNeighborY="335"/>
      <dgm:spPr/>
      <dgm:t>
        <a:bodyPr/>
        <a:lstStyle/>
        <a:p>
          <a:endParaRPr lang="en-US"/>
        </a:p>
      </dgm:t>
    </dgm:pt>
    <dgm:pt modelId="{1F5272EC-0797-4574-A224-37488FAED580}" type="pres">
      <dgm:prSet presAssocID="{D0B89C57-3692-4C91-8805-2679D4B6CCA7}" presName="textNode" presStyleLbl="bgShp" presStyleIdx="2" presStyleCnt="3"/>
      <dgm:spPr/>
      <dgm:t>
        <a:bodyPr/>
        <a:lstStyle/>
        <a:p>
          <a:endParaRPr lang="en-US"/>
        </a:p>
      </dgm:t>
    </dgm:pt>
    <dgm:pt modelId="{A418387B-F1DC-45A8-913F-D3CDE1059594}" type="pres">
      <dgm:prSet presAssocID="{D0B89C57-3692-4C91-8805-2679D4B6CCA7}" presName="compChildNode" presStyleCnt="0"/>
      <dgm:spPr/>
    </dgm:pt>
    <dgm:pt modelId="{D9C2D90D-2F85-48C5-8047-42AE58432320}" type="pres">
      <dgm:prSet presAssocID="{D0B89C57-3692-4C91-8805-2679D4B6CCA7}" presName="theInnerList" presStyleCnt="0"/>
      <dgm:spPr/>
    </dgm:pt>
    <dgm:pt modelId="{ADE044BF-F90E-438A-B165-242433555177}" type="pres">
      <dgm:prSet presAssocID="{9AAE8474-5611-4B80-9724-2D08214D5C0D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FBEC30-69F6-4E11-BEFA-2CE3475620D4}" srcId="{7217FEDC-377F-486F-8C91-C02E447F8FA7}" destId="{D0B89C57-3692-4C91-8805-2679D4B6CCA7}" srcOrd="2" destOrd="0" parTransId="{F05387AA-C99E-49D4-A555-D0B64146458D}" sibTransId="{2E8695F1-3983-4F95-AA4B-131049480FA1}"/>
    <dgm:cxn modelId="{AEA209A3-8C02-47D3-A511-9BB026BD7534}" type="presOf" srcId="{D0B89C57-3692-4C91-8805-2679D4B6CCA7}" destId="{73DA6176-27DA-416D-A396-4E736BD1075E}" srcOrd="0" destOrd="0" presId="urn:microsoft.com/office/officeart/2005/8/layout/lProcess2"/>
    <dgm:cxn modelId="{2782F721-5A18-401D-9669-93853B86E439}" type="presOf" srcId="{7B6CE0AA-7BE7-4214-97FC-6E603CD816B3}" destId="{8CCCCB23-29D8-403D-A088-F8DCC6EF2676}" srcOrd="1" destOrd="0" presId="urn:microsoft.com/office/officeart/2005/8/layout/lProcess2"/>
    <dgm:cxn modelId="{01F368C5-C904-434A-B57B-80FC79D38D70}" type="presOf" srcId="{9AAE8474-5611-4B80-9724-2D08214D5C0D}" destId="{ADE044BF-F90E-438A-B165-242433555177}" srcOrd="0" destOrd="0" presId="urn:microsoft.com/office/officeart/2005/8/layout/lProcess2"/>
    <dgm:cxn modelId="{AAA7BE31-04A6-47EE-A7B6-EBE769500C12}" type="presOf" srcId="{D6D6FD15-2A7E-41A8-89A0-ACB282FAD381}" destId="{186DF91E-E300-4151-94DB-66EC27F45152}" srcOrd="0" destOrd="0" presId="urn:microsoft.com/office/officeart/2005/8/layout/lProcess2"/>
    <dgm:cxn modelId="{AF6A7999-5F79-4A52-BBF8-D6DD0D26E041}" srcId="{D0B89C57-3692-4C91-8805-2679D4B6CCA7}" destId="{9AAE8474-5611-4B80-9724-2D08214D5C0D}" srcOrd="0" destOrd="0" parTransId="{FA5C7897-AF98-473B-A481-86F8384D32FE}" sibTransId="{96BE89E9-8B4E-46EC-A805-616B11FCA3C9}"/>
    <dgm:cxn modelId="{432881DC-BFDB-402F-8E44-35E56B619F27}" type="presOf" srcId="{C64A26AD-ADBA-445C-A067-CA5E9395DE1B}" destId="{CC2D70E2-6B11-436A-A6E7-BEB1935A233E}" srcOrd="1" destOrd="0" presId="urn:microsoft.com/office/officeart/2005/8/layout/lProcess2"/>
    <dgm:cxn modelId="{8AE43DA8-C750-4750-8770-539AA15FACA2}" type="presOf" srcId="{7217FEDC-377F-486F-8C91-C02E447F8FA7}" destId="{B396F119-5C13-4446-810F-DCAB43EE76D1}" srcOrd="0" destOrd="0" presId="urn:microsoft.com/office/officeart/2005/8/layout/lProcess2"/>
    <dgm:cxn modelId="{5A8DC109-A15F-4E7D-B4B9-08EB5D2256D5}" srcId="{7217FEDC-377F-486F-8C91-C02E447F8FA7}" destId="{C64A26AD-ADBA-445C-A067-CA5E9395DE1B}" srcOrd="0" destOrd="0" parTransId="{E8963DA9-65F3-4B0A-BAAE-AE1094629F89}" sibTransId="{A051EAEE-A15F-412A-91F9-B1D8C4E820EA}"/>
    <dgm:cxn modelId="{6F2089A0-AC39-4B08-8C93-CC036092C4E4}" type="presOf" srcId="{7B6CE0AA-7BE7-4214-97FC-6E603CD816B3}" destId="{712D69B6-52D1-4E6D-8673-DE2230F98160}" srcOrd="0" destOrd="0" presId="urn:microsoft.com/office/officeart/2005/8/layout/lProcess2"/>
    <dgm:cxn modelId="{F76F8292-6151-4679-8435-1B1C6A4DE6D8}" srcId="{C64A26AD-ADBA-445C-A067-CA5E9395DE1B}" destId="{D6D6FD15-2A7E-41A8-89A0-ACB282FAD381}" srcOrd="0" destOrd="0" parTransId="{5AB430B0-6DD0-4952-8E8E-0F07E733477D}" sibTransId="{7C14AF1A-8825-4C07-AFD3-0D3E31E8EAEB}"/>
    <dgm:cxn modelId="{4BE220E1-CEFC-4A71-B477-F5B6E018CE79}" srcId="{7217FEDC-377F-486F-8C91-C02E447F8FA7}" destId="{7B6CE0AA-7BE7-4214-97FC-6E603CD816B3}" srcOrd="1" destOrd="0" parTransId="{E9477A9B-E7A0-48DA-9738-505D81AF12F1}" sibTransId="{B9A49449-94AC-472D-8B77-81EB5C539DFB}"/>
    <dgm:cxn modelId="{1511FDD4-6384-4D51-A1DB-CEEE394B8B60}" type="presOf" srcId="{FB58651E-CFC7-40A9-B862-4EE44A5EDC7C}" destId="{E7C0F9E9-FF83-4EFC-939D-B081CD68431A}" srcOrd="0" destOrd="0" presId="urn:microsoft.com/office/officeart/2005/8/layout/lProcess2"/>
    <dgm:cxn modelId="{55F381B2-65EE-4567-BBD2-05B51F37CB7C}" type="presOf" srcId="{D0B89C57-3692-4C91-8805-2679D4B6CCA7}" destId="{1F5272EC-0797-4574-A224-37488FAED580}" srcOrd="1" destOrd="0" presId="urn:microsoft.com/office/officeart/2005/8/layout/lProcess2"/>
    <dgm:cxn modelId="{3536C987-A5A4-4D45-9C42-D16B3D3F60E2}" type="presOf" srcId="{C64A26AD-ADBA-445C-A067-CA5E9395DE1B}" destId="{A1E644FB-109B-43E2-9F7D-D26C71773D91}" srcOrd="0" destOrd="0" presId="urn:microsoft.com/office/officeart/2005/8/layout/lProcess2"/>
    <dgm:cxn modelId="{F73A2F49-231A-4154-A477-173360E4482E}" srcId="{7B6CE0AA-7BE7-4214-97FC-6E603CD816B3}" destId="{FB58651E-CFC7-40A9-B862-4EE44A5EDC7C}" srcOrd="0" destOrd="0" parTransId="{7AE82C40-8182-46B6-9331-B793D3667E19}" sibTransId="{928FCDA3-09B8-496C-9DCE-4BFE7EF7DF96}"/>
    <dgm:cxn modelId="{C1D6B960-2461-436C-8907-505F6B7C8958}" type="presParOf" srcId="{B396F119-5C13-4446-810F-DCAB43EE76D1}" destId="{ADD7796F-C058-462D-BBBE-0CA8B42D7DF5}" srcOrd="0" destOrd="0" presId="urn:microsoft.com/office/officeart/2005/8/layout/lProcess2"/>
    <dgm:cxn modelId="{EFEBBF90-42F5-4B11-9282-3D61C07715C0}" type="presParOf" srcId="{ADD7796F-C058-462D-BBBE-0CA8B42D7DF5}" destId="{A1E644FB-109B-43E2-9F7D-D26C71773D91}" srcOrd="0" destOrd="0" presId="urn:microsoft.com/office/officeart/2005/8/layout/lProcess2"/>
    <dgm:cxn modelId="{1F62B3DA-723F-46EF-B355-8330E8CC4BD8}" type="presParOf" srcId="{ADD7796F-C058-462D-BBBE-0CA8B42D7DF5}" destId="{CC2D70E2-6B11-436A-A6E7-BEB1935A233E}" srcOrd="1" destOrd="0" presId="urn:microsoft.com/office/officeart/2005/8/layout/lProcess2"/>
    <dgm:cxn modelId="{259D47DF-3F8D-4D83-802F-D47F21B8E041}" type="presParOf" srcId="{ADD7796F-C058-462D-BBBE-0CA8B42D7DF5}" destId="{A7E344E3-A925-4E33-BCDC-4382FCAD2B81}" srcOrd="2" destOrd="0" presId="urn:microsoft.com/office/officeart/2005/8/layout/lProcess2"/>
    <dgm:cxn modelId="{B6BD837E-BB8D-40F3-8955-D89819E2345D}" type="presParOf" srcId="{A7E344E3-A925-4E33-BCDC-4382FCAD2B81}" destId="{5F1CD1FC-9F1B-46E0-BDD5-B90E41872980}" srcOrd="0" destOrd="0" presId="urn:microsoft.com/office/officeart/2005/8/layout/lProcess2"/>
    <dgm:cxn modelId="{449DF20A-8A90-439E-A2AA-9E66F6BBA624}" type="presParOf" srcId="{5F1CD1FC-9F1B-46E0-BDD5-B90E41872980}" destId="{186DF91E-E300-4151-94DB-66EC27F45152}" srcOrd="0" destOrd="0" presId="urn:microsoft.com/office/officeart/2005/8/layout/lProcess2"/>
    <dgm:cxn modelId="{D0A8043F-B720-4CD1-8582-D76F4CC43353}" type="presParOf" srcId="{B396F119-5C13-4446-810F-DCAB43EE76D1}" destId="{2A779EA5-17F5-4F7B-91BB-D8EF51E41E5F}" srcOrd="1" destOrd="0" presId="urn:microsoft.com/office/officeart/2005/8/layout/lProcess2"/>
    <dgm:cxn modelId="{2E153822-9296-4208-9167-7D41A3D310EB}" type="presParOf" srcId="{B396F119-5C13-4446-810F-DCAB43EE76D1}" destId="{6514769C-6084-4526-83A0-B6AFB988EB8D}" srcOrd="2" destOrd="0" presId="urn:microsoft.com/office/officeart/2005/8/layout/lProcess2"/>
    <dgm:cxn modelId="{9D43C1DA-1E52-483D-B881-363598B0BFFE}" type="presParOf" srcId="{6514769C-6084-4526-83A0-B6AFB988EB8D}" destId="{712D69B6-52D1-4E6D-8673-DE2230F98160}" srcOrd="0" destOrd="0" presId="urn:microsoft.com/office/officeart/2005/8/layout/lProcess2"/>
    <dgm:cxn modelId="{77477FA1-6CE7-4E6C-975F-0E2D7D619159}" type="presParOf" srcId="{6514769C-6084-4526-83A0-B6AFB988EB8D}" destId="{8CCCCB23-29D8-403D-A088-F8DCC6EF2676}" srcOrd="1" destOrd="0" presId="urn:microsoft.com/office/officeart/2005/8/layout/lProcess2"/>
    <dgm:cxn modelId="{E920BBEE-0A63-469F-958D-001023CAADC2}" type="presParOf" srcId="{6514769C-6084-4526-83A0-B6AFB988EB8D}" destId="{E9FBBD65-7D4D-4A6B-8CFF-520A4674A444}" srcOrd="2" destOrd="0" presId="urn:microsoft.com/office/officeart/2005/8/layout/lProcess2"/>
    <dgm:cxn modelId="{E0DD0CD1-C2EE-46D4-A7EB-C8080432E7BF}" type="presParOf" srcId="{E9FBBD65-7D4D-4A6B-8CFF-520A4674A444}" destId="{7BC4F83C-65DB-4EE3-9359-5ADF3F297FD8}" srcOrd="0" destOrd="0" presId="urn:microsoft.com/office/officeart/2005/8/layout/lProcess2"/>
    <dgm:cxn modelId="{A5466833-B6D3-4299-B871-7B9788BA5005}" type="presParOf" srcId="{7BC4F83C-65DB-4EE3-9359-5ADF3F297FD8}" destId="{E7C0F9E9-FF83-4EFC-939D-B081CD68431A}" srcOrd="0" destOrd="0" presId="urn:microsoft.com/office/officeart/2005/8/layout/lProcess2"/>
    <dgm:cxn modelId="{3AB65D54-1B3F-407E-BE31-1F554F78EA2E}" type="presParOf" srcId="{B396F119-5C13-4446-810F-DCAB43EE76D1}" destId="{309DA634-B8D3-454D-BE04-7EF087872EEA}" srcOrd="3" destOrd="0" presId="urn:microsoft.com/office/officeart/2005/8/layout/lProcess2"/>
    <dgm:cxn modelId="{591EF3C0-6A29-4AF5-AF9C-C578B6765266}" type="presParOf" srcId="{B396F119-5C13-4446-810F-DCAB43EE76D1}" destId="{5AD5BFBF-DA00-45BD-B0EF-4046B46DFB57}" srcOrd="4" destOrd="0" presId="urn:microsoft.com/office/officeart/2005/8/layout/lProcess2"/>
    <dgm:cxn modelId="{F0229D7C-6FB4-47D4-9278-D475A8A5908E}" type="presParOf" srcId="{5AD5BFBF-DA00-45BD-B0EF-4046B46DFB57}" destId="{73DA6176-27DA-416D-A396-4E736BD1075E}" srcOrd="0" destOrd="0" presId="urn:microsoft.com/office/officeart/2005/8/layout/lProcess2"/>
    <dgm:cxn modelId="{6D11C2DC-18AB-4B6E-BD66-B9A2523982C9}" type="presParOf" srcId="{5AD5BFBF-DA00-45BD-B0EF-4046B46DFB57}" destId="{1F5272EC-0797-4574-A224-37488FAED580}" srcOrd="1" destOrd="0" presId="urn:microsoft.com/office/officeart/2005/8/layout/lProcess2"/>
    <dgm:cxn modelId="{B6310505-E473-4C01-AB1D-F6B301C2EC30}" type="presParOf" srcId="{5AD5BFBF-DA00-45BD-B0EF-4046B46DFB57}" destId="{A418387B-F1DC-45A8-913F-D3CDE1059594}" srcOrd="2" destOrd="0" presId="urn:microsoft.com/office/officeart/2005/8/layout/lProcess2"/>
    <dgm:cxn modelId="{6C807BA0-3662-43B1-AABD-2FC09AFFEB7D}" type="presParOf" srcId="{A418387B-F1DC-45A8-913F-D3CDE1059594}" destId="{D9C2D90D-2F85-48C5-8047-42AE58432320}" srcOrd="0" destOrd="0" presId="urn:microsoft.com/office/officeart/2005/8/layout/lProcess2"/>
    <dgm:cxn modelId="{26F2C8AA-773A-41F2-9FD8-F715D4A38D47}" type="presParOf" srcId="{D9C2D90D-2F85-48C5-8047-42AE58432320}" destId="{ADE044BF-F90E-438A-B165-242433555177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581C79-0234-4AAB-8D69-6CC90F82276C}">
      <dsp:nvSpPr>
        <dsp:cNvPr id="0" name=""/>
        <dsp:cNvSpPr/>
      </dsp:nvSpPr>
      <dsp:spPr>
        <a:xfrm>
          <a:off x="-5023093" y="-769590"/>
          <a:ext cx="5982148" cy="5982148"/>
        </a:xfrm>
        <a:prstGeom prst="blockArc">
          <a:avLst>
            <a:gd name="adj1" fmla="val 18900000"/>
            <a:gd name="adj2" fmla="val 2700000"/>
            <a:gd name="adj3" fmla="val 36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3163BE-4E7B-44E5-8DAB-49239278B1A5}">
      <dsp:nvSpPr>
        <dsp:cNvPr id="0" name=""/>
        <dsp:cNvSpPr/>
      </dsp:nvSpPr>
      <dsp:spPr>
        <a:xfrm>
          <a:off x="419557" y="277596"/>
          <a:ext cx="5160711" cy="555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967" tIns="33020" rIns="33020" bIns="3302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smtClean="0"/>
            <a:t>M</a:t>
          </a:r>
          <a:r>
            <a:rPr lang="en-US" sz="1300" kern="1200" smtClean="0"/>
            <a:t>elakukan percepatan penyusunan SKKNI Bidang Teknologi Informasi dan Komunikasi; </a:t>
          </a:r>
          <a:endParaRPr lang="en-US" sz="1300" kern="1200"/>
        </a:p>
      </dsp:txBody>
      <dsp:txXfrm>
        <a:off x="419557" y="277596"/>
        <a:ext cx="5160711" cy="555548"/>
      </dsp:txXfrm>
    </dsp:sp>
    <dsp:sp modelId="{8875C135-CAF7-4717-804E-32A6EAA51B85}">
      <dsp:nvSpPr>
        <dsp:cNvPr id="0" name=""/>
        <dsp:cNvSpPr/>
      </dsp:nvSpPr>
      <dsp:spPr>
        <a:xfrm>
          <a:off x="72339" y="208153"/>
          <a:ext cx="694435" cy="6944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531382-A83F-41C5-B95C-914EFD318B13}">
      <dsp:nvSpPr>
        <dsp:cNvPr id="0" name=""/>
        <dsp:cNvSpPr/>
      </dsp:nvSpPr>
      <dsp:spPr>
        <a:xfrm>
          <a:off x="817647" y="1110653"/>
          <a:ext cx="4762621" cy="555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967" tIns="33020" rIns="33020" bIns="3302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smtClean="0"/>
            <a:t>M</a:t>
          </a:r>
          <a:r>
            <a:rPr lang="en-US" sz="1300" kern="1200" smtClean="0"/>
            <a:t>elakukan standarisasi dan penyeragaman skema sertifikasi kompetensi yang mengacu pada Peta Okupasi TIK Nasional; </a:t>
          </a:r>
          <a:endParaRPr lang="en-US" sz="1300" kern="1200"/>
        </a:p>
      </dsp:txBody>
      <dsp:txXfrm>
        <a:off x="817647" y="1110653"/>
        <a:ext cx="4762621" cy="555548"/>
      </dsp:txXfrm>
    </dsp:sp>
    <dsp:sp modelId="{BD7713C3-AB89-488F-83CC-03060AB34DEE}">
      <dsp:nvSpPr>
        <dsp:cNvPr id="0" name=""/>
        <dsp:cNvSpPr/>
      </dsp:nvSpPr>
      <dsp:spPr>
        <a:xfrm>
          <a:off x="470429" y="1041209"/>
          <a:ext cx="694435" cy="6944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123BF4-792B-49A2-8739-84F95CFB8BD1}">
      <dsp:nvSpPr>
        <dsp:cNvPr id="0" name=""/>
        <dsp:cNvSpPr/>
      </dsp:nvSpPr>
      <dsp:spPr>
        <a:xfrm>
          <a:off x="939828" y="1943709"/>
          <a:ext cx="4640440" cy="555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967" tIns="33020" rIns="33020" bIns="3302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smtClean="0"/>
            <a:t>M</a:t>
          </a:r>
          <a:r>
            <a:rPr lang="en-US" sz="1300" kern="1200" smtClean="0"/>
            <a:t>elakukan standarisasi dan penyeragaman skema sertifikasi kompetensi yang mengacu pada Peta Okupasi TIK Nasional; </a:t>
          </a:r>
          <a:endParaRPr lang="en-US" sz="1300" kern="1200"/>
        </a:p>
      </dsp:txBody>
      <dsp:txXfrm>
        <a:off x="939828" y="1943709"/>
        <a:ext cx="4640440" cy="555548"/>
      </dsp:txXfrm>
    </dsp:sp>
    <dsp:sp modelId="{7BD7CD5E-270A-4CF2-908A-5ADEC7AE84FE}">
      <dsp:nvSpPr>
        <dsp:cNvPr id="0" name=""/>
        <dsp:cNvSpPr/>
      </dsp:nvSpPr>
      <dsp:spPr>
        <a:xfrm>
          <a:off x="592610" y="1874266"/>
          <a:ext cx="694435" cy="6944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2D45B6-CA15-404C-8E09-54FE86BE6A62}">
      <dsp:nvSpPr>
        <dsp:cNvPr id="0" name=""/>
        <dsp:cNvSpPr/>
      </dsp:nvSpPr>
      <dsp:spPr>
        <a:xfrm>
          <a:off x="817647" y="2776766"/>
          <a:ext cx="4762621" cy="555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967" tIns="33020" rIns="33020" bIns="3302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smtClean="0"/>
            <a:t>M</a:t>
          </a:r>
          <a:r>
            <a:rPr lang="en-US" sz="1300" kern="1200" smtClean="0"/>
            <a:t>enyelaraskan dengan proses pengadaan Aparatur Sipil Negara dan tenaga ahli di lingungan pemerintah; dan </a:t>
          </a:r>
          <a:endParaRPr lang="en-US" sz="1300" kern="1200"/>
        </a:p>
      </dsp:txBody>
      <dsp:txXfrm>
        <a:off x="817647" y="2776766"/>
        <a:ext cx="4762621" cy="555548"/>
      </dsp:txXfrm>
    </dsp:sp>
    <dsp:sp modelId="{22D77596-103D-4892-A159-982BD6F2E3E8}">
      <dsp:nvSpPr>
        <dsp:cNvPr id="0" name=""/>
        <dsp:cNvSpPr/>
      </dsp:nvSpPr>
      <dsp:spPr>
        <a:xfrm>
          <a:off x="470429" y="2707322"/>
          <a:ext cx="694435" cy="6944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8BA359-9411-41E5-8D32-F48831759A08}">
      <dsp:nvSpPr>
        <dsp:cNvPr id="0" name=""/>
        <dsp:cNvSpPr/>
      </dsp:nvSpPr>
      <dsp:spPr>
        <a:xfrm>
          <a:off x="419557" y="3609822"/>
          <a:ext cx="5160711" cy="555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967" tIns="33020" rIns="33020" bIns="3302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smtClean="0"/>
            <a:t>M</a:t>
          </a:r>
          <a:r>
            <a:rPr lang="en-US" sz="1300" kern="1200" smtClean="0"/>
            <a:t>enyusun dan menerapkan strategi pengembangan SDM TIK nasional secara berkelanjutan.</a:t>
          </a:r>
          <a:endParaRPr lang="en-US" sz="1300" kern="1200"/>
        </a:p>
      </dsp:txBody>
      <dsp:txXfrm>
        <a:off x="419557" y="3609822"/>
        <a:ext cx="5160711" cy="555548"/>
      </dsp:txXfrm>
    </dsp:sp>
    <dsp:sp modelId="{C9429E6A-F775-4626-A148-3EE44D29BE69}">
      <dsp:nvSpPr>
        <dsp:cNvPr id="0" name=""/>
        <dsp:cNvSpPr/>
      </dsp:nvSpPr>
      <dsp:spPr>
        <a:xfrm>
          <a:off x="72339" y="3540379"/>
          <a:ext cx="694435" cy="6944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644FB-109B-43E2-9F7D-D26C71773D91}">
      <dsp:nvSpPr>
        <dsp:cNvPr id="0" name=""/>
        <dsp:cNvSpPr/>
      </dsp:nvSpPr>
      <dsp:spPr>
        <a:xfrm>
          <a:off x="1074" y="0"/>
          <a:ext cx="2794757" cy="420551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  <a:latin typeface="+mj-lt"/>
            </a:rPr>
            <a:t>Ekspor</a:t>
          </a:r>
          <a:r>
            <a:rPr lang="en-US" sz="2400" b="1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+mj-lt"/>
            </a:rPr>
            <a:t>netto</a:t>
          </a:r>
          <a:r>
            <a:rPr lang="en-US" sz="2400" b="1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+mj-lt"/>
            </a:rPr>
            <a:t>sebesar</a:t>
          </a:r>
          <a:r>
            <a:rPr lang="en-US" sz="2400" b="1" kern="1200" dirty="0" smtClean="0">
              <a:solidFill>
                <a:schemeClr val="tx1"/>
              </a:solidFill>
              <a:latin typeface="+mj-lt"/>
            </a:rPr>
            <a:t> 10% </a:t>
          </a:r>
          <a:r>
            <a:rPr lang="en-US" sz="2400" b="1" kern="1200" dirty="0" err="1" smtClean="0">
              <a:solidFill>
                <a:schemeClr val="tx1"/>
              </a:solidFill>
              <a:latin typeface="+mj-lt"/>
            </a:rPr>
            <a:t>dari</a:t>
          </a:r>
          <a:r>
            <a:rPr lang="en-US" sz="2400" b="1" kern="1200" dirty="0" smtClean="0">
              <a:solidFill>
                <a:schemeClr val="tx1"/>
              </a:solidFill>
              <a:latin typeface="+mj-lt"/>
            </a:rPr>
            <a:t> PDB</a:t>
          </a:r>
          <a:endParaRPr lang="en-US" sz="2400" b="1" kern="1200" dirty="0">
            <a:solidFill>
              <a:schemeClr val="tx1"/>
            </a:solidFill>
            <a:latin typeface="+mj-lt"/>
          </a:endParaRPr>
        </a:p>
      </dsp:txBody>
      <dsp:txXfrm>
        <a:off x="1074" y="0"/>
        <a:ext cx="2794757" cy="1261654"/>
      </dsp:txXfrm>
    </dsp:sp>
    <dsp:sp modelId="{186DF91E-E300-4151-94DB-66EC27F45152}">
      <dsp:nvSpPr>
        <dsp:cNvPr id="0" name=""/>
        <dsp:cNvSpPr/>
      </dsp:nvSpPr>
      <dsp:spPr>
        <a:xfrm>
          <a:off x="260987" y="1261903"/>
          <a:ext cx="2274932" cy="2733086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317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solidFill>
                <a:schemeClr val="tx1"/>
              </a:solidFill>
            </a:rPr>
            <a:t>1. </a:t>
          </a:r>
          <a:r>
            <a:rPr lang="en-US" sz="1200" b="0" kern="1200" dirty="0" err="1" smtClean="0">
              <a:solidFill>
                <a:schemeClr val="tx1"/>
              </a:solidFill>
            </a:rPr>
            <a:t>Ekspor</a:t>
          </a:r>
          <a:r>
            <a:rPr lang="en-US" sz="1200" b="0" kern="1200" dirty="0" smtClean="0">
              <a:solidFill>
                <a:schemeClr val="tx1"/>
              </a:solidFill>
            </a:rPr>
            <a:t> </a:t>
          </a:r>
          <a:r>
            <a:rPr lang="en-US" sz="1200" b="0" kern="1200" dirty="0" err="1" smtClean="0">
              <a:solidFill>
                <a:schemeClr val="tx1"/>
              </a:solidFill>
            </a:rPr>
            <a:t>netto</a:t>
          </a:r>
          <a:r>
            <a:rPr lang="en-US" sz="1200" b="0" kern="1200" dirty="0" smtClean="0">
              <a:solidFill>
                <a:schemeClr val="tx1"/>
              </a:solidFill>
            </a:rPr>
            <a:t> </a:t>
          </a:r>
          <a:r>
            <a:rPr lang="en-US" sz="1200" b="0" kern="1200" dirty="0" err="1" smtClean="0">
              <a:solidFill>
                <a:schemeClr val="tx1"/>
              </a:solidFill>
            </a:rPr>
            <a:t>sebagai</a:t>
          </a:r>
          <a:r>
            <a:rPr lang="en-US" sz="1200" b="0" kern="1200" dirty="0" smtClean="0">
              <a:solidFill>
                <a:schemeClr val="tx1"/>
              </a:solidFill>
            </a:rPr>
            <a:t> % </a:t>
          </a:r>
          <a:r>
            <a:rPr lang="en-US" sz="1200" b="0" kern="1200" dirty="0" err="1" smtClean="0">
              <a:solidFill>
                <a:schemeClr val="tx1"/>
              </a:solidFill>
            </a:rPr>
            <a:t>dari</a:t>
          </a:r>
          <a:r>
            <a:rPr lang="en-US" sz="1200" b="0" kern="1200" dirty="0" smtClean="0">
              <a:solidFill>
                <a:schemeClr val="tx1"/>
              </a:solidFill>
            </a:rPr>
            <a:t> PDB </a:t>
          </a:r>
          <a:r>
            <a:rPr lang="en-US" sz="1200" b="0" kern="1200" dirty="0" err="1" smtClean="0">
              <a:solidFill>
                <a:schemeClr val="tx1"/>
              </a:solidFill>
            </a:rPr>
            <a:t>berkurang</a:t>
          </a:r>
          <a:r>
            <a:rPr lang="en-US" sz="1200" b="0" kern="1200" dirty="0" smtClean="0">
              <a:solidFill>
                <a:schemeClr val="tx1"/>
              </a:solidFill>
            </a:rPr>
            <a:t> </a:t>
          </a:r>
          <a:r>
            <a:rPr lang="en-US" sz="1200" b="0" kern="1200" dirty="0" err="1" smtClean="0">
              <a:solidFill>
                <a:schemeClr val="tx1"/>
              </a:solidFill>
            </a:rPr>
            <a:t>dari</a:t>
          </a:r>
          <a:r>
            <a:rPr lang="en-US" sz="1200" b="0" kern="1200" dirty="0" smtClean="0">
              <a:solidFill>
                <a:schemeClr val="tx1"/>
              </a:solidFill>
            </a:rPr>
            <a:t> 10% di </a:t>
          </a:r>
          <a:r>
            <a:rPr lang="en-US" sz="1200" b="0" kern="1200" dirty="0" err="1" smtClean="0">
              <a:solidFill>
                <a:schemeClr val="tx1"/>
              </a:solidFill>
            </a:rPr>
            <a:t>tahun</a:t>
          </a:r>
          <a:r>
            <a:rPr lang="en-US" sz="1200" b="0" kern="1200" dirty="0" smtClean="0">
              <a:solidFill>
                <a:schemeClr val="tx1"/>
              </a:solidFill>
            </a:rPr>
            <a:t> 2000 </a:t>
          </a:r>
          <a:r>
            <a:rPr lang="en-US" sz="1200" b="0" kern="1200" dirty="0" err="1" smtClean="0">
              <a:solidFill>
                <a:schemeClr val="tx1"/>
              </a:solidFill>
            </a:rPr>
            <a:t>menjadi</a:t>
          </a:r>
          <a:r>
            <a:rPr lang="en-US" sz="1200" b="0" kern="1200" dirty="0" smtClean="0">
              <a:solidFill>
                <a:schemeClr val="tx1"/>
              </a:solidFill>
            </a:rPr>
            <a:t> 1% di </a:t>
          </a:r>
          <a:r>
            <a:rPr lang="en-US" sz="1200" b="0" kern="1200" dirty="0" err="1" smtClean="0">
              <a:solidFill>
                <a:schemeClr val="tx1"/>
              </a:solidFill>
            </a:rPr>
            <a:t>tahun</a:t>
          </a:r>
          <a:r>
            <a:rPr lang="en-US" sz="1200" b="0" kern="1200" dirty="0" smtClean="0">
              <a:solidFill>
                <a:schemeClr val="tx1"/>
              </a:solidFill>
            </a:rPr>
            <a:t> 2016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solidFill>
                <a:schemeClr val="tx1"/>
              </a:solidFill>
            </a:rPr>
            <a:t>2. </a:t>
          </a:r>
          <a:r>
            <a:rPr lang="en-US" sz="1200" b="0" kern="1200" dirty="0" err="1" smtClean="0">
              <a:solidFill>
                <a:schemeClr val="tx1"/>
              </a:solidFill>
            </a:rPr>
            <a:t>Dengan</a:t>
          </a:r>
          <a:r>
            <a:rPr lang="en-US" sz="1200" b="0" kern="1200" dirty="0" smtClean="0">
              <a:solidFill>
                <a:schemeClr val="tx1"/>
              </a:solidFill>
            </a:rPr>
            <a:t> Making Indonesia 4.0 Indonesia </a:t>
          </a:r>
          <a:r>
            <a:rPr lang="en-US" sz="1200" b="0" kern="1200" dirty="0" err="1" smtClean="0">
              <a:solidFill>
                <a:schemeClr val="tx1"/>
              </a:solidFill>
            </a:rPr>
            <a:t>akan</a:t>
          </a:r>
          <a:r>
            <a:rPr lang="en-US" sz="1200" b="0" kern="1200" dirty="0" smtClean="0">
              <a:solidFill>
                <a:schemeClr val="tx1"/>
              </a:solidFill>
            </a:rPr>
            <a:t> </a:t>
          </a:r>
          <a:r>
            <a:rPr lang="en-US" sz="1200" b="0" kern="1200" dirty="0" err="1" smtClean="0">
              <a:solidFill>
                <a:schemeClr val="tx1"/>
              </a:solidFill>
            </a:rPr>
            <a:t>meraih</a:t>
          </a:r>
          <a:r>
            <a:rPr lang="en-US" sz="1200" b="0" kern="1200" dirty="0" smtClean="0">
              <a:solidFill>
                <a:schemeClr val="tx1"/>
              </a:solidFill>
            </a:rPr>
            <a:t> </a:t>
          </a:r>
          <a:r>
            <a:rPr lang="en-US" sz="1200" b="0" kern="1200" dirty="0" err="1" smtClean="0">
              <a:solidFill>
                <a:schemeClr val="tx1"/>
              </a:solidFill>
            </a:rPr>
            <a:t>kembali</a:t>
          </a:r>
          <a:r>
            <a:rPr lang="en-US" sz="1200" b="0" kern="1200" dirty="0" smtClean="0">
              <a:solidFill>
                <a:schemeClr val="tx1"/>
              </a:solidFill>
            </a:rPr>
            <a:t> </a:t>
          </a:r>
          <a:r>
            <a:rPr lang="en-US" sz="1200" b="0" kern="1200" dirty="0" err="1" smtClean="0">
              <a:solidFill>
                <a:schemeClr val="tx1"/>
              </a:solidFill>
            </a:rPr>
            <a:t>rasio</a:t>
          </a:r>
          <a:r>
            <a:rPr lang="en-US" sz="1200" b="0" kern="1200" dirty="0" smtClean="0">
              <a:solidFill>
                <a:schemeClr val="tx1"/>
              </a:solidFill>
            </a:rPr>
            <a:t> 10% </a:t>
          </a:r>
          <a:r>
            <a:rPr lang="en-US" sz="1200" b="0" kern="1200" dirty="0" err="1" smtClean="0">
              <a:solidFill>
                <a:schemeClr val="tx1"/>
              </a:solidFill>
            </a:rPr>
            <a:t>ekspor</a:t>
          </a:r>
          <a:r>
            <a:rPr lang="en-US" sz="1200" b="0" kern="1200" dirty="0" smtClean="0">
              <a:solidFill>
                <a:schemeClr val="tx1"/>
              </a:solidFill>
            </a:rPr>
            <a:t> </a:t>
          </a:r>
          <a:r>
            <a:rPr lang="en-US" sz="1200" b="0" kern="1200" dirty="0" err="1" smtClean="0">
              <a:solidFill>
                <a:schemeClr val="tx1"/>
              </a:solidFill>
            </a:rPr>
            <a:t>netto</a:t>
          </a:r>
          <a:r>
            <a:rPr lang="en-US" sz="1200" b="0" kern="1200" dirty="0" smtClean="0">
              <a:solidFill>
                <a:schemeClr val="tx1"/>
              </a:solidFill>
            </a:rPr>
            <a:t>-</a:t>
          </a:r>
          <a:r>
            <a:rPr lang="en-US" sz="1200" b="0" kern="1200" dirty="0" err="1" smtClean="0">
              <a:solidFill>
                <a:schemeClr val="tx1"/>
              </a:solidFill>
            </a:rPr>
            <a:t>terhadap</a:t>
          </a:r>
          <a:r>
            <a:rPr lang="en-US" sz="1200" b="0" kern="1200" dirty="0" smtClean="0">
              <a:solidFill>
                <a:schemeClr val="tx1"/>
              </a:solidFill>
            </a:rPr>
            <a:t>-PDB di </a:t>
          </a:r>
          <a:r>
            <a:rPr lang="en-US" sz="1200" b="0" kern="1200" dirty="0" err="1" smtClean="0">
              <a:solidFill>
                <a:schemeClr val="tx1"/>
              </a:solidFill>
            </a:rPr>
            <a:t>tahun</a:t>
          </a:r>
          <a:r>
            <a:rPr lang="en-US" sz="1200" b="0" kern="1200" dirty="0" smtClean="0">
              <a:solidFill>
                <a:schemeClr val="tx1"/>
              </a:solidFill>
            </a:rPr>
            <a:t> 2030.  </a:t>
          </a:r>
          <a:endParaRPr lang="en-US" sz="1200" b="0" kern="1200" dirty="0">
            <a:solidFill>
              <a:schemeClr val="tx1"/>
            </a:solidFill>
          </a:endParaRPr>
        </a:p>
      </dsp:txBody>
      <dsp:txXfrm>
        <a:off x="327617" y="1328533"/>
        <a:ext cx="2141672" cy="2599826"/>
      </dsp:txXfrm>
    </dsp:sp>
    <dsp:sp modelId="{712D69B6-52D1-4E6D-8673-DE2230F98160}">
      <dsp:nvSpPr>
        <dsp:cNvPr id="0" name=""/>
        <dsp:cNvSpPr/>
      </dsp:nvSpPr>
      <dsp:spPr>
        <a:xfrm>
          <a:off x="2979168" y="0"/>
          <a:ext cx="2794757" cy="420551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+mj-lt"/>
            </a:rPr>
            <a:t>2x </a:t>
          </a:r>
          <a:r>
            <a:rPr lang="en-US" sz="2400" b="1" kern="1200" dirty="0" err="1" smtClean="0">
              <a:solidFill>
                <a:schemeClr val="tx1"/>
              </a:solidFill>
              <a:latin typeface="+mj-lt"/>
            </a:rPr>
            <a:t>rasio</a:t>
          </a:r>
          <a:r>
            <a:rPr lang="en-US" sz="2400" b="1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+mj-lt"/>
            </a:rPr>
            <a:t>produktivitas-biaya</a:t>
          </a:r>
          <a:r>
            <a:rPr lang="en-US" sz="2400" b="1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+mj-lt"/>
            </a:rPr>
            <a:t>terhadap</a:t>
          </a:r>
          <a:r>
            <a:rPr lang="en-US" sz="2400" b="1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+mj-lt"/>
            </a:rPr>
            <a:t>biaya</a:t>
          </a:r>
          <a:endParaRPr lang="en-US" sz="2400" b="1" kern="1200" dirty="0">
            <a:solidFill>
              <a:schemeClr val="tx1"/>
            </a:solidFill>
            <a:latin typeface="+mj-lt"/>
          </a:endParaRPr>
        </a:p>
      </dsp:txBody>
      <dsp:txXfrm>
        <a:off x="2979168" y="0"/>
        <a:ext cx="2794757" cy="1261654"/>
      </dsp:txXfrm>
    </dsp:sp>
    <dsp:sp modelId="{E7C0F9E9-FF83-4EFC-939D-B081CD68431A}">
      <dsp:nvSpPr>
        <dsp:cNvPr id="0" name=""/>
        <dsp:cNvSpPr/>
      </dsp:nvSpPr>
      <dsp:spPr>
        <a:xfrm>
          <a:off x="3284914" y="1261654"/>
          <a:ext cx="2235806" cy="273358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3175" cap="flat" cmpd="sng" algn="ctr">
          <a:solidFill>
            <a:srgbClr val="92D05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solidFill>
                <a:schemeClr val="tx1"/>
              </a:solidFill>
            </a:rPr>
            <a:t>1. Indonesia </a:t>
          </a:r>
          <a:r>
            <a:rPr lang="en-US" sz="1200" b="0" kern="1200" dirty="0" err="1" smtClean="0">
              <a:solidFill>
                <a:schemeClr val="tx1"/>
              </a:solidFill>
            </a:rPr>
            <a:t>akan</a:t>
          </a:r>
          <a:r>
            <a:rPr lang="en-US" sz="1200" b="0" kern="1200" dirty="0" smtClean="0">
              <a:solidFill>
                <a:schemeClr val="tx1"/>
              </a:solidFill>
            </a:rPr>
            <a:t> </a:t>
          </a:r>
          <a:r>
            <a:rPr lang="en-US" sz="1200" b="0" kern="1200" dirty="0" err="1" smtClean="0">
              <a:solidFill>
                <a:schemeClr val="tx1"/>
              </a:solidFill>
            </a:rPr>
            <a:t>melipatgandakan</a:t>
          </a:r>
          <a:r>
            <a:rPr lang="en-US" sz="1200" b="0" kern="1200" dirty="0" smtClean="0">
              <a:solidFill>
                <a:schemeClr val="tx1"/>
              </a:solidFill>
            </a:rPr>
            <a:t> output </a:t>
          </a:r>
          <a:r>
            <a:rPr lang="en-US" sz="1200" b="0" kern="1200" dirty="0" err="1" smtClean="0">
              <a:solidFill>
                <a:schemeClr val="tx1"/>
              </a:solidFill>
            </a:rPr>
            <a:t>dari</a:t>
          </a:r>
          <a:r>
            <a:rPr lang="en-US" sz="1200" b="0" kern="1200" dirty="0" smtClean="0">
              <a:solidFill>
                <a:schemeClr val="tx1"/>
              </a:solidFill>
            </a:rPr>
            <a:t> </a:t>
          </a:r>
          <a:r>
            <a:rPr lang="en-US" sz="1200" b="0" kern="1200" dirty="0" err="1" smtClean="0">
              <a:solidFill>
                <a:schemeClr val="tx1"/>
              </a:solidFill>
            </a:rPr>
            <a:t>biaya</a:t>
          </a:r>
          <a:r>
            <a:rPr lang="en-US" sz="1200" b="0" kern="1200" dirty="0" smtClean="0">
              <a:solidFill>
                <a:schemeClr val="tx1"/>
              </a:solidFill>
            </a:rPr>
            <a:t> </a:t>
          </a:r>
          <a:r>
            <a:rPr lang="en-US" sz="1200" b="0" kern="1200" dirty="0" err="1" smtClean="0">
              <a:solidFill>
                <a:schemeClr val="tx1"/>
              </a:solidFill>
            </a:rPr>
            <a:t>dasar</a:t>
          </a:r>
          <a:r>
            <a:rPr lang="en-US" sz="1200" b="0" kern="1200" dirty="0" smtClean="0">
              <a:solidFill>
                <a:schemeClr val="tx1"/>
              </a:solidFill>
            </a:rPr>
            <a:t> </a:t>
          </a:r>
          <a:r>
            <a:rPr lang="en-US" sz="1200" b="0" kern="1200" dirty="0" err="1" smtClean="0">
              <a:solidFill>
                <a:schemeClr val="tx1"/>
              </a:solidFill>
            </a:rPr>
            <a:t>buruh</a:t>
          </a:r>
          <a:r>
            <a:rPr lang="en-US" sz="1200" b="0" kern="1200" dirty="0" smtClean="0">
              <a:solidFill>
                <a:schemeClr val="tx1"/>
              </a:solidFill>
            </a:rPr>
            <a:t> </a:t>
          </a:r>
          <a:r>
            <a:rPr lang="en-US" sz="1200" b="0" kern="1200" dirty="0" err="1" smtClean="0">
              <a:solidFill>
                <a:schemeClr val="tx1"/>
              </a:solidFill>
            </a:rPr>
            <a:t>saat</a:t>
          </a:r>
          <a:r>
            <a:rPr lang="en-US" sz="1200" b="0" kern="1200" dirty="0" smtClean="0">
              <a:solidFill>
                <a:schemeClr val="tx1"/>
              </a:solidFill>
            </a:rPr>
            <a:t> </a:t>
          </a:r>
          <a:r>
            <a:rPr lang="en-US" sz="1200" b="0" kern="1200" dirty="0" err="1" smtClean="0">
              <a:solidFill>
                <a:schemeClr val="tx1"/>
              </a:solidFill>
            </a:rPr>
            <a:t>ini</a:t>
          </a:r>
          <a:r>
            <a:rPr lang="en-US" sz="1200" b="0" kern="1200" dirty="0" smtClean="0">
              <a:solidFill>
                <a:schemeClr val="tx1"/>
              </a:solidFill>
            </a:rPr>
            <a:t>, </a:t>
          </a:r>
          <a:r>
            <a:rPr lang="en-US" sz="1200" b="0" kern="1200" dirty="0" err="1" smtClean="0">
              <a:solidFill>
                <a:schemeClr val="tx1"/>
              </a:solidFill>
            </a:rPr>
            <a:t>untuk</a:t>
          </a:r>
          <a:r>
            <a:rPr lang="en-US" sz="1200" b="0" kern="1200" dirty="0" smtClean="0">
              <a:solidFill>
                <a:schemeClr val="tx1"/>
              </a:solidFill>
            </a:rPr>
            <a:t> </a:t>
          </a:r>
          <a:r>
            <a:rPr lang="en-US" sz="1200" b="0" kern="1200" dirty="0" err="1" smtClean="0">
              <a:solidFill>
                <a:schemeClr val="tx1"/>
              </a:solidFill>
            </a:rPr>
            <a:t>mencapai</a:t>
          </a:r>
          <a:r>
            <a:rPr lang="en-US" sz="1200" b="0" kern="1200" dirty="0" smtClean="0">
              <a:solidFill>
                <a:schemeClr val="tx1"/>
              </a:solidFill>
            </a:rPr>
            <a:t> </a:t>
          </a:r>
          <a:r>
            <a:rPr lang="en-US" sz="1200" b="0" kern="1200" dirty="0" err="1" smtClean="0">
              <a:solidFill>
                <a:schemeClr val="tx1"/>
              </a:solidFill>
            </a:rPr>
            <a:t>produktifitas</a:t>
          </a:r>
          <a:r>
            <a:rPr lang="en-US" sz="1200" b="0" kern="1200" dirty="0" smtClean="0">
              <a:solidFill>
                <a:schemeClr val="tx1"/>
              </a:solidFill>
            </a:rPr>
            <a:t> </a:t>
          </a:r>
          <a:r>
            <a:rPr lang="en-US" sz="1200" b="0" kern="1200" dirty="0" err="1" smtClean="0">
              <a:solidFill>
                <a:schemeClr val="tx1"/>
              </a:solidFill>
            </a:rPr>
            <a:t>dan</a:t>
          </a:r>
          <a:r>
            <a:rPr lang="en-US" sz="1200" b="0" kern="1200" dirty="0" smtClean="0">
              <a:solidFill>
                <a:schemeClr val="tx1"/>
              </a:solidFill>
            </a:rPr>
            <a:t> </a:t>
          </a:r>
          <a:r>
            <a:rPr lang="en-US" sz="1200" b="0" kern="1200" dirty="0" err="1" smtClean="0">
              <a:solidFill>
                <a:schemeClr val="tx1"/>
              </a:solidFill>
            </a:rPr>
            <a:t>profitabilitas</a:t>
          </a:r>
          <a:r>
            <a:rPr lang="en-US" sz="1200" b="0" kern="1200" dirty="0" smtClean="0">
              <a:solidFill>
                <a:schemeClr val="tx1"/>
              </a:solidFill>
            </a:rPr>
            <a:t> yang </a:t>
          </a:r>
          <a:r>
            <a:rPr lang="en-US" sz="1200" b="0" kern="1200" dirty="0" err="1" smtClean="0">
              <a:solidFill>
                <a:schemeClr val="tx1"/>
              </a:solidFill>
            </a:rPr>
            <a:t>lebih</a:t>
          </a:r>
          <a:r>
            <a:rPr lang="en-US" sz="1200" b="0" kern="1200" dirty="0" smtClean="0">
              <a:solidFill>
                <a:schemeClr val="tx1"/>
              </a:solidFill>
            </a:rPr>
            <a:t> </a:t>
          </a:r>
          <a:r>
            <a:rPr lang="en-US" sz="1200" b="0" kern="1200" dirty="0" err="1" smtClean="0">
              <a:solidFill>
                <a:schemeClr val="tx1"/>
              </a:solidFill>
            </a:rPr>
            <a:t>tinggi</a:t>
          </a:r>
          <a:r>
            <a:rPr lang="en-US" sz="1200" b="0" kern="1200" dirty="0" smtClean="0">
              <a:solidFill>
                <a:schemeClr val="tx1"/>
              </a:solidFill>
            </a:rPr>
            <a:t>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solidFill>
                <a:schemeClr val="tx1"/>
              </a:solidFill>
            </a:rPr>
            <a:t>2. </a:t>
          </a:r>
          <a:r>
            <a:rPr lang="en-US" sz="1200" b="0" kern="1200" dirty="0" err="1" smtClean="0">
              <a:solidFill>
                <a:schemeClr val="tx1"/>
              </a:solidFill>
            </a:rPr>
            <a:t>Keuntungan</a:t>
          </a:r>
          <a:r>
            <a:rPr lang="en-US" sz="1200" b="0" kern="1200" dirty="0" smtClean="0">
              <a:solidFill>
                <a:schemeClr val="tx1"/>
              </a:solidFill>
            </a:rPr>
            <a:t> yang </a:t>
          </a:r>
          <a:r>
            <a:rPr lang="en-US" sz="1200" b="0" kern="1200" dirty="0" err="1" smtClean="0">
              <a:solidFill>
                <a:schemeClr val="tx1"/>
              </a:solidFill>
            </a:rPr>
            <a:t>lebih</a:t>
          </a:r>
          <a:r>
            <a:rPr lang="en-US" sz="1200" b="0" kern="1200" dirty="0" smtClean="0">
              <a:solidFill>
                <a:schemeClr val="tx1"/>
              </a:solidFill>
            </a:rPr>
            <a:t> </a:t>
          </a:r>
          <a:r>
            <a:rPr lang="en-US" sz="1200" b="0" kern="1200" dirty="0" err="1" smtClean="0">
              <a:solidFill>
                <a:schemeClr val="tx1"/>
              </a:solidFill>
            </a:rPr>
            <a:t>tinggi</a:t>
          </a:r>
          <a:r>
            <a:rPr lang="en-US" sz="1200" b="0" kern="1200" dirty="0" smtClean="0">
              <a:solidFill>
                <a:schemeClr val="tx1"/>
              </a:solidFill>
            </a:rPr>
            <a:t> </a:t>
          </a:r>
          <a:r>
            <a:rPr lang="en-US" sz="1200" b="0" kern="1200" dirty="0" err="1" smtClean="0">
              <a:solidFill>
                <a:schemeClr val="tx1"/>
              </a:solidFill>
            </a:rPr>
            <a:t>dapat</a:t>
          </a:r>
          <a:r>
            <a:rPr lang="en-US" sz="1200" b="0" kern="1200" dirty="0" smtClean="0">
              <a:solidFill>
                <a:schemeClr val="tx1"/>
              </a:solidFill>
            </a:rPr>
            <a:t> </a:t>
          </a:r>
          <a:r>
            <a:rPr lang="en-US" sz="1200" b="0" kern="1200" dirty="0" err="1" smtClean="0">
              <a:solidFill>
                <a:schemeClr val="tx1"/>
              </a:solidFill>
            </a:rPr>
            <a:t>diinvestasikan</a:t>
          </a:r>
          <a:r>
            <a:rPr lang="en-US" sz="1200" b="0" kern="1200" dirty="0" smtClean="0">
              <a:solidFill>
                <a:schemeClr val="tx1"/>
              </a:solidFill>
            </a:rPr>
            <a:t> </a:t>
          </a:r>
          <a:r>
            <a:rPr lang="en-US" sz="1200" b="0" kern="1200" dirty="0" err="1" smtClean="0">
              <a:solidFill>
                <a:schemeClr val="tx1"/>
              </a:solidFill>
            </a:rPr>
            <a:t>kembali</a:t>
          </a:r>
          <a:r>
            <a:rPr lang="en-US" sz="1200" b="0" kern="1200" dirty="0" smtClean="0">
              <a:solidFill>
                <a:schemeClr val="tx1"/>
              </a:solidFill>
            </a:rPr>
            <a:t> </a:t>
          </a:r>
          <a:r>
            <a:rPr lang="en-US" sz="1200" b="0" kern="1200" dirty="0" err="1" smtClean="0">
              <a:solidFill>
                <a:schemeClr val="tx1"/>
              </a:solidFill>
            </a:rPr>
            <a:t>dalam</a:t>
          </a:r>
          <a:r>
            <a:rPr lang="en-US" sz="1200" b="0" kern="1200" dirty="0" smtClean="0">
              <a:solidFill>
                <a:schemeClr val="tx1"/>
              </a:solidFill>
            </a:rPr>
            <a:t> asset-asset </a:t>
          </a:r>
          <a:r>
            <a:rPr lang="en-US" sz="1200" b="0" kern="1200" dirty="0" err="1" smtClean="0">
              <a:solidFill>
                <a:schemeClr val="tx1"/>
              </a:solidFill>
            </a:rPr>
            <a:t>produktif</a:t>
          </a:r>
          <a:r>
            <a:rPr lang="en-US" sz="1200" b="0" kern="1200" dirty="0" smtClean="0">
              <a:solidFill>
                <a:schemeClr val="tx1"/>
              </a:solidFill>
            </a:rPr>
            <a:t>.</a:t>
          </a:r>
          <a:endParaRPr lang="en-US" sz="1200" b="0" kern="1200" dirty="0">
            <a:solidFill>
              <a:schemeClr val="tx1"/>
            </a:solidFill>
          </a:endParaRPr>
        </a:p>
      </dsp:txBody>
      <dsp:txXfrm>
        <a:off x="3350399" y="1327139"/>
        <a:ext cx="2104836" cy="2602614"/>
      </dsp:txXfrm>
    </dsp:sp>
    <dsp:sp modelId="{73DA6176-27DA-416D-A396-4E736BD1075E}">
      <dsp:nvSpPr>
        <dsp:cNvPr id="0" name=""/>
        <dsp:cNvSpPr/>
      </dsp:nvSpPr>
      <dsp:spPr>
        <a:xfrm>
          <a:off x="6010878" y="0"/>
          <a:ext cx="2794757" cy="420551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  <a:latin typeface="+mj-lt"/>
            </a:rPr>
            <a:t>Anggaran</a:t>
          </a:r>
          <a:r>
            <a:rPr lang="en-US" sz="2400" b="1" kern="1200" dirty="0" smtClean="0">
              <a:solidFill>
                <a:schemeClr val="tx1"/>
              </a:solidFill>
              <a:latin typeface="+mj-lt"/>
            </a:rPr>
            <a:t> R &amp; D </a:t>
          </a:r>
          <a:r>
            <a:rPr lang="en-US" sz="2400" b="1" kern="1200" dirty="0" err="1" smtClean="0">
              <a:solidFill>
                <a:schemeClr val="tx1"/>
              </a:solidFill>
              <a:latin typeface="+mj-lt"/>
            </a:rPr>
            <a:t>sebesar</a:t>
          </a:r>
          <a:r>
            <a:rPr lang="en-US" sz="2400" b="1" kern="1200" dirty="0" smtClean="0">
              <a:solidFill>
                <a:schemeClr val="tx1"/>
              </a:solidFill>
              <a:latin typeface="+mj-lt"/>
            </a:rPr>
            <a:t> 2% </a:t>
          </a:r>
          <a:r>
            <a:rPr lang="en-US" sz="2400" b="1" kern="1200" dirty="0" err="1" smtClean="0">
              <a:solidFill>
                <a:schemeClr val="tx1"/>
              </a:solidFill>
              <a:latin typeface="+mj-lt"/>
            </a:rPr>
            <a:t>dari</a:t>
          </a:r>
          <a:r>
            <a:rPr lang="en-US" sz="2400" b="1" kern="1200" dirty="0" smtClean="0">
              <a:solidFill>
                <a:schemeClr val="tx1"/>
              </a:solidFill>
              <a:latin typeface="+mj-lt"/>
            </a:rPr>
            <a:t> PDB</a:t>
          </a:r>
          <a:endParaRPr lang="en-US" sz="2400" b="1" kern="1200" dirty="0">
            <a:solidFill>
              <a:schemeClr val="tx1"/>
            </a:solidFill>
            <a:latin typeface="+mj-lt"/>
          </a:endParaRPr>
        </a:p>
      </dsp:txBody>
      <dsp:txXfrm>
        <a:off x="6010878" y="0"/>
        <a:ext cx="2794757" cy="1261654"/>
      </dsp:txXfrm>
    </dsp:sp>
    <dsp:sp modelId="{ADE044BF-F90E-438A-B165-242433555177}">
      <dsp:nvSpPr>
        <dsp:cNvPr id="0" name=""/>
        <dsp:cNvSpPr/>
      </dsp:nvSpPr>
      <dsp:spPr>
        <a:xfrm>
          <a:off x="6289279" y="1261654"/>
          <a:ext cx="2235806" cy="2733584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3175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1. </a:t>
          </a:r>
          <a:r>
            <a:rPr lang="en-US" sz="1200" kern="1200" dirty="0" err="1" smtClean="0">
              <a:solidFill>
                <a:schemeClr val="tx1"/>
              </a:solidFill>
            </a:rPr>
            <a:t>Aktivitas</a:t>
          </a:r>
          <a:r>
            <a:rPr lang="en-US" sz="1200" kern="1200" dirty="0" smtClean="0">
              <a:solidFill>
                <a:schemeClr val="tx1"/>
              </a:solidFill>
            </a:rPr>
            <a:t> R&amp;D </a:t>
          </a:r>
          <a:r>
            <a:rPr lang="en-US" sz="1200" kern="1200" dirty="0" err="1" smtClean="0">
              <a:solidFill>
                <a:schemeClr val="tx1"/>
              </a:solidFill>
            </a:rPr>
            <a:t>diperlukan</a:t>
          </a:r>
          <a:r>
            <a:rPr lang="en-US" sz="1200" kern="1200" dirty="0" smtClean="0">
              <a:solidFill>
                <a:schemeClr val="tx1"/>
              </a:solidFill>
            </a:rPr>
            <a:t> </a:t>
          </a:r>
          <a:r>
            <a:rPr lang="en-US" sz="1200" kern="1200" dirty="0" err="1" smtClean="0">
              <a:solidFill>
                <a:schemeClr val="tx1"/>
              </a:solidFill>
            </a:rPr>
            <a:t>untuk</a:t>
          </a:r>
          <a:r>
            <a:rPr lang="en-US" sz="1200" kern="1200" dirty="0" smtClean="0">
              <a:solidFill>
                <a:schemeClr val="tx1"/>
              </a:solidFill>
            </a:rPr>
            <a:t> </a:t>
          </a:r>
          <a:r>
            <a:rPr lang="en-US" sz="1200" kern="1200" dirty="0" err="1" smtClean="0">
              <a:solidFill>
                <a:schemeClr val="tx1"/>
              </a:solidFill>
            </a:rPr>
            <a:t>meningkatkan</a:t>
          </a:r>
          <a:r>
            <a:rPr lang="en-US" sz="1200" kern="1200" dirty="0" smtClean="0">
              <a:solidFill>
                <a:schemeClr val="tx1"/>
              </a:solidFill>
            </a:rPr>
            <a:t> </a:t>
          </a:r>
          <a:r>
            <a:rPr lang="en-US" sz="1200" kern="1200" dirty="0" err="1" smtClean="0">
              <a:solidFill>
                <a:schemeClr val="tx1"/>
              </a:solidFill>
            </a:rPr>
            <a:t>kemampuan</a:t>
          </a:r>
          <a:r>
            <a:rPr lang="en-US" sz="1200" kern="1200" dirty="0" smtClean="0">
              <a:solidFill>
                <a:schemeClr val="tx1"/>
              </a:solidFill>
            </a:rPr>
            <a:t> </a:t>
          </a:r>
          <a:r>
            <a:rPr lang="en-US" sz="1200" kern="1200" dirty="0" err="1" smtClean="0">
              <a:solidFill>
                <a:schemeClr val="tx1"/>
              </a:solidFill>
            </a:rPr>
            <a:t>dalam</a:t>
          </a:r>
          <a:r>
            <a:rPr lang="en-US" sz="1200" kern="1200" dirty="0" smtClean="0">
              <a:solidFill>
                <a:schemeClr val="tx1"/>
              </a:solidFill>
            </a:rPr>
            <a:t> </a:t>
          </a:r>
          <a:r>
            <a:rPr lang="en-US" sz="1200" kern="1200" dirty="0" err="1" smtClean="0">
              <a:solidFill>
                <a:schemeClr val="tx1"/>
              </a:solidFill>
            </a:rPr>
            <a:t>penguasaan</a:t>
          </a:r>
          <a:r>
            <a:rPr lang="en-US" sz="1200" kern="1200" dirty="0" smtClean="0">
              <a:solidFill>
                <a:schemeClr val="tx1"/>
              </a:solidFill>
            </a:rPr>
            <a:t> </a:t>
          </a:r>
          <a:r>
            <a:rPr lang="en-US" sz="1200" kern="1200" dirty="0" err="1" smtClean="0">
              <a:solidFill>
                <a:schemeClr val="tx1"/>
              </a:solidFill>
            </a:rPr>
            <a:t>teknologi</a:t>
          </a:r>
          <a:r>
            <a:rPr lang="en-US" sz="1200" kern="1200" dirty="0" smtClean="0">
              <a:solidFill>
                <a:schemeClr val="tx1"/>
              </a:solidFill>
            </a:rPr>
            <a:t>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2. Indonesia </a:t>
          </a:r>
          <a:r>
            <a:rPr lang="en-US" sz="1200" kern="1200" dirty="0" err="1" smtClean="0">
              <a:solidFill>
                <a:schemeClr val="tx1"/>
              </a:solidFill>
            </a:rPr>
            <a:t>berkomitmen</a:t>
          </a:r>
          <a:r>
            <a:rPr lang="en-US" sz="1200" kern="1200" dirty="0" smtClean="0">
              <a:solidFill>
                <a:schemeClr val="tx1"/>
              </a:solidFill>
            </a:rPr>
            <a:t> agar </a:t>
          </a:r>
          <a:r>
            <a:rPr lang="en-US" sz="1200" kern="1200" dirty="0" err="1" smtClean="0">
              <a:solidFill>
                <a:schemeClr val="tx1"/>
              </a:solidFill>
            </a:rPr>
            <a:t>porsi</a:t>
          </a:r>
          <a:r>
            <a:rPr lang="en-US" sz="1200" kern="1200" dirty="0" smtClean="0">
              <a:solidFill>
                <a:schemeClr val="tx1"/>
              </a:solidFill>
            </a:rPr>
            <a:t> R&amp;D </a:t>
          </a:r>
          <a:r>
            <a:rPr lang="en-US" sz="1200" kern="1200" dirty="0" err="1" smtClean="0">
              <a:solidFill>
                <a:schemeClr val="tx1"/>
              </a:solidFill>
            </a:rPr>
            <a:t>mencapai</a:t>
          </a:r>
          <a:r>
            <a:rPr lang="en-US" sz="1200" kern="1200" dirty="0" smtClean="0">
              <a:solidFill>
                <a:schemeClr val="tx1"/>
              </a:solidFill>
            </a:rPr>
            <a:t> 2% </a:t>
          </a:r>
          <a:r>
            <a:rPr lang="en-US" sz="1200" kern="1200" dirty="0" err="1" smtClean="0">
              <a:solidFill>
                <a:schemeClr val="tx1"/>
              </a:solidFill>
            </a:rPr>
            <a:t>dari</a:t>
          </a:r>
          <a:r>
            <a:rPr lang="en-US" sz="1200" kern="1200" dirty="0" smtClean="0">
              <a:solidFill>
                <a:schemeClr val="tx1"/>
              </a:solidFill>
            </a:rPr>
            <a:t> PDB </a:t>
          </a:r>
          <a:r>
            <a:rPr lang="en-US" sz="1200" kern="1200" dirty="0" err="1" smtClean="0">
              <a:solidFill>
                <a:schemeClr val="tx1"/>
              </a:solidFill>
            </a:rPr>
            <a:t>untuk</a:t>
          </a:r>
          <a:r>
            <a:rPr lang="en-US" sz="1200" kern="1200" dirty="0" smtClean="0">
              <a:solidFill>
                <a:schemeClr val="tx1"/>
              </a:solidFill>
            </a:rPr>
            <a:t> </a:t>
          </a:r>
          <a:r>
            <a:rPr lang="en-US" sz="1200" kern="1200" dirty="0" err="1" smtClean="0">
              <a:solidFill>
                <a:schemeClr val="tx1"/>
              </a:solidFill>
            </a:rPr>
            <a:t>mendorong</a:t>
          </a:r>
          <a:r>
            <a:rPr lang="en-US" sz="1200" kern="1200" dirty="0" smtClean="0">
              <a:solidFill>
                <a:schemeClr val="tx1"/>
              </a:solidFill>
            </a:rPr>
            <a:t> </a:t>
          </a:r>
          <a:r>
            <a:rPr lang="en-US" sz="1200" kern="1200" dirty="0" err="1" smtClean="0">
              <a:solidFill>
                <a:schemeClr val="tx1"/>
              </a:solidFill>
            </a:rPr>
            <a:t>pengembangan</a:t>
          </a:r>
          <a:r>
            <a:rPr lang="en-US" sz="1200" kern="1200" dirty="0" smtClean="0">
              <a:solidFill>
                <a:schemeClr val="tx1"/>
              </a:solidFill>
            </a:rPr>
            <a:t> </a:t>
          </a:r>
          <a:r>
            <a:rPr lang="en-US" sz="1200" kern="1200" dirty="0" err="1" smtClean="0">
              <a:solidFill>
                <a:schemeClr val="tx1"/>
              </a:solidFill>
            </a:rPr>
            <a:t>teknologi</a:t>
          </a:r>
          <a:r>
            <a:rPr lang="en-US" sz="1200" kern="1200" dirty="0" smtClean="0">
              <a:solidFill>
                <a:schemeClr val="tx1"/>
              </a:solidFill>
            </a:rPr>
            <a:t>.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6354764" y="1327139"/>
        <a:ext cx="2104836" cy="2602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11513" cy="463654"/>
          </a:xfrm>
          <a:prstGeom prst="rect">
            <a:avLst/>
          </a:prstGeom>
        </p:spPr>
        <p:txBody>
          <a:bodyPr vert="horz" lIns="91811" tIns="45906" rIns="91811" bIns="45906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326" y="3"/>
            <a:ext cx="3012631" cy="463654"/>
          </a:xfrm>
          <a:prstGeom prst="rect">
            <a:avLst/>
          </a:prstGeom>
        </p:spPr>
        <p:txBody>
          <a:bodyPr vert="horz" lIns="91811" tIns="45906" rIns="91811" bIns="45906" rtlCol="0"/>
          <a:lstStyle>
            <a:lvl1pPr algn="r">
              <a:defRPr sz="1200"/>
            </a:lvl1pPr>
          </a:lstStyle>
          <a:p>
            <a:fld id="{EF5B3450-513E-46A3-92C8-9791000CE91B}" type="datetimeFigureOut">
              <a:rPr lang="id-ID" smtClean="0"/>
              <a:t>02/11/2019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422"/>
            <a:ext cx="3011513" cy="463654"/>
          </a:xfrm>
          <a:prstGeom prst="rect">
            <a:avLst/>
          </a:prstGeom>
        </p:spPr>
        <p:txBody>
          <a:bodyPr vert="horz" lIns="91811" tIns="45906" rIns="91811" bIns="45906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326" y="8772422"/>
            <a:ext cx="3012631" cy="463654"/>
          </a:xfrm>
          <a:prstGeom prst="rect">
            <a:avLst/>
          </a:prstGeom>
        </p:spPr>
        <p:txBody>
          <a:bodyPr vert="horz" lIns="91811" tIns="45906" rIns="91811" bIns="45906" rtlCol="0" anchor="b"/>
          <a:lstStyle>
            <a:lvl1pPr algn="r">
              <a:defRPr sz="1200"/>
            </a:lvl1pPr>
          </a:lstStyle>
          <a:p>
            <a:fld id="{2E2437B3-58DF-405C-BB9C-E2E360D2C6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307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1699" cy="463942"/>
          </a:xfrm>
          <a:prstGeom prst="rect">
            <a:avLst/>
          </a:prstGeom>
        </p:spPr>
        <p:txBody>
          <a:bodyPr vert="horz" lIns="90921" tIns="45461" rIns="90921" bIns="45461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262" y="1"/>
            <a:ext cx="3011699" cy="463942"/>
          </a:xfrm>
          <a:prstGeom prst="rect">
            <a:avLst/>
          </a:prstGeom>
        </p:spPr>
        <p:txBody>
          <a:bodyPr vert="horz" lIns="90921" tIns="45461" rIns="90921" bIns="45461" rtlCol="0"/>
          <a:lstStyle>
            <a:lvl1pPr algn="r">
              <a:defRPr sz="1200"/>
            </a:lvl1pPr>
          </a:lstStyle>
          <a:p>
            <a:fld id="{441BBF98-241D-45BC-9FDA-F293697A5D4B}" type="datetimeFigureOut">
              <a:rPr lang="id-ID" smtClean="0"/>
              <a:t>02/11/2019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1154113"/>
            <a:ext cx="450215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21" tIns="45461" rIns="90921" bIns="45461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3"/>
            <a:ext cx="5560060" cy="3636704"/>
          </a:xfrm>
          <a:prstGeom prst="rect">
            <a:avLst/>
          </a:prstGeom>
        </p:spPr>
        <p:txBody>
          <a:bodyPr vert="horz" lIns="90921" tIns="45461" rIns="90921" bIns="4546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137"/>
            <a:ext cx="3011699" cy="463942"/>
          </a:xfrm>
          <a:prstGeom prst="rect">
            <a:avLst/>
          </a:prstGeom>
        </p:spPr>
        <p:txBody>
          <a:bodyPr vert="horz" lIns="90921" tIns="45461" rIns="90921" bIns="45461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262" y="8772137"/>
            <a:ext cx="3011699" cy="463942"/>
          </a:xfrm>
          <a:prstGeom prst="rect">
            <a:avLst/>
          </a:prstGeom>
        </p:spPr>
        <p:txBody>
          <a:bodyPr vert="horz" lIns="90921" tIns="45461" rIns="90921" bIns="45461" rtlCol="0" anchor="b"/>
          <a:lstStyle>
            <a:lvl1pPr algn="r">
              <a:defRPr sz="1200"/>
            </a:lvl1pPr>
          </a:lstStyle>
          <a:p>
            <a:fld id="{A88ABF7F-63A5-422D-AC85-924E953D679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48923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70779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Strategi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utk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makanan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minuman</a:t>
            </a:r>
            <a:r>
              <a:rPr lang="en-US" baseline="0" dirty="0" smtClean="0"/>
              <a:t> 4.0 </a:t>
            </a:r>
            <a:r>
              <a:rPr lang="en-US" baseline="0" dirty="0" err="1" smtClean="0"/>
              <a:t>diantaranya</a:t>
            </a:r>
            <a:r>
              <a:rPr lang="en-US" baseline="0" dirty="0" smtClean="0"/>
              <a:t> : 1. )</a:t>
            </a:r>
            <a:r>
              <a:rPr lang="en-US" baseline="0" dirty="0" err="1" smtClean="0"/>
              <a:t>Mendorong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produktivitas</a:t>
            </a:r>
            <a:r>
              <a:rPr lang="en-US" baseline="0" dirty="0" smtClean="0"/>
              <a:t> di sector </a:t>
            </a:r>
            <a:r>
              <a:rPr lang="en-US" baseline="0" dirty="0" err="1" smtClean="0"/>
              <a:t>hulu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yaitu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pertanian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peternakan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perikanan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melalui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penerapan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investasi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teknologi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canggih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seperti</a:t>
            </a:r>
            <a:r>
              <a:rPr lang="en-US" baseline="0" dirty="0" smtClean="0"/>
              <a:t> system monitoring </a:t>
            </a:r>
            <a:r>
              <a:rPr lang="en-US" baseline="0" dirty="0" err="1" smtClean="0"/>
              <a:t>otomatis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autopilot drones . 2. )</a:t>
            </a:r>
            <a:r>
              <a:rPr lang="en-US" baseline="0" dirty="0" err="1" smtClean="0"/>
              <a:t>Karena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lebih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80 % </a:t>
            </a:r>
            <a:r>
              <a:rPr lang="en-US" baseline="0" dirty="0" err="1" smtClean="0"/>
              <a:t>tenaga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kerja</a:t>
            </a:r>
            <a:r>
              <a:rPr lang="en-US" baseline="0" dirty="0" smtClean="0"/>
              <a:t> di industry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bekerja</a:t>
            </a:r>
            <a:r>
              <a:rPr lang="en-US" baseline="0" dirty="0" smtClean="0"/>
              <a:t> di UMKM </a:t>
            </a:r>
            <a:r>
              <a:rPr lang="en-US" baseline="0" dirty="0" err="1" smtClean="0"/>
              <a:t>termasuk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petani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produsen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skala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kecil</a:t>
            </a:r>
            <a:r>
              <a:rPr lang="en-US" baseline="0" dirty="0" smtClean="0"/>
              <a:t> Indonesia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membantu</a:t>
            </a:r>
            <a:r>
              <a:rPr lang="en-US" baseline="0" dirty="0" smtClean="0"/>
              <a:t> UMKM di </a:t>
            </a:r>
            <a:r>
              <a:rPr lang="en-US" baseline="0" dirty="0" err="1" smtClean="0"/>
              <a:t>sepanjang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rantai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utk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mengadopsi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teknologi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dapat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meningkatkan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hasil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produksi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pangsa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pasar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mereka</a:t>
            </a:r>
            <a:r>
              <a:rPr lang="en-US" baseline="0" dirty="0" smtClean="0"/>
              <a:t> . 3.) </a:t>
            </a:r>
            <a:r>
              <a:rPr lang="en-US" baseline="0" dirty="0" err="1" smtClean="0"/>
              <a:t>Beromitmen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berinvestasi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produk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makanan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kemasan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menangkap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seluruh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permintaan</a:t>
            </a:r>
            <a:r>
              <a:rPr lang="en-US" baseline="0" dirty="0" smtClean="0"/>
              <a:t> domestic di </a:t>
            </a:r>
            <a:r>
              <a:rPr lang="en-US" baseline="0" dirty="0" err="1" smtClean="0"/>
              <a:t>masa</a:t>
            </a:r>
            <a:r>
              <a:rPr lang="en-US" baseline="0" dirty="0" smtClean="0"/>
              <a:t> dating </a:t>
            </a:r>
            <a:r>
              <a:rPr lang="en-US" baseline="0" dirty="0" err="1" smtClean="0"/>
              <a:t>seiring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semakin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meningkatnya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pemintaan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konsumen</a:t>
            </a:r>
            <a:r>
              <a:rPr lang="en-US" baseline="0" dirty="0" smtClean="0"/>
              <a:t> . 4.) </a:t>
            </a:r>
            <a:r>
              <a:rPr lang="en-US" baseline="0" dirty="0" err="1" smtClean="0"/>
              <a:t>Meningkatkan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ekspor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memanfaatkan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akses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terhadap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sumber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pertanian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skala</a:t>
            </a:r>
            <a:r>
              <a:rPr lang="en-US" baseline="0" dirty="0" smtClean="0"/>
              <a:t> domestic.</a:t>
            </a:r>
          </a:p>
          <a:p>
            <a:endParaRPr lang="en-US" baseline="0" dirty="0" smtClean="0"/>
          </a:p>
          <a:p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tekstil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pakaian</a:t>
            </a:r>
            <a:r>
              <a:rPr lang="en-US" dirty="0" smtClean="0"/>
              <a:t> 4.0 </a:t>
            </a:r>
            <a:r>
              <a:rPr lang="en-US" dirty="0" err="1" smtClean="0"/>
              <a:t>termauki</a:t>
            </a:r>
            <a:r>
              <a:rPr lang="en-US" dirty="0" smtClean="0"/>
              <a:t> : 1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di sector </a:t>
            </a:r>
            <a:r>
              <a:rPr lang="en-US" dirty="0" err="1" smtClean="0"/>
              <a:t>hulu</a:t>
            </a:r>
            <a:r>
              <a:rPr lang="en-US" dirty="0" smtClean="0"/>
              <a:t>, focus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produksi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kimiawi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bahan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pakaian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biaya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lebih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rendah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berkualitas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tinggi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meningkatkan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saing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pasar</a:t>
            </a:r>
            <a:r>
              <a:rPr lang="en-US" baseline="0" dirty="0" smtClean="0"/>
              <a:t> global 2. ) </a:t>
            </a:r>
            <a:r>
              <a:rPr lang="en-US" baseline="0" dirty="0" err="1" smtClean="0"/>
              <a:t>Meningkatkan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produktivitas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manufaktur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buruh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melalui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penerapan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teknologi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optimalisasi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lokasi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pabrik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peningkatan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ketrampilan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Lebih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lanjut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seiring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pertumbuhan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ekonomi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pergeseran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olahraga</a:t>
            </a:r>
            <a:r>
              <a:rPr lang="en-US" baseline="0" dirty="0" smtClean="0"/>
              <a:t>, Indonesia </a:t>
            </a:r>
            <a:r>
              <a:rPr lang="en-US" baseline="0" dirty="0" err="1" smtClean="0"/>
              <a:t>harus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mampu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membangun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kemampuan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produksi</a:t>
            </a:r>
            <a:r>
              <a:rPr lang="en-US" baseline="0" dirty="0" smtClean="0"/>
              <a:t> functional clothing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meningkatkan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skala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ekonomi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utk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memenuhi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permintaan</a:t>
            </a:r>
            <a:r>
              <a:rPr lang="en-US" baseline="0" dirty="0" smtClean="0"/>
              <a:t> functional clothing yang </a:t>
            </a:r>
            <a:r>
              <a:rPr lang="en-US" baseline="0" dirty="0" err="1" smtClean="0"/>
              <a:t>terus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berkembang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baik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pasar</a:t>
            </a:r>
            <a:r>
              <a:rPr lang="en-US" baseline="0" dirty="0" smtClean="0"/>
              <a:t> domestic </a:t>
            </a:r>
            <a:r>
              <a:rPr lang="en-US" baseline="0" dirty="0" err="1" smtClean="0"/>
              <a:t>maupun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eskpor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err="1" smtClean="0"/>
              <a:t>Strategi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otomotif</a:t>
            </a:r>
            <a:r>
              <a:rPr lang="en-US" baseline="0" dirty="0" smtClean="0"/>
              <a:t> 4.0 </a:t>
            </a:r>
            <a:r>
              <a:rPr lang="en-US" baseline="0" dirty="0" err="1" smtClean="0"/>
              <a:t>termasuk</a:t>
            </a:r>
            <a:r>
              <a:rPr lang="en-US" baseline="0" dirty="0" smtClean="0"/>
              <a:t> : </a:t>
            </a:r>
            <a:r>
              <a:rPr lang="en-US" baseline="0" dirty="0" err="1" smtClean="0"/>
              <a:t>Menaikkna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produksi</a:t>
            </a:r>
            <a:r>
              <a:rPr lang="en-US" baseline="0" dirty="0" smtClean="0"/>
              <a:t> local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hl volume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efisiensi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produksi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bahan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baku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komponen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penting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melalui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adopsi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teknologi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pengembangan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infrastruktur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seperti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pembangunan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zona</a:t>
            </a:r>
            <a:r>
              <a:rPr lang="en-US" baseline="0" dirty="0" smtClean="0"/>
              <a:t> industry </a:t>
            </a:r>
            <a:r>
              <a:rPr lang="en-US" baseline="0" dirty="0" err="1" smtClean="0"/>
              <a:t>terpadu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platform logistic yang </a:t>
            </a:r>
            <a:r>
              <a:rPr lang="en-US" baseline="0" dirty="0" err="1" smtClean="0"/>
              <a:t>lebih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efisien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Bekerja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perusahaanOEM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dunia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utk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meningkatkan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ekspor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focus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multi purpose vehicles MPV </a:t>
            </a:r>
            <a:r>
              <a:rPr lang="en-US" baseline="0" dirty="0" err="1" smtClean="0"/>
              <a:t>kendaraan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murah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ramah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lingkungan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sport utility vehicles.</a:t>
            </a:r>
          </a:p>
          <a:p>
            <a:endParaRPr lang="en-US" baseline="0" dirty="0" smtClean="0"/>
          </a:p>
          <a:p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elektronik</a:t>
            </a:r>
            <a:r>
              <a:rPr lang="en-US" dirty="0" smtClean="0"/>
              <a:t> 4.0 </a:t>
            </a:r>
            <a:r>
              <a:rPr lang="en-US" dirty="0" err="1" smtClean="0"/>
              <a:t>adalah</a:t>
            </a:r>
            <a:r>
              <a:rPr lang="en-US" dirty="0" smtClean="0"/>
              <a:t> : </a:t>
            </a:r>
            <a:r>
              <a:rPr lang="en-US" dirty="0" err="1" smtClean="0"/>
              <a:t>Menarik</a:t>
            </a:r>
            <a:r>
              <a:rPr lang="en-US" dirty="0" smtClean="0"/>
              <a:t> </a:t>
            </a:r>
            <a:r>
              <a:rPr lang="en-US" dirty="0" err="1" smtClean="0"/>
              <a:t>pemain</a:t>
            </a:r>
            <a:r>
              <a:rPr lang="en-US" dirty="0" smtClean="0"/>
              <a:t> global </a:t>
            </a:r>
            <a:r>
              <a:rPr lang="en-US" dirty="0" err="1" smtClean="0"/>
              <a:t>terkemuka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paket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insentif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menarik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mengembangkan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kemampuan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memproduksi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komponen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memproduksi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komponen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elektronik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bernilai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tambah</a:t>
            </a:r>
            <a:r>
              <a:rPr lang="en-US" baseline="0" dirty="0" smtClean="0"/>
              <a:t> . </a:t>
            </a:r>
            <a:r>
              <a:rPr lang="en-US" baseline="0" dirty="0" err="1" smtClean="0"/>
              <a:t>Mengembangkan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kemampuan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tenaga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kerja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negri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melalui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pelatihan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intensif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menarik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tenaga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kerja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asing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bidang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tertentu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dibutuhkan</a:t>
            </a:r>
            <a:r>
              <a:rPr lang="en-US" baseline="0" dirty="0" smtClean="0"/>
              <a:t> 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Strategi</a:t>
            </a:r>
            <a:r>
              <a:rPr lang="en-US" baseline="0" dirty="0" smtClean="0"/>
              <a:t> industry </a:t>
            </a:r>
            <a:r>
              <a:rPr lang="en-US" baseline="0" dirty="0" err="1" smtClean="0"/>
              <a:t>kimia</a:t>
            </a:r>
            <a:r>
              <a:rPr lang="en-US" baseline="0" dirty="0" smtClean="0"/>
              <a:t> 4.0 : </a:t>
            </a:r>
            <a:r>
              <a:rPr lang="en-US" baseline="0" dirty="0" err="1" smtClean="0"/>
              <a:t>Mendorong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pembangunan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kapasitas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pasokan</a:t>
            </a:r>
            <a:r>
              <a:rPr lang="en-US" baseline="0" dirty="0" smtClean="0"/>
              <a:t> petro </a:t>
            </a:r>
            <a:r>
              <a:rPr lang="en-US" baseline="0" dirty="0" err="1" smtClean="0"/>
              <a:t>kimia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negeri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mengurangi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ketergantungan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impor</a:t>
            </a:r>
            <a:r>
              <a:rPr lang="en-US" baseline="0" dirty="0" smtClean="0"/>
              <a:t> . </a:t>
            </a:r>
            <a:r>
              <a:rPr lang="en-US" baseline="0" dirty="0" err="1" smtClean="0"/>
              <a:t>Membangun</a:t>
            </a:r>
            <a:r>
              <a:rPr lang="en-US" baseline="0" dirty="0" smtClean="0"/>
              <a:t> industry </a:t>
            </a:r>
            <a:r>
              <a:rPr lang="en-US" baseline="0" dirty="0" err="1" smtClean="0"/>
              <a:t>kimia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biaya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kompetitif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memanfaatkan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sumber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migas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optimalisasi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lokasi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zona</a:t>
            </a:r>
            <a:r>
              <a:rPr lang="en-US" baseline="0" dirty="0" smtClean="0"/>
              <a:t> industry </a:t>
            </a:r>
            <a:r>
              <a:rPr lang="en-US" baseline="0" dirty="0" err="1" smtClean="0"/>
              <a:t>termasuk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pembangunan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lokasi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produksi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kimia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lebih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dekat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lokasi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ekstraksi</a:t>
            </a:r>
            <a:r>
              <a:rPr lang="en-US" baseline="0" dirty="0" smtClean="0"/>
              <a:t> gas </a:t>
            </a:r>
            <a:r>
              <a:rPr lang="en-US" baseline="0" dirty="0" err="1" smtClean="0"/>
              <a:t>alam</a:t>
            </a:r>
            <a:r>
              <a:rPr lang="en-US" baseline="0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3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mencakup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beragam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teknologi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canggih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seperti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kecerdasan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buatan</a:t>
            </a:r>
            <a:r>
              <a:rPr lang="en-US" baseline="0" dirty="0" smtClean="0"/>
              <a:t> (AI), Internet of Things (</a:t>
            </a:r>
            <a:r>
              <a:rPr lang="en-US" baseline="0" dirty="0" err="1" smtClean="0"/>
              <a:t>IoT</a:t>
            </a:r>
            <a:r>
              <a:rPr lang="en-US" baseline="0" dirty="0" smtClean="0"/>
              <a:t>), </a:t>
            </a:r>
            <a:r>
              <a:rPr lang="en-US" baseline="0" dirty="0" err="1" smtClean="0"/>
              <a:t>wearables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robotika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canggih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3D printing, Indonesia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berfokus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lima sector </a:t>
            </a:r>
            <a:r>
              <a:rPr lang="en-US" baseline="0" dirty="0" err="1" smtClean="0"/>
              <a:t>utama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penerapan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awal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teknologi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yaitu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makanan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minuman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tekstil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pakaian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otomotif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kimia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elektronik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Sektor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dipilih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menjadi</a:t>
            </a:r>
            <a:r>
              <a:rPr lang="en-US" baseline="0" dirty="0" smtClean="0"/>
              <a:t> focus </a:t>
            </a:r>
            <a:r>
              <a:rPr lang="en-US" baseline="0" dirty="0" err="1" smtClean="0"/>
              <a:t>setelah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melalui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evaluasi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dampak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ekonomi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kriteria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kelayakan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implementasi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mencakup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ukuran</a:t>
            </a:r>
            <a:r>
              <a:rPr lang="en-US" baseline="0" dirty="0" smtClean="0"/>
              <a:t> PDB, </a:t>
            </a:r>
            <a:r>
              <a:rPr lang="en-US" baseline="0" dirty="0" err="1" smtClean="0"/>
              <a:t>perdagangan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potensi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dampak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terhadap</a:t>
            </a:r>
            <a:r>
              <a:rPr lang="en-US" baseline="0" dirty="0" smtClean="0"/>
              <a:t> industry lain, </a:t>
            </a:r>
            <a:r>
              <a:rPr lang="en-US" baseline="0" dirty="0" err="1" smtClean="0"/>
              <a:t>besaran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investasi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kecepatanpenetrasi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pasar</a:t>
            </a:r>
            <a:r>
              <a:rPr lang="en-US" baseline="0" dirty="0" smtClean="0"/>
              <a:t>. Indonesia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mengevaluasi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strategi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setiap</a:t>
            </a:r>
            <a:r>
              <a:rPr lang="en-US" baseline="0" dirty="0" smtClean="0"/>
              <a:t> focus sector </a:t>
            </a:r>
            <a:r>
              <a:rPr lang="en-US" baseline="0" dirty="0" err="1" smtClean="0"/>
              <a:t>setiap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sampai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tahun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meninjau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kemajuannya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mengatasi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tantangan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pelaksanaannya</a:t>
            </a:r>
            <a:r>
              <a:rPr lang="en-US" baseline="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279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61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dengansebelumnya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444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38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87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45967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197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Shape 198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d-ID" altLang="en-US" smtClean="0"/>
              <a:t>Globalisasi: MEA di tahun 2015 &gt; arus barang dan jasa di ASEAN menjadi semakin terbuka</a:t>
            </a:r>
          </a:p>
          <a:p>
            <a:pPr>
              <a:spcBef>
                <a:spcPct val="0"/>
              </a:spcBef>
            </a:pPr>
            <a:r>
              <a:rPr lang="id-ID" altLang="en-US" smtClean="0"/>
              <a:t>Harapan tinggi &amp; kehidupan yang berkembang: Masyarakat sehari-hari dihadapi dengan kemudahan dalam pelayanan, e-commerce, e-banking, pemerintah perlu mengejar hal tersebut, kalau tidak akan berpotensi berdampak luas</a:t>
            </a:r>
          </a:p>
          <a:p>
            <a:pPr>
              <a:spcBef>
                <a:spcPct val="0"/>
              </a:spcBef>
            </a:pPr>
            <a:r>
              <a:rPr lang="id-ID" altLang="en-US" smtClean="0"/>
              <a:t>Tuntutan fiscal: ekonomi dunia dewasa ini tidak menentu, Indonesia merevisi pertumbuhan ekonomi menjadi 5, 5%, anggaran kementerian dipotong</a:t>
            </a:r>
          </a:p>
        </p:txBody>
      </p:sp>
    </p:spTree>
    <p:extLst>
      <p:ext uri="{BB962C8B-B14F-4D97-AF65-F5344CB8AC3E}">
        <p14:creationId xmlns:p14="http://schemas.microsoft.com/office/powerpoint/2010/main" val="4223164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6150" y="682625"/>
            <a:ext cx="4965700" cy="34369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DD2171C-9338-4CFF-9037-F657EBC8999F}" type="slidenum">
              <a:rPr lang="id-ID" altLang="en-US">
                <a:solidFill>
                  <a:srgbClr val="000000"/>
                </a:solidFill>
              </a:rPr>
              <a:pPr/>
              <a:t>20</a:t>
            </a:fld>
            <a:endParaRPr lang="id-ID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300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60938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0450" y="711200"/>
            <a:ext cx="5133975" cy="3554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193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“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Penyusunan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peta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jalan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ini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telah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melibatkan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berbagai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pemangku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kepentingan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mulai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dari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institusi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pemerintah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asosiasi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industri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pelaku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usaha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penyedia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teknologi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maupun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lembaga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riset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dan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pendidikan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,”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ungkapnya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Airlangga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pun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meyakini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melalui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komitmen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serta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partisipasi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aktif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dari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seluruh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pihak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tersebut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implementasi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Industri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4.0 di Indonesia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akan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berjalan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sukses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dan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sesuai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sasaran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“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Implementasi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Making Indonesia 4.0 yang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sukses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akan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mampu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mendorong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pertumbuhan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PDB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riil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sebesar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1-2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persen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per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tahun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sehingga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pertumbuhan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PDB per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tahun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akan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naik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dari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 </a:t>
            </a:r>
            <a:r>
              <a:rPr lang="en-US" sz="1200" b="0" i="1" dirty="0" smtClean="0">
                <a:effectLst/>
                <a:latin typeface="+mj-lt"/>
                <a:ea typeface="+mj-ea"/>
                <a:cs typeface="+mj-cs"/>
                <a:sym typeface="Calibri"/>
              </a:rPr>
              <a:t>baseline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 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sebesar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5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persen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menjadi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6-7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persen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pada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periode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tahun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2018-2030,”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paparnya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. Dari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capaian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tersebut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industri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manufaktur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akan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berkontribusi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sebesar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21-26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persen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terhadap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PDB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pada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tahun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2030.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Selanjutnya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, 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pertumbuhan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PDB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bakal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digerakkan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oleh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kenaikan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signifikan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pada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ekspor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netto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, di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mana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Indonesia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diperkirakan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mencapai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5-10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persen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rasio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ekspor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netto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terhadap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PDB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pada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tahun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2030.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Selain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kenaikan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produktivitas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, Making Indonesia 4.0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menjanjikan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pembukaan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lapangan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pekerjaan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sebanyak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7-19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juta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orang,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baik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di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sektor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manufaktur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maupun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non-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manufaktur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pada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tahun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2030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sebagai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akibat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dari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permintaan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ekspor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yang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lebih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besar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“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Dalam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mencapai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target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tersebut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industri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nasional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perlu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banyak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pembenahan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terutama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dalam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aspek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penguasaan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teknologi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yang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menjadi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kunci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penentu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daya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saingnya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,”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tegas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Menperin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Adapun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 lima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teknologi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utama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yang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menopang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implementasi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Industri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4.0,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yaitu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Internet of Things, Artificial Intelligence, Human–Machine Interface,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teknologi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robotik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dan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sensor,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serta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teknologi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3D Printing.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Untuk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 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penerapan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awal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Industri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4.0, Indonesia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akan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berfokus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pada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lima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sektor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manufaktur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yaitu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industri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makanan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dan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minuman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industri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tekstil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dan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pakaian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industri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otomotif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industri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kimia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serta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industri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elektonik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. “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Sektor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ini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dipilih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setelah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melalui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evaluasi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dampak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ekonomi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dan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kriteria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kelayakan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implementasi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yang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mencakup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ukuran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PDB,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perda­gangan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potensi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dampak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terhadap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industri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lain,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besaran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investasi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dan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kecepatan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penetrasi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pasar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,”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terangnya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Di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samping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itu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, Making Indonesia 4.0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memuat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10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inisiatif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nasional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yang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bersifat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lintas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sektoral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untuk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mempercepat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perkembangan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industri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manufaktur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di Indonesia.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Kesepuluh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inisiatif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tersebut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mencakup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 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perbaikan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alur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aliran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barang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dan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material, 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membangun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satu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peta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jalan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zona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industri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yang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komprehensif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dan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lintas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industri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, 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mengakomodasi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standar-standar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keberlanjutan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memberdayakan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industri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kecil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dan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menengah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serta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membangun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infrastruktur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digital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nasional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Kemudian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menarik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minat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investasi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asing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peningkatan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kualitas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sumber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daya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manusia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pembangunan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ekosistem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inovasi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insentif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untuk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investasi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teknologi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serta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 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harmonisasi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aturan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dan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kebijakan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. “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Dengan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adanya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manfaat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yang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nyata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, Indonesia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berkomitmen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untuk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mengimplementasikan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Making Indonesia 4.0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dan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menjadikannya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sebagai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agenda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nasional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,”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pungkasnya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Pada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kegiatan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 IIS 2018, yang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akan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dihadiri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 1200peserta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dari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berbagai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pemangku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kepentingan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juga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dilaksanakan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diskusi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mengenai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sosialisasi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konsep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potensi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dan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kesiapan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implementasi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Industri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4.0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pada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lima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sektor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yang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menjadi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percontohan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Selain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itu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menampilkan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pameran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tematik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yang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menghadirkan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industri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pionir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dalam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implementasi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Industri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4.0.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365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Untuk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 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penerapan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awal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Industri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4.0, Indonesia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akan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berfokus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pada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lima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sektor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manufaktur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yaitu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industri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makanan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dan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minuman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industri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tekstil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dan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pakaian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industri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otomotif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industri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kimia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serta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industri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elektonik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Sektor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ini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dipilih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setelah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melalui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evaluasi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dampak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ekonomi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dan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kriteria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kelayakan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implementasi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yang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mencakup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ukuran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PDB,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perda­gangan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potensi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dampak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terhadap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industri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lain,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besaran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investasi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dan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kecepatan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penetrasi</a:t>
            </a:r>
            <a:r>
              <a:rPr lang="en-US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pasar</a:t>
            </a:r>
            <a:r>
              <a:rPr lang="id-ID" sz="1200" b="0" i="0" dirty="0" smtClean="0"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  <a:endParaRPr lang="en-US" sz="1200" b="0" i="0" dirty="0" smtClean="0">
              <a:effectLst/>
              <a:latin typeface="+mj-lt"/>
              <a:ea typeface="+mj-ea"/>
              <a:cs typeface="+mj-cs"/>
              <a:sym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423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1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11/2/2019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767571" y="85343"/>
            <a:ext cx="1138427" cy="374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28700" y="6787895"/>
            <a:ext cx="8877300" cy="70101"/>
          </a:xfrm>
          <a:custGeom>
            <a:avLst/>
            <a:gdLst/>
            <a:ahLst/>
            <a:cxnLst/>
            <a:rect l="l" t="t" r="r" b="b"/>
            <a:pathLst>
              <a:path w="8877300" h="70101">
                <a:moveTo>
                  <a:pt x="0" y="70101"/>
                </a:moveTo>
                <a:lnTo>
                  <a:pt x="8877300" y="70101"/>
                </a:lnTo>
                <a:lnTo>
                  <a:pt x="8877300" y="0"/>
                </a:lnTo>
                <a:lnTo>
                  <a:pt x="0" y="0"/>
                </a:lnTo>
                <a:lnTo>
                  <a:pt x="0" y="7010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6787895"/>
            <a:ext cx="342900" cy="70101"/>
          </a:xfrm>
          <a:custGeom>
            <a:avLst/>
            <a:gdLst/>
            <a:ahLst/>
            <a:cxnLst/>
            <a:rect l="l" t="t" r="r" b="b"/>
            <a:pathLst>
              <a:path w="342900" h="70101">
                <a:moveTo>
                  <a:pt x="0" y="70101"/>
                </a:moveTo>
                <a:lnTo>
                  <a:pt x="342900" y="70101"/>
                </a:lnTo>
                <a:lnTo>
                  <a:pt x="342900" y="0"/>
                </a:lnTo>
                <a:lnTo>
                  <a:pt x="0" y="0"/>
                </a:lnTo>
                <a:lnTo>
                  <a:pt x="0" y="70101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42900" y="6787895"/>
            <a:ext cx="542544" cy="70101"/>
          </a:xfrm>
          <a:custGeom>
            <a:avLst/>
            <a:gdLst/>
            <a:ahLst/>
            <a:cxnLst/>
            <a:rect l="l" t="t" r="r" b="b"/>
            <a:pathLst>
              <a:path w="542544" h="70101">
                <a:moveTo>
                  <a:pt x="542544" y="70101"/>
                </a:moveTo>
                <a:lnTo>
                  <a:pt x="542544" y="0"/>
                </a:lnTo>
                <a:lnTo>
                  <a:pt x="0" y="0"/>
                </a:lnTo>
                <a:lnTo>
                  <a:pt x="0" y="70101"/>
                </a:lnTo>
                <a:lnTo>
                  <a:pt x="542544" y="70101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85444" y="6787895"/>
            <a:ext cx="143256" cy="70101"/>
          </a:xfrm>
          <a:custGeom>
            <a:avLst/>
            <a:gdLst/>
            <a:ahLst/>
            <a:cxnLst/>
            <a:rect l="l" t="t" r="r" b="b"/>
            <a:pathLst>
              <a:path w="143256" h="70101">
                <a:moveTo>
                  <a:pt x="143256" y="70101"/>
                </a:moveTo>
                <a:lnTo>
                  <a:pt x="143256" y="0"/>
                </a:lnTo>
                <a:lnTo>
                  <a:pt x="0" y="0"/>
                </a:lnTo>
                <a:lnTo>
                  <a:pt x="0" y="70101"/>
                </a:lnTo>
                <a:lnTo>
                  <a:pt x="143256" y="70101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055369" y="6787895"/>
            <a:ext cx="0" cy="70101"/>
          </a:xfrm>
          <a:custGeom>
            <a:avLst/>
            <a:gdLst/>
            <a:ahLst/>
            <a:cxnLst/>
            <a:rect l="l" t="t" r="r" b="b"/>
            <a:pathLst>
              <a:path h="70101">
                <a:moveTo>
                  <a:pt x="0" y="0"/>
                </a:moveTo>
                <a:lnTo>
                  <a:pt x="0" y="70101"/>
                </a:lnTo>
              </a:path>
            </a:pathLst>
          </a:custGeom>
          <a:ln w="54610">
            <a:solidFill>
              <a:srgbClr val="F1F1F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0" y="0"/>
            <a:ext cx="9905999" cy="70103"/>
          </a:xfrm>
          <a:custGeom>
            <a:avLst/>
            <a:gdLst/>
            <a:ahLst/>
            <a:cxnLst/>
            <a:rect l="l" t="t" r="r" b="b"/>
            <a:pathLst>
              <a:path w="9905999" h="70103">
                <a:moveTo>
                  <a:pt x="0" y="70103"/>
                </a:moveTo>
                <a:lnTo>
                  <a:pt x="9905999" y="70103"/>
                </a:lnTo>
                <a:lnTo>
                  <a:pt x="9905999" y="0"/>
                </a:lnTo>
                <a:lnTo>
                  <a:pt x="0" y="0"/>
                </a:lnTo>
                <a:lnTo>
                  <a:pt x="0" y="70103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11/2/2019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896302" cy="423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027516" y="1384069"/>
            <a:ext cx="552796" cy="2951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423160" y="3325091"/>
            <a:ext cx="5025043" cy="29510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95594" y="6812418"/>
            <a:ext cx="8802106" cy="0"/>
          </a:xfrm>
          <a:custGeom>
            <a:avLst/>
            <a:gdLst/>
            <a:ahLst/>
            <a:cxnLst/>
            <a:rect l="l" t="t" r="r" b="b"/>
            <a:pathLst>
              <a:path w="8802106">
                <a:moveTo>
                  <a:pt x="0" y="0"/>
                </a:moveTo>
                <a:lnTo>
                  <a:pt x="8802106" y="0"/>
                </a:lnTo>
              </a:path>
            </a:pathLst>
          </a:custGeom>
          <a:ln w="70549">
            <a:solidFill>
              <a:srgbClr val="BF030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89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11/2/2019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767571" y="85343"/>
            <a:ext cx="1138427" cy="374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28700" y="6787895"/>
            <a:ext cx="8877300" cy="70101"/>
          </a:xfrm>
          <a:custGeom>
            <a:avLst/>
            <a:gdLst/>
            <a:ahLst/>
            <a:cxnLst/>
            <a:rect l="l" t="t" r="r" b="b"/>
            <a:pathLst>
              <a:path w="8877300" h="70101">
                <a:moveTo>
                  <a:pt x="0" y="70101"/>
                </a:moveTo>
                <a:lnTo>
                  <a:pt x="8877300" y="70101"/>
                </a:lnTo>
                <a:lnTo>
                  <a:pt x="8877300" y="0"/>
                </a:lnTo>
                <a:lnTo>
                  <a:pt x="0" y="0"/>
                </a:lnTo>
                <a:lnTo>
                  <a:pt x="0" y="7010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6787895"/>
            <a:ext cx="342900" cy="70101"/>
          </a:xfrm>
          <a:custGeom>
            <a:avLst/>
            <a:gdLst/>
            <a:ahLst/>
            <a:cxnLst/>
            <a:rect l="l" t="t" r="r" b="b"/>
            <a:pathLst>
              <a:path w="342900" h="70101">
                <a:moveTo>
                  <a:pt x="0" y="70101"/>
                </a:moveTo>
                <a:lnTo>
                  <a:pt x="342900" y="70101"/>
                </a:lnTo>
                <a:lnTo>
                  <a:pt x="342900" y="0"/>
                </a:lnTo>
                <a:lnTo>
                  <a:pt x="0" y="0"/>
                </a:lnTo>
                <a:lnTo>
                  <a:pt x="0" y="70101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42900" y="6787895"/>
            <a:ext cx="542544" cy="70101"/>
          </a:xfrm>
          <a:custGeom>
            <a:avLst/>
            <a:gdLst/>
            <a:ahLst/>
            <a:cxnLst/>
            <a:rect l="l" t="t" r="r" b="b"/>
            <a:pathLst>
              <a:path w="542544" h="70101">
                <a:moveTo>
                  <a:pt x="542544" y="70101"/>
                </a:moveTo>
                <a:lnTo>
                  <a:pt x="542544" y="0"/>
                </a:lnTo>
                <a:lnTo>
                  <a:pt x="0" y="0"/>
                </a:lnTo>
                <a:lnTo>
                  <a:pt x="0" y="70101"/>
                </a:lnTo>
                <a:lnTo>
                  <a:pt x="542544" y="70101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85444" y="6787895"/>
            <a:ext cx="143256" cy="70101"/>
          </a:xfrm>
          <a:custGeom>
            <a:avLst/>
            <a:gdLst/>
            <a:ahLst/>
            <a:cxnLst/>
            <a:rect l="l" t="t" r="r" b="b"/>
            <a:pathLst>
              <a:path w="143256" h="70101">
                <a:moveTo>
                  <a:pt x="143256" y="70101"/>
                </a:moveTo>
                <a:lnTo>
                  <a:pt x="143256" y="0"/>
                </a:lnTo>
                <a:lnTo>
                  <a:pt x="0" y="0"/>
                </a:lnTo>
                <a:lnTo>
                  <a:pt x="0" y="70101"/>
                </a:lnTo>
                <a:lnTo>
                  <a:pt x="143256" y="70101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055369" y="6787895"/>
            <a:ext cx="0" cy="70101"/>
          </a:xfrm>
          <a:custGeom>
            <a:avLst/>
            <a:gdLst/>
            <a:ahLst/>
            <a:cxnLst/>
            <a:rect l="l" t="t" r="r" b="b"/>
            <a:pathLst>
              <a:path h="70101">
                <a:moveTo>
                  <a:pt x="0" y="0"/>
                </a:moveTo>
                <a:lnTo>
                  <a:pt x="0" y="70101"/>
                </a:lnTo>
              </a:path>
            </a:pathLst>
          </a:custGeom>
          <a:ln w="54610">
            <a:solidFill>
              <a:srgbClr val="F1F1F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0" y="0"/>
            <a:ext cx="9905999" cy="70103"/>
          </a:xfrm>
          <a:custGeom>
            <a:avLst/>
            <a:gdLst/>
            <a:ahLst/>
            <a:cxnLst/>
            <a:rect l="l" t="t" r="r" b="b"/>
            <a:pathLst>
              <a:path w="9905999" h="70103">
                <a:moveTo>
                  <a:pt x="0" y="70103"/>
                </a:moveTo>
                <a:lnTo>
                  <a:pt x="9905999" y="70103"/>
                </a:lnTo>
                <a:lnTo>
                  <a:pt x="9905999" y="0"/>
                </a:lnTo>
                <a:lnTo>
                  <a:pt x="0" y="0"/>
                </a:lnTo>
                <a:lnTo>
                  <a:pt x="0" y="70103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11/2/2019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11/2/2019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763" y="85725"/>
            <a:ext cx="114776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0" y="6788150"/>
            <a:ext cx="9915525" cy="76200"/>
            <a:chOff x="0" y="0"/>
            <a:chExt cx="9915525" cy="76200"/>
          </a:xfrm>
        </p:grpSpPr>
        <p:sp>
          <p:nvSpPr>
            <p:cNvPr id="4" name="Shape 26"/>
            <p:cNvSpPr/>
            <p:nvPr/>
          </p:nvSpPr>
          <p:spPr>
            <a:xfrm>
              <a:off x="0" y="0"/>
              <a:ext cx="9915525" cy="76200"/>
            </a:xfrm>
            <a:prstGeom prst="rect">
              <a:avLst/>
            </a:pr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5" name="Shape 27"/>
            <p:cNvSpPr/>
            <p:nvPr/>
          </p:nvSpPr>
          <p:spPr>
            <a:xfrm>
              <a:off x="0" y="0"/>
              <a:ext cx="600075" cy="76200"/>
            </a:xfrm>
            <a:prstGeom prst="rect">
              <a:avLst/>
            </a:prstGeom>
            <a:solidFill>
              <a:srgbClr val="FDEADA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6" name="Shape 28"/>
            <p:cNvSpPr/>
            <p:nvPr/>
          </p:nvSpPr>
          <p:spPr>
            <a:xfrm>
              <a:off x="342900" y="0"/>
              <a:ext cx="542925" cy="76200"/>
            </a:xfrm>
            <a:prstGeom prst="rect">
              <a:avLst/>
            </a:prstGeom>
            <a:solidFill>
              <a:srgbClr val="DBEEF4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7" name="Shape 29"/>
            <p:cNvSpPr/>
            <p:nvPr/>
          </p:nvSpPr>
          <p:spPr>
            <a:xfrm>
              <a:off x="885825" y="0"/>
              <a:ext cx="142875" cy="76200"/>
            </a:xfrm>
            <a:prstGeom prst="rect">
              <a:avLst/>
            </a:prstGeom>
            <a:solidFill>
              <a:srgbClr val="7F7F7F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8" name="Shape 30"/>
            <p:cNvSpPr/>
            <p:nvPr/>
          </p:nvSpPr>
          <p:spPr>
            <a:xfrm>
              <a:off x="1028700" y="0"/>
              <a:ext cx="53975" cy="76200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>
                <a:solidFill>
                  <a:srgbClr val="FFFFFF"/>
                </a:solidFill>
                <a:ea typeface="+mn-ea"/>
              </a:endParaRPr>
            </a:p>
          </p:txBody>
        </p:sp>
      </p:grp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-9525" y="-34925"/>
            <a:ext cx="9915525" cy="104775"/>
            <a:chOff x="0" y="0"/>
            <a:chExt cx="9915525" cy="104775"/>
          </a:xfrm>
        </p:grpSpPr>
        <p:sp>
          <p:nvSpPr>
            <p:cNvPr id="10" name="Shape 32"/>
            <p:cNvSpPr/>
            <p:nvPr/>
          </p:nvSpPr>
          <p:spPr>
            <a:xfrm rot="10800000">
              <a:off x="0" y="28575"/>
              <a:ext cx="9915525" cy="76200"/>
            </a:xfrm>
            <a:prstGeom prst="rect">
              <a:avLst/>
            </a:pr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1" name="Shape 33"/>
            <p:cNvSpPr/>
            <p:nvPr/>
          </p:nvSpPr>
          <p:spPr>
            <a:xfrm rot="10800000">
              <a:off x="9315450" y="0"/>
              <a:ext cx="600075" cy="76200"/>
            </a:xfrm>
            <a:prstGeom prst="rect">
              <a:avLst/>
            </a:prstGeom>
            <a:solidFill>
              <a:srgbClr val="FDEADA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2" name="Shape 34"/>
            <p:cNvSpPr/>
            <p:nvPr/>
          </p:nvSpPr>
          <p:spPr>
            <a:xfrm rot="10800000">
              <a:off x="9029700" y="0"/>
              <a:ext cx="542925" cy="76200"/>
            </a:xfrm>
            <a:prstGeom prst="rect">
              <a:avLst/>
            </a:prstGeom>
            <a:solidFill>
              <a:srgbClr val="DBEEF4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3" name="Shape 35"/>
            <p:cNvSpPr/>
            <p:nvPr/>
          </p:nvSpPr>
          <p:spPr>
            <a:xfrm rot="10800000">
              <a:off x="8886825" y="0"/>
              <a:ext cx="142875" cy="76200"/>
            </a:xfrm>
            <a:prstGeom prst="rect">
              <a:avLst/>
            </a:prstGeom>
            <a:solidFill>
              <a:srgbClr val="7F7F7F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4" name="Shape 36"/>
            <p:cNvSpPr/>
            <p:nvPr/>
          </p:nvSpPr>
          <p:spPr>
            <a:xfrm rot="10800000">
              <a:off x="8832850" y="0"/>
              <a:ext cx="53975" cy="76200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>
                <a:solidFill>
                  <a:srgbClr val="FFFFFF"/>
                </a:solidFill>
                <a:ea typeface="+mn-ea"/>
              </a:endParaRPr>
            </a:p>
          </p:txBody>
        </p:sp>
      </p:grpSp>
      <p:sp>
        <p:nvSpPr>
          <p:cNvPr id="15" name="Shape 38"/>
          <p:cNvSpPr>
            <a:spLocks noGrp="1"/>
          </p:cNvSpPr>
          <p:nvPr>
            <p:ph type="sldNum" sz="quarter" idx="10"/>
          </p:nvPr>
        </p:nvSpPr>
        <p:spPr>
          <a:xfrm>
            <a:off x="9513888" y="6534150"/>
            <a:ext cx="263525" cy="269875"/>
          </a:xfr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E2F0C2E-00B6-4421-919D-A93308374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8233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.jpg" descr="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7763" y="85725"/>
            <a:ext cx="1147764" cy="3746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9" name="Group 31"/>
          <p:cNvGrpSpPr/>
          <p:nvPr/>
        </p:nvGrpSpPr>
        <p:grpSpPr>
          <a:xfrm>
            <a:off x="-1" y="6788150"/>
            <a:ext cx="9915526" cy="76200"/>
            <a:chOff x="0" y="0"/>
            <a:chExt cx="9915525" cy="76200"/>
          </a:xfrm>
        </p:grpSpPr>
        <p:sp>
          <p:nvSpPr>
            <p:cNvPr id="94" name="Shape 26"/>
            <p:cNvSpPr/>
            <p:nvPr/>
          </p:nvSpPr>
          <p:spPr>
            <a:xfrm>
              <a:off x="0" y="0"/>
              <a:ext cx="9915525" cy="76200"/>
            </a:xfrm>
            <a:prstGeom prst="rect">
              <a:avLst/>
            </a:pr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95" name="Shape 27"/>
            <p:cNvSpPr/>
            <p:nvPr/>
          </p:nvSpPr>
          <p:spPr>
            <a:xfrm>
              <a:off x="-1" y="0"/>
              <a:ext cx="600076" cy="76200"/>
            </a:xfrm>
            <a:prstGeom prst="rect">
              <a:avLst/>
            </a:prstGeom>
            <a:solidFill>
              <a:srgbClr val="FDEAD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96" name="Shape 28"/>
            <p:cNvSpPr/>
            <p:nvPr/>
          </p:nvSpPr>
          <p:spPr>
            <a:xfrm>
              <a:off x="342899" y="0"/>
              <a:ext cx="542926" cy="76200"/>
            </a:xfrm>
            <a:prstGeom prst="rect">
              <a:avLst/>
            </a:prstGeom>
            <a:solidFill>
              <a:srgbClr val="DBEE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97" name="Shape 29"/>
            <p:cNvSpPr/>
            <p:nvPr/>
          </p:nvSpPr>
          <p:spPr>
            <a:xfrm>
              <a:off x="885824" y="0"/>
              <a:ext cx="142876" cy="76200"/>
            </a:xfrm>
            <a:prstGeom prst="rect">
              <a:avLst/>
            </a:prstGeom>
            <a:solidFill>
              <a:srgbClr val="7F7F7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98" name="Shape 30"/>
            <p:cNvSpPr/>
            <p:nvPr/>
          </p:nvSpPr>
          <p:spPr>
            <a:xfrm>
              <a:off x="1028699" y="0"/>
              <a:ext cx="53976" cy="76200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800"/>
            </a:p>
          </p:txBody>
        </p:sp>
      </p:grpSp>
      <p:grpSp>
        <p:nvGrpSpPr>
          <p:cNvPr id="105" name="Group 37"/>
          <p:cNvGrpSpPr/>
          <p:nvPr/>
        </p:nvGrpSpPr>
        <p:grpSpPr>
          <a:xfrm>
            <a:off x="-9525" y="-34926"/>
            <a:ext cx="9915525" cy="104777"/>
            <a:chOff x="0" y="0"/>
            <a:chExt cx="9915525" cy="104775"/>
          </a:xfrm>
        </p:grpSpPr>
        <p:sp>
          <p:nvSpPr>
            <p:cNvPr id="100" name="Shape 32"/>
            <p:cNvSpPr/>
            <p:nvPr/>
          </p:nvSpPr>
          <p:spPr>
            <a:xfrm rot="10800000">
              <a:off x="0" y="28575"/>
              <a:ext cx="9915525" cy="76200"/>
            </a:xfrm>
            <a:prstGeom prst="rect">
              <a:avLst/>
            </a:pr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101" name="Shape 33"/>
            <p:cNvSpPr/>
            <p:nvPr/>
          </p:nvSpPr>
          <p:spPr>
            <a:xfrm rot="10800000">
              <a:off x="9315450" y="-1"/>
              <a:ext cx="600075" cy="76201"/>
            </a:xfrm>
            <a:prstGeom prst="rect">
              <a:avLst/>
            </a:prstGeom>
            <a:solidFill>
              <a:srgbClr val="FDEAD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102" name="Shape 34"/>
            <p:cNvSpPr/>
            <p:nvPr/>
          </p:nvSpPr>
          <p:spPr>
            <a:xfrm rot="10800000">
              <a:off x="9029700" y="-1"/>
              <a:ext cx="542925" cy="76201"/>
            </a:xfrm>
            <a:prstGeom prst="rect">
              <a:avLst/>
            </a:prstGeom>
            <a:solidFill>
              <a:srgbClr val="DBEE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103" name="Shape 35"/>
            <p:cNvSpPr/>
            <p:nvPr/>
          </p:nvSpPr>
          <p:spPr>
            <a:xfrm rot="10800000">
              <a:off x="8886825" y="-1"/>
              <a:ext cx="142875" cy="76201"/>
            </a:xfrm>
            <a:prstGeom prst="rect">
              <a:avLst/>
            </a:prstGeom>
            <a:solidFill>
              <a:srgbClr val="7F7F7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104" name="Shape 36"/>
            <p:cNvSpPr/>
            <p:nvPr/>
          </p:nvSpPr>
          <p:spPr>
            <a:xfrm rot="10800000">
              <a:off x="8832850" y="-1"/>
              <a:ext cx="53975" cy="76201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800"/>
            </a:p>
          </p:txBody>
        </p:sp>
      </p:grpSp>
      <p:sp>
        <p:nvSpPr>
          <p:cNvPr id="106" name="Title Text"/>
          <p:cNvSpPr txBox="1">
            <a:spLocks noGrp="1"/>
          </p:cNvSpPr>
          <p:nvPr>
            <p:ph type="title"/>
          </p:nvPr>
        </p:nvSpPr>
        <p:spPr>
          <a:xfrm>
            <a:off x="495300" y="274636"/>
            <a:ext cx="8915400" cy="663576"/>
          </a:xfrm>
          <a:prstGeom prst="rect">
            <a:avLst/>
          </a:prstGeom>
        </p:spPr>
        <p:txBody>
          <a:bodyPr/>
          <a:lstStyle>
            <a:lvl1pPr>
              <a:defRPr sz="3600" b="1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t>Title Text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idx="1"/>
          </p:nvPr>
        </p:nvSpPr>
        <p:spPr>
          <a:xfrm>
            <a:off x="495300" y="1142996"/>
            <a:ext cx="8915400" cy="45259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just">
              <a:defRPr>
                <a:latin typeface="Arial"/>
                <a:ea typeface="Arial"/>
                <a:cs typeface="Arial"/>
                <a:sym typeface="Arial"/>
              </a:defRPr>
            </a:lvl1pPr>
            <a:lvl2pPr marL="838199" indent="-380999" algn="just">
              <a:defRPr>
                <a:latin typeface="Arial"/>
                <a:ea typeface="Arial"/>
                <a:cs typeface="Arial"/>
                <a:sym typeface="Arial"/>
              </a:defRPr>
            </a:lvl2pPr>
            <a:lvl3pPr marL="1341120" indent="-426720" algn="just">
              <a:defRPr>
                <a:latin typeface="Arial"/>
                <a:ea typeface="Arial"/>
                <a:cs typeface="Arial"/>
                <a:sym typeface="Arial"/>
              </a:defRPr>
            </a:lvl3pPr>
            <a:lvl4pPr marL="1940560" indent="-568960" algn="just">
              <a:defRPr>
                <a:latin typeface="Arial"/>
                <a:ea typeface="Arial"/>
                <a:cs typeface="Arial"/>
                <a:sym typeface="Arial"/>
              </a:defRPr>
            </a:lvl4pPr>
            <a:lvl5pPr marL="2460977" indent="-632177" algn="just"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519420" y="6534150"/>
            <a:ext cx="252463" cy="2667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203087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767762" y="85725"/>
            <a:ext cx="1147763" cy="3746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" name="Group 31"/>
          <p:cNvGrpSpPr/>
          <p:nvPr/>
        </p:nvGrpSpPr>
        <p:grpSpPr>
          <a:xfrm>
            <a:off x="-1" y="6788150"/>
            <a:ext cx="9915527" cy="76200"/>
            <a:chOff x="0" y="0"/>
            <a:chExt cx="9915525" cy="76200"/>
          </a:xfrm>
        </p:grpSpPr>
        <p:sp>
          <p:nvSpPr>
            <p:cNvPr id="26" name="Shape 26"/>
            <p:cNvSpPr/>
            <p:nvPr/>
          </p:nvSpPr>
          <p:spPr>
            <a:xfrm>
              <a:off x="-1" y="0"/>
              <a:ext cx="9915527" cy="76200"/>
            </a:xfrm>
            <a:prstGeom prst="rect">
              <a:avLst/>
            </a:pr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-1" y="0"/>
              <a:ext cx="600077" cy="76200"/>
            </a:xfrm>
            <a:prstGeom prst="rect">
              <a:avLst/>
            </a:prstGeom>
            <a:solidFill>
              <a:srgbClr val="FDEAD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342900" y="0"/>
              <a:ext cx="542925" cy="76200"/>
            </a:xfrm>
            <a:prstGeom prst="rect">
              <a:avLst/>
            </a:prstGeom>
            <a:solidFill>
              <a:srgbClr val="DBEE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885824" y="0"/>
              <a:ext cx="142877" cy="76200"/>
            </a:xfrm>
            <a:prstGeom prst="rect">
              <a:avLst/>
            </a:prstGeom>
            <a:solidFill>
              <a:srgbClr val="7F7F7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1028700" y="0"/>
              <a:ext cx="53975" cy="76200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-9526" y="-34925"/>
            <a:ext cx="9915527" cy="104776"/>
            <a:chOff x="0" y="0"/>
            <a:chExt cx="9915525" cy="104775"/>
          </a:xfrm>
        </p:grpSpPr>
        <p:sp>
          <p:nvSpPr>
            <p:cNvPr id="32" name="Shape 32"/>
            <p:cNvSpPr/>
            <p:nvPr/>
          </p:nvSpPr>
          <p:spPr>
            <a:xfrm rot="10800000">
              <a:off x="0" y="28574"/>
              <a:ext cx="9915526" cy="76201"/>
            </a:xfrm>
            <a:prstGeom prst="rect">
              <a:avLst/>
            </a:pr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9315450" y="0"/>
              <a:ext cx="600076" cy="76201"/>
            </a:xfrm>
            <a:prstGeom prst="rect">
              <a:avLst/>
            </a:prstGeom>
            <a:solidFill>
              <a:srgbClr val="FDEAD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 rot="10800000">
              <a:off x="9029700" y="0"/>
              <a:ext cx="542926" cy="76201"/>
            </a:xfrm>
            <a:prstGeom prst="rect">
              <a:avLst/>
            </a:prstGeom>
            <a:solidFill>
              <a:srgbClr val="DBEE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rot="10800000">
              <a:off x="8886825" y="0"/>
              <a:ext cx="142876" cy="76201"/>
            </a:xfrm>
            <a:prstGeom prst="rect">
              <a:avLst/>
            </a:prstGeom>
            <a:solidFill>
              <a:srgbClr val="7F7F7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rot="10800000">
              <a:off x="8832850" y="0"/>
              <a:ext cx="53976" cy="76201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xfrm>
            <a:off x="9513659" y="6534467"/>
            <a:ext cx="263982" cy="26924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6" name="Shape 109"/>
          <p:cNvSpPr>
            <a:spLocks noGrp="1"/>
          </p:cNvSpPr>
          <p:nvPr>
            <p:ph type="title"/>
          </p:nvPr>
        </p:nvSpPr>
        <p:spPr>
          <a:xfrm>
            <a:off x="495300" y="274637"/>
            <a:ext cx="8810626" cy="90646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b="1">
                <a:latin typeface="Book Antiqua (Headings)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7" name="Shape 110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6855103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88" y="218902"/>
            <a:ext cx="9150222" cy="68035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358" y="1195832"/>
            <a:ext cx="9149283" cy="380743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1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11/2/2019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26" Type="http://schemas.openxmlformats.org/officeDocument/2006/relationships/image" Target="../media/image71.png"/><Relationship Id="rId3" Type="http://schemas.openxmlformats.org/officeDocument/2006/relationships/image" Target="../media/image48.png"/><Relationship Id="rId21" Type="http://schemas.openxmlformats.org/officeDocument/2006/relationships/image" Target="../media/image66.png"/><Relationship Id="rId7" Type="http://schemas.openxmlformats.org/officeDocument/2006/relationships/image" Target="../media/image52.jp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5" Type="http://schemas.openxmlformats.org/officeDocument/2006/relationships/image" Target="../media/image7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29" Type="http://schemas.openxmlformats.org/officeDocument/2006/relationships/image" Target="../media/image7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11" Type="http://schemas.openxmlformats.org/officeDocument/2006/relationships/image" Target="../media/image56.png"/><Relationship Id="rId24" Type="http://schemas.openxmlformats.org/officeDocument/2006/relationships/image" Target="../media/image69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23" Type="http://schemas.openxmlformats.org/officeDocument/2006/relationships/image" Target="../media/image68.png"/><Relationship Id="rId28" Type="http://schemas.openxmlformats.org/officeDocument/2006/relationships/image" Target="../media/image73.jp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31" Type="http://schemas.openxmlformats.org/officeDocument/2006/relationships/image" Target="../media/image76.jp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Relationship Id="rId22" Type="http://schemas.openxmlformats.org/officeDocument/2006/relationships/image" Target="../media/image67.png"/><Relationship Id="rId27" Type="http://schemas.openxmlformats.org/officeDocument/2006/relationships/image" Target="../media/image72.jpg"/><Relationship Id="rId30" Type="http://schemas.openxmlformats.org/officeDocument/2006/relationships/image" Target="../media/image75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g"/><Relationship Id="rId3" Type="http://schemas.openxmlformats.org/officeDocument/2006/relationships/image" Target="../media/image77.jp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jp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jpeg"/><Relationship Id="rId7" Type="http://schemas.openxmlformats.org/officeDocument/2006/relationships/image" Target="../media/image96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5.png"/><Relationship Id="rId5" Type="http://schemas.openxmlformats.org/officeDocument/2006/relationships/image" Target="../media/image94.jpeg"/><Relationship Id="rId4" Type="http://schemas.openxmlformats.org/officeDocument/2006/relationships/image" Target="../media/image9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58540"/>
            <a:ext cx="9905999" cy="70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906000" cy="3558540"/>
          </a:xfrm>
          <a:custGeom>
            <a:avLst/>
            <a:gdLst/>
            <a:ahLst/>
            <a:cxnLst/>
            <a:rect l="l" t="t" r="r" b="b"/>
            <a:pathLst>
              <a:path w="9906000" h="3558540">
                <a:moveTo>
                  <a:pt x="0" y="3558540"/>
                </a:moveTo>
                <a:lnTo>
                  <a:pt x="9906000" y="3558540"/>
                </a:lnTo>
                <a:lnTo>
                  <a:pt x="9906000" y="0"/>
                </a:lnTo>
                <a:lnTo>
                  <a:pt x="0" y="0"/>
                </a:lnTo>
                <a:lnTo>
                  <a:pt x="0" y="355854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906000" cy="3558540"/>
          </a:xfrm>
          <a:custGeom>
            <a:avLst/>
            <a:gdLst/>
            <a:ahLst/>
            <a:cxnLst/>
            <a:rect l="l" t="t" r="r" b="b"/>
            <a:pathLst>
              <a:path w="9906000" h="3558540">
                <a:moveTo>
                  <a:pt x="0" y="3558540"/>
                </a:moveTo>
                <a:lnTo>
                  <a:pt x="9906000" y="3558540"/>
                </a:lnTo>
                <a:lnTo>
                  <a:pt x="9906000" y="0"/>
                </a:lnTo>
                <a:lnTo>
                  <a:pt x="0" y="0"/>
                </a:lnTo>
                <a:lnTo>
                  <a:pt x="0" y="3558540"/>
                </a:lnTo>
                <a:close/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8600" y="2063532"/>
            <a:ext cx="9448801" cy="13654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id-ID" sz="4400" b="1" dirty="0" smtClean="0">
                <a:solidFill>
                  <a:schemeClr val="bg1"/>
                </a:solidFill>
              </a:rPr>
              <a:t>Trend TIK </a:t>
            </a:r>
            <a:r>
              <a:rPr lang="id-ID" sz="4400" b="1" dirty="0" smtClean="0">
                <a:solidFill>
                  <a:schemeClr val="bg1"/>
                </a:solidFill>
              </a:rPr>
              <a:t>2020</a:t>
            </a:r>
            <a:r>
              <a:rPr lang="en-US" sz="4400" b="1" dirty="0" smtClean="0">
                <a:solidFill>
                  <a:schemeClr val="bg1"/>
                </a:solidFill>
              </a:rPr>
              <a:t> Dan Program </a:t>
            </a:r>
            <a:r>
              <a:rPr lang="en-US" sz="4400" b="1" dirty="0" err="1" smtClean="0">
                <a:solidFill>
                  <a:schemeClr val="bg1"/>
                </a:solidFill>
              </a:rPr>
              <a:t>Strategis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Dewan</a:t>
            </a:r>
            <a:r>
              <a:rPr lang="en-US" sz="4400" b="1" dirty="0" smtClean="0">
                <a:solidFill>
                  <a:schemeClr val="bg1"/>
                </a:solidFill>
              </a:rPr>
              <a:t> TIK </a:t>
            </a:r>
            <a:r>
              <a:rPr lang="en-US" sz="4400" b="1" dirty="0" err="1" smtClean="0">
                <a:solidFill>
                  <a:schemeClr val="bg1"/>
                </a:solidFill>
              </a:rPr>
              <a:t>Nasional</a:t>
            </a:r>
            <a:endParaRPr lang="id-ID" sz="44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71850" y="6239035"/>
            <a:ext cx="1827530" cy="1864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70809" y="5243724"/>
            <a:ext cx="2229612" cy="9453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21582" y="242487"/>
            <a:ext cx="435991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id-ID" sz="1600" spc="-15" dirty="0">
                <a:solidFill>
                  <a:srgbClr val="FFFFFF"/>
                </a:solidFill>
                <a:cs typeface="Calibri"/>
              </a:rPr>
              <a:t>M</a:t>
            </a:r>
            <a:r>
              <a:rPr lang="id-ID" sz="1600" spc="-20" dirty="0">
                <a:solidFill>
                  <a:srgbClr val="FFFFFF"/>
                </a:solidFill>
                <a:cs typeface="Calibri"/>
              </a:rPr>
              <a:t>at</a:t>
            </a:r>
            <a:r>
              <a:rPr lang="id-ID" sz="1600" spc="-10" dirty="0">
                <a:solidFill>
                  <a:srgbClr val="FFFFFF"/>
                </a:solidFill>
                <a:cs typeface="Calibri"/>
              </a:rPr>
              <a:t>e</a:t>
            </a:r>
            <a:r>
              <a:rPr lang="id-ID" sz="1600" spc="-20" dirty="0">
                <a:solidFill>
                  <a:srgbClr val="FFFFFF"/>
                </a:solidFill>
                <a:cs typeface="Calibri"/>
              </a:rPr>
              <a:t>r</a:t>
            </a:r>
            <a:r>
              <a:rPr lang="id-ID" sz="1600" spc="-5" dirty="0">
                <a:solidFill>
                  <a:srgbClr val="FFFFFF"/>
                </a:solidFill>
                <a:cs typeface="Calibri"/>
              </a:rPr>
              <a:t>i</a:t>
            </a:r>
            <a:r>
              <a:rPr lang="id-ID" sz="1600" spc="-10" dirty="0">
                <a:solidFill>
                  <a:srgbClr val="FFFFFF"/>
                </a:solidFill>
                <a:cs typeface="Calibri"/>
              </a:rPr>
              <a:t> Dis</a:t>
            </a:r>
            <a:r>
              <a:rPr lang="id-ID" sz="1600" spc="-40" dirty="0">
                <a:solidFill>
                  <a:srgbClr val="FFFFFF"/>
                </a:solidFill>
                <a:cs typeface="Calibri"/>
              </a:rPr>
              <a:t>k</a:t>
            </a:r>
            <a:r>
              <a:rPr lang="id-ID" sz="1600" spc="-10" dirty="0">
                <a:solidFill>
                  <a:srgbClr val="FFFFFF"/>
                </a:solidFill>
                <a:cs typeface="Calibri"/>
              </a:rPr>
              <a:t>usi </a:t>
            </a:r>
            <a:r>
              <a:rPr lang="id-ID" sz="1600" i="1" spc="-10" dirty="0">
                <a:solidFill>
                  <a:srgbClr val="FFFFFF"/>
                </a:solidFill>
                <a:cs typeface="Calibri"/>
              </a:rPr>
              <a:t>No</a:t>
            </a:r>
            <a:r>
              <a:rPr lang="id-ID" sz="1600" i="1" spc="5" dirty="0">
                <a:solidFill>
                  <a:srgbClr val="FFFFFF"/>
                </a:solidFill>
                <a:cs typeface="Calibri"/>
              </a:rPr>
              <a:t>. </a:t>
            </a:r>
            <a:r>
              <a:rPr lang="id-ID" sz="1600" i="1" spc="5" dirty="0" smtClean="0">
                <a:solidFill>
                  <a:srgbClr val="FFFFFF"/>
                </a:solidFill>
                <a:cs typeface="Calibri"/>
              </a:rPr>
              <a:t>161</a:t>
            </a:r>
            <a:r>
              <a:rPr lang="id-ID" sz="1600" i="1" spc="-10" dirty="0" smtClean="0">
                <a:solidFill>
                  <a:srgbClr val="FFFFFF"/>
                </a:solidFill>
                <a:cs typeface="Calibri"/>
              </a:rPr>
              <a:t>/KS.01-</a:t>
            </a:r>
            <a:r>
              <a:rPr lang="id-ID" sz="1600" i="1" spc="-15" dirty="0" smtClean="0">
                <a:solidFill>
                  <a:srgbClr val="FFFFFF"/>
                </a:solidFill>
                <a:cs typeface="Calibri"/>
              </a:rPr>
              <a:t>PPR/1</a:t>
            </a:r>
            <a:r>
              <a:rPr lang="en-US" sz="1600" i="1" spc="-15" dirty="0" smtClean="0">
                <a:solidFill>
                  <a:srgbClr val="FFFFFF"/>
                </a:solidFill>
                <a:cs typeface="Calibri"/>
              </a:rPr>
              <a:t>1</a:t>
            </a:r>
            <a:r>
              <a:rPr lang="id-ID" sz="1600" i="1" spc="-5" dirty="0" smtClean="0">
                <a:solidFill>
                  <a:srgbClr val="FFFFFF"/>
                </a:solidFill>
                <a:cs typeface="Calibri"/>
              </a:rPr>
              <a:t>/</a:t>
            </a:r>
            <a:r>
              <a:rPr lang="id-ID" sz="1600" i="1" spc="-15" dirty="0" smtClean="0">
                <a:solidFill>
                  <a:srgbClr val="FFFFFF"/>
                </a:solidFill>
                <a:cs typeface="Calibri"/>
              </a:rPr>
              <a:t>2</a:t>
            </a:r>
            <a:r>
              <a:rPr lang="id-ID" sz="1600" i="1" spc="-5" dirty="0" smtClean="0">
                <a:solidFill>
                  <a:srgbClr val="FFFFFF"/>
                </a:solidFill>
                <a:cs typeface="Calibri"/>
              </a:rPr>
              <a:t>0</a:t>
            </a:r>
            <a:r>
              <a:rPr lang="id-ID" sz="1600" i="1" dirty="0" smtClean="0">
                <a:solidFill>
                  <a:srgbClr val="FFFFFF"/>
                </a:solidFill>
                <a:cs typeface="Calibri"/>
              </a:rPr>
              <a:t>1</a:t>
            </a:r>
            <a:r>
              <a:rPr lang="id-ID" sz="1600" i="1" spc="-10" dirty="0" smtClean="0">
                <a:solidFill>
                  <a:srgbClr val="FFFFFF"/>
                </a:solidFill>
                <a:cs typeface="Calibri"/>
              </a:rPr>
              <a:t>9</a:t>
            </a:r>
            <a:endParaRPr lang="id-ID" sz="1600" i="1" dirty="0">
              <a:cs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9501" y="3717243"/>
            <a:ext cx="32340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000" b="1" i="1" spc="-5" dirty="0" smtClean="0">
                <a:cs typeface="Calibri"/>
              </a:rPr>
              <a:t>Dr. Gerry Firmansyah, MKom</a:t>
            </a:r>
            <a:endParaRPr lang="id-ID" sz="2000" b="1" i="1" spc="-5" dirty="0">
              <a:cs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000" b="1" i="1" spc="-5" dirty="0" smtClean="0">
                <a:cs typeface="Calibri"/>
              </a:rPr>
              <a:t>Direktur Eksekutif Wantiknas</a:t>
            </a:r>
            <a:endParaRPr lang="en-US" b="1" dirty="0">
              <a:solidFill>
                <a:schemeClr val="tx1">
                  <a:alpha val="81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4495800"/>
            <a:ext cx="2135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 smtClean="0"/>
              <a:t>Versi 1.0 – </a:t>
            </a:r>
            <a:r>
              <a:rPr lang="en-US" sz="1200" i="1" dirty="0" smtClean="0"/>
              <a:t>November </a:t>
            </a:r>
            <a:r>
              <a:rPr lang="id-ID" sz="1200" dirty="0" smtClean="0"/>
              <a:t>201</a:t>
            </a:r>
            <a:r>
              <a:rPr lang="en-ID" sz="1200" dirty="0" smtClean="0"/>
              <a:t>9</a:t>
            </a:r>
            <a:endParaRPr lang="id-ID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88" y="310242"/>
            <a:ext cx="9150222" cy="680358"/>
          </a:xfrm>
        </p:spPr>
        <p:txBody>
          <a:bodyPr/>
          <a:lstStyle/>
          <a:p>
            <a:r>
              <a:rPr lang="id-ID" dirty="0" smtClean="0"/>
              <a:t>Rekomendasi SDM TIK</a:t>
            </a:r>
            <a:endParaRPr lang="id-ID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77725067"/>
              </p:ext>
            </p:extLst>
          </p:nvPr>
        </p:nvGraphicFramePr>
        <p:xfrm>
          <a:off x="3886200" y="1195832"/>
          <a:ext cx="5641441" cy="4442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D:\PRESENTASI\digital talen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20" y="1905000"/>
            <a:ext cx="2799080" cy="28956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119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Industri TIK Nasional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d-ID" sz="2400" dirty="0" smtClean="0"/>
              <a:t>Wantiknas </a:t>
            </a:r>
            <a:r>
              <a:rPr lang="en-US" sz="2400" dirty="0" err="1" smtClean="0"/>
              <a:t>ingin</a:t>
            </a:r>
            <a:r>
              <a:rPr lang="en-US" sz="2400" dirty="0" smtClean="0"/>
              <a:t> </a:t>
            </a:r>
            <a:r>
              <a:rPr lang="en-US" sz="2400" dirty="0" err="1"/>
              <a:t>mencari</a:t>
            </a:r>
            <a:r>
              <a:rPr lang="en-US" sz="2400" dirty="0"/>
              <a:t> </a:t>
            </a:r>
            <a:r>
              <a:rPr lang="en-US" sz="2400" dirty="0" err="1"/>
              <a:t>jalan</a:t>
            </a:r>
            <a:r>
              <a:rPr lang="en-US" sz="2400" dirty="0"/>
              <a:t> </a:t>
            </a:r>
            <a:r>
              <a:rPr lang="en-US" sz="2400" dirty="0" err="1"/>
              <a:t>keluar</a:t>
            </a:r>
            <a:r>
              <a:rPr lang="en-US" sz="2400" dirty="0"/>
              <a:t> agar </a:t>
            </a:r>
            <a:r>
              <a:rPr lang="en-US" sz="2400" dirty="0" err="1"/>
              <a:t>industri</a:t>
            </a:r>
            <a:r>
              <a:rPr lang="en-US" sz="2400" dirty="0"/>
              <a:t> TIK </a:t>
            </a:r>
            <a:r>
              <a:rPr lang="en-US" sz="2400" dirty="0" err="1"/>
              <a:t>nasional</a:t>
            </a:r>
            <a:r>
              <a:rPr lang="en-US" sz="2400" dirty="0"/>
              <a:t> </a:t>
            </a:r>
            <a:r>
              <a:rPr lang="en-US" sz="2400" dirty="0" err="1"/>
              <a:t>bergerak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cepat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lincah</a:t>
            </a:r>
            <a:r>
              <a:rPr lang="en-US" sz="2400" dirty="0"/>
              <a:t> agar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pemain-pemain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di era </a:t>
            </a:r>
            <a:r>
              <a:rPr lang="en-US" sz="2400" dirty="0" err="1"/>
              <a:t>revolusi</a:t>
            </a:r>
            <a:r>
              <a:rPr lang="en-US" sz="2400" dirty="0"/>
              <a:t> </a:t>
            </a:r>
            <a:r>
              <a:rPr lang="en-US" sz="2400" dirty="0" err="1"/>
              <a:t>industri</a:t>
            </a:r>
            <a:r>
              <a:rPr lang="en-US" sz="2400" dirty="0"/>
              <a:t> </a:t>
            </a:r>
            <a:r>
              <a:rPr lang="en-US" sz="2400" dirty="0" err="1"/>
              <a:t>generasi</a:t>
            </a:r>
            <a:r>
              <a:rPr lang="en-US" sz="2400" dirty="0"/>
              <a:t> </a:t>
            </a:r>
            <a:r>
              <a:rPr lang="en-US" sz="2400" dirty="0" err="1"/>
              <a:t>keempat</a:t>
            </a:r>
            <a:r>
              <a:rPr lang="en-US" sz="2400" dirty="0" smtClean="0"/>
              <a:t>.</a:t>
            </a:r>
          </a:p>
          <a:p>
            <a:pPr marL="0" indent="0" algn="just">
              <a:buNone/>
            </a:pPr>
            <a:r>
              <a:rPr lang="en-US" sz="2400" dirty="0" err="1" smtClean="0"/>
              <a:t>Berdasarkan</a:t>
            </a:r>
            <a:r>
              <a:rPr lang="en-US" sz="2400" dirty="0" smtClean="0"/>
              <a:t> </a:t>
            </a:r>
            <a:r>
              <a:rPr lang="en-US" sz="2400" dirty="0" err="1"/>
              <a:t>Peraturan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 </a:t>
            </a:r>
            <a:r>
              <a:rPr lang="en-US" sz="2400" dirty="0" err="1"/>
              <a:t>Republik</a:t>
            </a:r>
            <a:r>
              <a:rPr lang="en-US" sz="2400" dirty="0"/>
              <a:t> Indonesia </a:t>
            </a:r>
            <a:r>
              <a:rPr lang="en-US" sz="2400" dirty="0" err="1"/>
              <a:t>Nomor</a:t>
            </a:r>
            <a:r>
              <a:rPr lang="en-US" sz="2400" dirty="0"/>
              <a:t> 14 </a:t>
            </a:r>
            <a:r>
              <a:rPr lang="en-US" sz="2400" dirty="0" err="1"/>
              <a:t>Tahun</a:t>
            </a:r>
            <a:r>
              <a:rPr lang="en-US" sz="2400" dirty="0"/>
              <a:t> 2015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Rencana</a:t>
            </a:r>
            <a:r>
              <a:rPr lang="en-US" sz="2400" dirty="0"/>
              <a:t> </a:t>
            </a:r>
            <a:r>
              <a:rPr lang="en-US" sz="2400" dirty="0" err="1"/>
              <a:t>Induk</a:t>
            </a:r>
            <a:r>
              <a:rPr lang="en-US" sz="2400" dirty="0"/>
              <a:t> </a:t>
            </a:r>
            <a:r>
              <a:rPr lang="en-US" sz="2400" dirty="0" err="1"/>
              <a:t>Pembangungan</a:t>
            </a:r>
            <a:r>
              <a:rPr lang="en-US" sz="2400" dirty="0"/>
              <a:t> </a:t>
            </a:r>
            <a:r>
              <a:rPr lang="en-US" sz="2400" dirty="0" err="1"/>
              <a:t>Industri</a:t>
            </a:r>
            <a:r>
              <a:rPr lang="en-US" sz="2400" dirty="0"/>
              <a:t> </a:t>
            </a:r>
            <a:r>
              <a:rPr lang="en-US" sz="2400" dirty="0" err="1"/>
              <a:t>Nasional</a:t>
            </a:r>
            <a:r>
              <a:rPr lang="en-US" sz="2400" dirty="0"/>
              <a:t> (RIPIN) </a:t>
            </a:r>
            <a:r>
              <a:rPr lang="en-US" sz="2400" dirty="0" err="1"/>
              <a:t>Tahun</a:t>
            </a:r>
            <a:r>
              <a:rPr lang="en-US" sz="2400" dirty="0"/>
              <a:t> 2015-2035, </a:t>
            </a:r>
            <a:r>
              <a:rPr lang="en-US" sz="2400" dirty="0" err="1"/>
              <a:t>visi</a:t>
            </a:r>
            <a:r>
              <a:rPr lang="en-US" sz="2400" dirty="0"/>
              <a:t> </a:t>
            </a:r>
            <a:r>
              <a:rPr lang="en-US" sz="2400" dirty="0" err="1"/>
              <a:t>pembangunan</a:t>
            </a:r>
            <a:r>
              <a:rPr lang="en-US" sz="2400" dirty="0"/>
              <a:t> </a:t>
            </a:r>
            <a:r>
              <a:rPr lang="en-US" sz="2400" dirty="0" err="1"/>
              <a:t>industri</a:t>
            </a:r>
            <a:r>
              <a:rPr lang="en-US" sz="2400" dirty="0"/>
              <a:t> </a:t>
            </a:r>
            <a:r>
              <a:rPr lang="en-US" sz="2400" dirty="0" err="1"/>
              <a:t>nasional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/>
              <a:t>menjadikan</a:t>
            </a:r>
            <a:r>
              <a:rPr lang="en-US" sz="2400" dirty="0"/>
              <a:t> Indonesia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negara</a:t>
            </a:r>
            <a:r>
              <a:rPr lang="en-US" sz="2400" dirty="0"/>
              <a:t> </a:t>
            </a:r>
            <a:r>
              <a:rPr lang="en-US" sz="2400" dirty="0" err="1"/>
              <a:t>industri</a:t>
            </a:r>
            <a:r>
              <a:rPr lang="en-US" sz="2400" dirty="0"/>
              <a:t> yang </a:t>
            </a:r>
            <a:r>
              <a:rPr lang="en-US" sz="2400" dirty="0" err="1"/>
              <a:t>tangguh</a:t>
            </a:r>
            <a:r>
              <a:rPr lang="en-US" sz="2400" dirty="0"/>
              <a:t>, </a:t>
            </a:r>
            <a:r>
              <a:rPr lang="en-US" sz="2400" dirty="0" err="1"/>
              <a:t>berdaya</a:t>
            </a:r>
            <a:r>
              <a:rPr lang="en-US" sz="2400" dirty="0"/>
              <a:t> </a:t>
            </a:r>
            <a:r>
              <a:rPr lang="en-US" sz="2400" dirty="0" err="1"/>
              <a:t>saing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di </a:t>
            </a:r>
            <a:r>
              <a:rPr lang="en-US" sz="2400" dirty="0" err="1"/>
              <a:t>tingkat</a:t>
            </a:r>
            <a:r>
              <a:rPr lang="en-US" sz="2400" dirty="0"/>
              <a:t> global,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berbasis</a:t>
            </a:r>
            <a:r>
              <a:rPr lang="en-US" sz="2400" dirty="0"/>
              <a:t> </a:t>
            </a:r>
            <a:r>
              <a:rPr lang="en-US" sz="2400" dirty="0" err="1"/>
              <a:t>inovasi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/>
              <a:t>itu</a:t>
            </a:r>
            <a:r>
              <a:rPr lang="en-US" sz="2400" dirty="0"/>
              <a:t> WANTIKNAS </a:t>
            </a:r>
            <a:r>
              <a:rPr lang="en-US" sz="2400" dirty="0" err="1" smtClean="0"/>
              <a:t>menyusun</a:t>
            </a:r>
            <a:r>
              <a:rPr lang="en-US" sz="2400" dirty="0" smtClean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kajian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merumuskan</a:t>
            </a:r>
            <a:r>
              <a:rPr lang="en-US" sz="2400" dirty="0"/>
              <a:t> </a:t>
            </a:r>
            <a:r>
              <a:rPr lang="en-US" sz="2400" dirty="0" err="1"/>
              <a:t>arah</a:t>
            </a:r>
            <a:r>
              <a:rPr lang="en-US" sz="2400" dirty="0"/>
              <a:t> </a:t>
            </a:r>
            <a:r>
              <a:rPr lang="en-US" sz="2400" dirty="0" err="1"/>
              <a:t>strategis</a:t>
            </a:r>
            <a:r>
              <a:rPr lang="en-US" sz="2400" dirty="0"/>
              <a:t> </a:t>
            </a:r>
            <a:r>
              <a:rPr lang="en-US" sz="2400" dirty="0" err="1"/>
              <a:t>industri</a:t>
            </a:r>
            <a:r>
              <a:rPr lang="en-US" sz="2400" dirty="0"/>
              <a:t> TIK </a:t>
            </a:r>
            <a:r>
              <a:rPr lang="en-US" sz="2400" dirty="0" err="1"/>
              <a:t>nasional</a:t>
            </a:r>
            <a:r>
              <a:rPr lang="en-US" sz="2400" dirty="0"/>
              <a:t> agar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terwujud</a:t>
            </a:r>
            <a:r>
              <a:rPr lang="en-US" sz="2400" dirty="0"/>
              <a:t> </a:t>
            </a:r>
            <a:r>
              <a:rPr lang="en-US" sz="2400" dirty="0" err="1"/>
              <a:t>visi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peta</a:t>
            </a:r>
            <a:r>
              <a:rPr lang="en-US" sz="2400" dirty="0"/>
              <a:t> </a:t>
            </a:r>
            <a:r>
              <a:rPr lang="en-US" sz="2400" dirty="0" err="1"/>
              <a:t>jalan</a:t>
            </a:r>
            <a:r>
              <a:rPr lang="en-US" sz="2400" dirty="0"/>
              <a:t> </a:t>
            </a:r>
            <a:r>
              <a:rPr lang="en-US" sz="2400" dirty="0" err="1"/>
              <a:t>industri</a:t>
            </a:r>
            <a:r>
              <a:rPr lang="en-US" sz="2400" dirty="0"/>
              <a:t> TIK </a:t>
            </a:r>
            <a:r>
              <a:rPr lang="en-US" sz="2400" dirty="0" err="1"/>
              <a:t>nasional</a:t>
            </a:r>
            <a:r>
              <a:rPr lang="en-US" sz="2400" dirty="0"/>
              <a:t> yang </a:t>
            </a:r>
            <a:r>
              <a:rPr lang="en-US" sz="2400" dirty="0" err="1"/>
              <a:t>selaras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RIPIN.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1756294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Rekomendasi Industri TIK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id-ID" dirty="0" err="1"/>
              <a:t>M</a:t>
            </a:r>
            <a:r>
              <a:rPr lang="en-US" dirty="0" err="1" smtClean="0"/>
              <a:t>eningkatkan</a:t>
            </a:r>
            <a:r>
              <a:rPr lang="en-US" dirty="0" smtClean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TIK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hulu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; </a:t>
            </a:r>
            <a:endParaRPr lang="id-ID" dirty="0" smtClean="0"/>
          </a:p>
          <a:p>
            <a:pPr marL="514350" indent="-514350" algn="just">
              <a:buAutoNum type="arabicPeriod"/>
            </a:pPr>
            <a:r>
              <a:rPr lang="id-ID" dirty="0"/>
              <a:t>M</a:t>
            </a:r>
            <a:r>
              <a:rPr lang="en-US" dirty="0" err="1" smtClean="0"/>
              <a:t>elakukan</a:t>
            </a:r>
            <a:r>
              <a:rPr lang="en-US" dirty="0" smtClean="0"/>
              <a:t> </a:t>
            </a:r>
            <a:r>
              <a:rPr lang="en-US" dirty="0" err="1"/>
              <a:t>penguatan</a:t>
            </a:r>
            <a:r>
              <a:rPr lang="en-US" dirty="0"/>
              <a:t> </a:t>
            </a:r>
            <a:r>
              <a:rPr lang="en-US" dirty="0" err="1"/>
              <a:t>kemitraan</a:t>
            </a:r>
            <a:r>
              <a:rPr lang="en-US" dirty="0"/>
              <a:t> </a:t>
            </a:r>
            <a:r>
              <a:rPr lang="en-US" dirty="0" err="1"/>
              <a:t>sinergis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, </a:t>
            </a:r>
            <a:r>
              <a:rPr lang="en-US" dirty="0" err="1"/>
              <a:t>swasta</a:t>
            </a:r>
            <a:r>
              <a:rPr lang="en-US" dirty="0"/>
              <a:t>, </a:t>
            </a:r>
            <a:r>
              <a:rPr lang="en-US" dirty="0" err="1"/>
              <a:t>pendidikan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komunitas</a:t>
            </a:r>
            <a:r>
              <a:rPr lang="en-US" dirty="0"/>
              <a:t>; </a:t>
            </a:r>
            <a:endParaRPr lang="id-ID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id-ID" dirty="0"/>
              <a:t>M</a:t>
            </a:r>
            <a:r>
              <a:rPr lang="en-US" dirty="0" err="1" smtClean="0"/>
              <a:t>emberdayakan</a:t>
            </a:r>
            <a:r>
              <a:rPr lang="en-US" dirty="0" smtClean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mikro</a:t>
            </a:r>
            <a:r>
              <a:rPr lang="en-US" dirty="0"/>
              <a:t>, </a:t>
            </a:r>
            <a:r>
              <a:rPr lang="en-US" dirty="0" err="1"/>
              <a:t>kecil</a:t>
            </a:r>
            <a:r>
              <a:rPr lang="en-US" dirty="0"/>
              <a:t>, </a:t>
            </a:r>
            <a:r>
              <a:rPr lang="en-US" dirty="0" err="1"/>
              <a:t>menengah</a:t>
            </a:r>
            <a:r>
              <a:rPr lang="en-US" dirty="0"/>
              <a:t> (UMKM); </a:t>
            </a:r>
            <a:endParaRPr lang="id-ID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id-ID" dirty="0"/>
              <a:t>M</a:t>
            </a:r>
            <a:r>
              <a:rPr lang="en-US" dirty="0" err="1" smtClean="0"/>
              <a:t>enciptakan</a:t>
            </a:r>
            <a:r>
              <a:rPr lang="en-US" dirty="0" smtClean="0"/>
              <a:t> </a:t>
            </a:r>
            <a:r>
              <a:rPr lang="en-US" i="1" dirty="0"/>
              <a:t>captive market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wilayah</a:t>
            </a:r>
            <a:r>
              <a:rPr lang="en-US" dirty="0"/>
              <a:t> yang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terjangkau</a:t>
            </a:r>
            <a:r>
              <a:rPr lang="en-US" dirty="0"/>
              <a:t>; </a:t>
            </a:r>
            <a:r>
              <a:rPr lang="en-US" dirty="0" err="1"/>
              <a:t>dan</a:t>
            </a:r>
            <a:r>
              <a:rPr lang="en-US" dirty="0"/>
              <a:t> </a:t>
            </a:r>
            <a:endParaRPr lang="id-ID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id-ID" dirty="0"/>
              <a:t>M</a:t>
            </a:r>
            <a:r>
              <a:rPr lang="en-US" dirty="0" err="1" smtClean="0"/>
              <a:t>enyusun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TIK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berkelanjutan</a:t>
            </a:r>
            <a:r>
              <a:rPr lang="en-US" dirty="0"/>
              <a:t>.</a:t>
            </a:r>
            <a:endParaRPr lang="id-ID" dirty="0"/>
          </a:p>
          <a:p>
            <a:pPr algn="just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18383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Digital Government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d-ID" dirty="0" smtClean="0"/>
              <a:t>Wantiknas </a:t>
            </a:r>
            <a:r>
              <a:rPr lang="en-US" dirty="0" err="1" smtClean="0"/>
              <a:t>berupaya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jalan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 agar </a:t>
            </a:r>
            <a:r>
              <a:rPr lang="en-US" i="1" dirty="0"/>
              <a:t>Digital Government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sepenuhnya</a:t>
            </a:r>
            <a:r>
              <a:rPr lang="en-US" dirty="0"/>
              <a:t> </a:t>
            </a:r>
            <a:r>
              <a:rPr lang="en-US" dirty="0" err="1"/>
              <a:t>diadopsi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diterapkan</a:t>
            </a:r>
            <a:r>
              <a:rPr lang="en-US" dirty="0"/>
              <a:t> di Indonesia.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i="1" dirty="0"/>
              <a:t>Digital Government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selaras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9 Program </a:t>
            </a:r>
            <a:r>
              <a:rPr lang="en-US" dirty="0" err="1"/>
              <a:t>Reformasi</a:t>
            </a:r>
            <a:r>
              <a:rPr lang="en-US" dirty="0"/>
              <a:t> </a:t>
            </a:r>
            <a:r>
              <a:rPr lang="en-US" dirty="0" err="1"/>
              <a:t>Birokrasi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Nawacita</a:t>
            </a:r>
            <a:r>
              <a:rPr lang="en-US" dirty="0"/>
              <a:t> </a:t>
            </a:r>
            <a:r>
              <a:rPr lang="en-US" dirty="0" err="1"/>
              <a:t>kelima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absen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tata</a:t>
            </a:r>
            <a:r>
              <a:rPr lang="en-US" dirty="0"/>
              <a:t> </a:t>
            </a:r>
            <a:r>
              <a:rPr lang="en-US" dirty="0" err="1"/>
              <a:t>kelola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yang </a:t>
            </a:r>
            <a:r>
              <a:rPr lang="en-US" dirty="0" err="1"/>
              <a:t>bersih</a:t>
            </a:r>
            <a:r>
              <a:rPr lang="en-US" dirty="0"/>
              <a:t>, </a:t>
            </a:r>
            <a:r>
              <a:rPr lang="en-US" dirty="0" err="1"/>
              <a:t>efektif</a:t>
            </a:r>
            <a:r>
              <a:rPr lang="en-US" dirty="0"/>
              <a:t>, </a:t>
            </a:r>
            <a:r>
              <a:rPr lang="en-US" dirty="0" err="1"/>
              <a:t>demokratif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terpercaya</a:t>
            </a:r>
            <a:r>
              <a:rPr lang="en-US" dirty="0"/>
              <a:t>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WANTIKNAS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menyusun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kajian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i="1" dirty="0"/>
              <a:t>Digital Government</a:t>
            </a:r>
            <a:r>
              <a:rPr lang="en-US" dirty="0"/>
              <a:t>.</a:t>
            </a:r>
            <a:endParaRPr lang="id-ID" dirty="0"/>
          </a:p>
          <a:p>
            <a:pPr algn="just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9355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Rekomendasi Digital Government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id-ID" dirty="0" err="1"/>
              <a:t>M</a:t>
            </a:r>
            <a:r>
              <a:rPr lang="en-US" dirty="0" err="1" smtClean="0"/>
              <a:t>emastikan</a:t>
            </a:r>
            <a:r>
              <a:rPr lang="en-US" dirty="0" smtClean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digital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; </a:t>
            </a:r>
            <a:endParaRPr lang="id-ID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id-ID" dirty="0"/>
              <a:t>M</a:t>
            </a:r>
            <a:r>
              <a:rPr lang="en-US" dirty="0" err="1" smtClean="0"/>
              <a:t>erancang</a:t>
            </a:r>
            <a:r>
              <a:rPr lang="en-US" dirty="0" smtClean="0"/>
              <a:t> </a:t>
            </a:r>
            <a:r>
              <a:rPr lang="en-US" dirty="0" err="1"/>
              <a:t>kerangka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tata</a:t>
            </a:r>
            <a:r>
              <a:rPr lang="en-US" dirty="0"/>
              <a:t> </a:t>
            </a:r>
            <a:r>
              <a:rPr lang="en-US" dirty="0" err="1"/>
              <a:t>kelola</a:t>
            </a:r>
            <a:r>
              <a:rPr lang="en-US" dirty="0"/>
              <a:t>; </a:t>
            </a:r>
            <a:endParaRPr lang="id-ID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id-ID" dirty="0"/>
              <a:t>M</a:t>
            </a:r>
            <a:r>
              <a:rPr lang="en-US" dirty="0" err="1" smtClean="0"/>
              <a:t>engembangkan</a:t>
            </a:r>
            <a:r>
              <a:rPr lang="en-US" dirty="0" smtClean="0"/>
              <a:t> </a:t>
            </a:r>
            <a:r>
              <a:rPr lang="en-US" dirty="0"/>
              <a:t>business case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i="1" dirty="0"/>
              <a:t>Digital Government</a:t>
            </a:r>
            <a:r>
              <a:rPr lang="en-US" dirty="0"/>
              <a:t>  ; </a:t>
            </a:r>
            <a:endParaRPr lang="id-ID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id-ID" dirty="0"/>
              <a:t>M</a:t>
            </a:r>
            <a:r>
              <a:rPr lang="en-US" dirty="0" err="1" smtClean="0"/>
              <a:t>engadopsi</a:t>
            </a:r>
            <a:r>
              <a:rPr lang="en-US" dirty="0" smtClean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i="1" dirty="0"/>
              <a:t>Digital Government</a:t>
            </a:r>
            <a:r>
              <a:rPr lang="en-US" dirty="0"/>
              <a:t>  ; </a:t>
            </a:r>
            <a:r>
              <a:rPr lang="en-US" dirty="0" err="1"/>
              <a:t>dan</a:t>
            </a:r>
            <a:r>
              <a:rPr lang="en-US" dirty="0"/>
              <a:t> </a:t>
            </a:r>
            <a:endParaRPr lang="id-ID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id-ID" dirty="0"/>
              <a:t>M</a:t>
            </a:r>
            <a:r>
              <a:rPr lang="en-US" dirty="0" err="1" smtClean="0"/>
              <a:t>enyusun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i="1" dirty="0"/>
              <a:t>Digital Government</a:t>
            </a:r>
            <a:r>
              <a:rPr lang="en-US" dirty="0"/>
              <a:t> 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berkelanjutan</a:t>
            </a:r>
            <a:r>
              <a:rPr lang="en-US" dirty="0"/>
              <a:t>.</a:t>
            </a:r>
            <a:endParaRPr lang="id-ID" dirty="0"/>
          </a:p>
          <a:p>
            <a:pPr algn="just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79582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88" y="462642"/>
            <a:ext cx="9150222" cy="680358"/>
          </a:xfrm>
        </p:spPr>
        <p:txBody>
          <a:bodyPr/>
          <a:lstStyle/>
          <a:p>
            <a:r>
              <a:rPr lang="id-ID" dirty="0" smtClean="0"/>
              <a:t>Cyber Security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d-ID" dirty="0" smtClean="0"/>
              <a:t>Wantiknas </a:t>
            </a:r>
            <a:r>
              <a:rPr lang="en-US" dirty="0" err="1" smtClean="0"/>
              <a:t>berupaya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jalan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 agar </a:t>
            </a:r>
            <a:r>
              <a:rPr lang="en-US" dirty="0" err="1"/>
              <a:t>Keamanan</a:t>
            </a:r>
            <a:r>
              <a:rPr lang="en-US" dirty="0"/>
              <a:t> </a:t>
            </a:r>
            <a:r>
              <a:rPr lang="en-US" dirty="0" err="1"/>
              <a:t>Siber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sepenuhnya</a:t>
            </a:r>
            <a:r>
              <a:rPr lang="en-US" dirty="0"/>
              <a:t> </a:t>
            </a:r>
            <a:r>
              <a:rPr lang="en-US" dirty="0" err="1"/>
              <a:t>terjaga</a:t>
            </a:r>
            <a:r>
              <a:rPr lang="en-US" dirty="0"/>
              <a:t> di Indonesia.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 </a:t>
            </a:r>
            <a:r>
              <a:rPr lang="en-US" dirty="0" err="1"/>
              <a:t>Siber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selaras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9 Program </a:t>
            </a:r>
            <a:r>
              <a:rPr lang="en-US" dirty="0" err="1"/>
              <a:t>Reformasi</a:t>
            </a:r>
            <a:r>
              <a:rPr lang="en-US" dirty="0"/>
              <a:t> </a:t>
            </a:r>
            <a:r>
              <a:rPr lang="en-US" dirty="0" err="1"/>
              <a:t>Birokrasi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Nawacita</a:t>
            </a:r>
            <a:r>
              <a:rPr lang="en-US" dirty="0"/>
              <a:t> </a:t>
            </a:r>
            <a:r>
              <a:rPr lang="en-US" dirty="0" err="1"/>
              <a:t>kelima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absen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tata</a:t>
            </a:r>
            <a:r>
              <a:rPr lang="en-US" dirty="0"/>
              <a:t> </a:t>
            </a:r>
            <a:r>
              <a:rPr lang="en-US" dirty="0" err="1"/>
              <a:t>kelola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yang </a:t>
            </a:r>
            <a:r>
              <a:rPr lang="en-US" dirty="0" err="1"/>
              <a:t>bersih</a:t>
            </a:r>
            <a:r>
              <a:rPr lang="en-US" dirty="0"/>
              <a:t>, </a:t>
            </a:r>
            <a:r>
              <a:rPr lang="en-US" dirty="0" err="1"/>
              <a:t>efektif</a:t>
            </a:r>
            <a:r>
              <a:rPr lang="en-US" dirty="0"/>
              <a:t>, </a:t>
            </a:r>
            <a:r>
              <a:rPr lang="en-US" dirty="0" err="1"/>
              <a:t>demokratif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terpercaya</a:t>
            </a:r>
            <a:r>
              <a:rPr lang="en-US" dirty="0"/>
              <a:t>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WANTIKNAS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menyusun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kajian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 </a:t>
            </a:r>
            <a:r>
              <a:rPr lang="en-US" dirty="0" err="1"/>
              <a:t>Siber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.</a:t>
            </a:r>
            <a:endParaRPr lang="id-ID" dirty="0"/>
          </a:p>
          <a:p>
            <a:pPr algn="just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59838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Rekomendasi Cyber Security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id-ID" dirty="0" err="1"/>
              <a:t>M</a:t>
            </a:r>
            <a:r>
              <a:rPr lang="en-US" dirty="0" err="1" smtClean="0"/>
              <a:t>emperkuat</a:t>
            </a:r>
            <a:r>
              <a:rPr lang="en-US" dirty="0" smtClean="0"/>
              <a:t> </a:t>
            </a:r>
            <a:r>
              <a:rPr lang="en-US" dirty="0" err="1"/>
              <a:t>kelembagaan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 </a:t>
            </a:r>
            <a:r>
              <a:rPr lang="en-US" dirty="0" err="1"/>
              <a:t>siber</a:t>
            </a:r>
            <a:r>
              <a:rPr lang="en-US" dirty="0"/>
              <a:t>; </a:t>
            </a:r>
            <a:endParaRPr lang="id-ID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id-ID" dirty="0" err="1"/>
              <a:t>M</a:t>
            </a:r>
            <a:r>
              <a:rPr lang="en-US" dirty="0" err="1" smtClean="0"/>
              <a:t>eningkatkan</a:t>
            </a:r>
            <a:r>
              <a:rPr lang="en-US" dirty="0" smtClean="0"/>
              <a:t> </a:t>
            </a:r>
            <a:r>
              <a:rPr lang="en-US" dirty="0" err="1"/>
              <a:t>kerjasama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 </a:t>
            </a:r>
            <a:r>
              <a:rPr lang="en-US" dirty="0" err="1"/>
              <a:t>siber</a:t>
            </a:r>
            <a:r>
              <a:rPr lang="en-US" dirty="0"/>
              <a:t>; </a:t>
            </a:r>
            <a:endParaRPr lang="id-ID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id-ID" dirty="0" err="1"/>
              <a:t>M</a:t>
            </a:r>
            <a:r>
              <a:rPr lang="en-US" dirty="0" err="1" smtClean="0"/>
              <a:t>eningkatkan</a:t>
            </a:r>
            <a:r>
              <a:rPr lang="en-US" dirty="0" smtClean="0"/>
              <a:t> </a:t>
            </a:r>
            <a:r>
              <a:rPr lang="en-US" dirty="0" err="1"/>
              <a:t>penguasaan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 </a:t>
            </a:r>
            <a:r>
              <a:rPr lang="en-US" dirty="0" err="1"/>
              <a:t>siber</a:t>
            </a:r>
            <a:r>
              <a:rPr lang="en-US" dirty="0"/>
              <a:t>; </a:t>
            </a:r>
            <a:endParaRPr lang="id-ID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id-ID" dirty="0" err="1"/>
              <a:t>M</a:t>
            </a:r>
            <a:r>
              <a:rPr lang="en-US" dirty="0" err="1" smtClean="0"/>
              <a:t>eningkatkan</a:t>
            </a:r>
            <a:r>
              <a:rPr lang="en-US" dirty="0" smtClean="0"/>
              <a:t> </a:t>
            </a:r>
            <a:r>
              <a:rPr lang="en-US" dirty="0" err="1"/>
              <a:t>edukasi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 </a:t>
            </a:r>
            <a:r>
              <a:rPr lang="en-US" dirty="0" err="1"/>
              <a:t>siber</a:t>
            </a:r>
            <a:r>
              <a:rPr lang="en-US" dirty="0"/>
              <a:t>; </a:t>
            </a:r>
            <a:r>
              <a:rPr lang="en-US" dirty="0" err="1"/>
              <a:t>dan</a:t>
            </a:r>
            <a:r>
              <a:rPr lang="en-US" dirty="0"/>
              <a:t> </a:t>
            </a:r>
            <a:endParaRPr lang="id-ID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id-ID" dirty="0" err="1"/>
              <a:t>M</a:t>
            </a:r>
            <a:r>
              <a:rPr lang="en-US" dirty="0" err="1" smtClean="0"/>
              <a:t>enyusun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 </a:t>
            </a:r>
            <a:r>
              <a:rPr lang="en-US" dirty="0" err="1"/>
              <a:t>Siber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berkelanjutan</a:t>
            </a:r>
            <a:r>
              <a:rPr lang="en-US" dirty="0"/>
              <a:t>.</a:t>
            </a:r>
            <a:endParaRPr lang="id-ID" dirty="0"/>
          </a:p>
          <a:p>
            <a:pPr algn="just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27496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41313" y="304800"/>
            <a:ext cx="8915400" cy="663575"/>
          </a:xfrm>
        </p:spPr>
        <p:txBody>
          <a:bodyPr/>
          <a:lstStyle/>
          <a:p>
            <a:r>
              <a:rPr lang="en-US" sz="4000" b="0" dirty="0" smtClean="0">
                <a:latin typeface="Calibri" panose="020F0502020204030204" pitchFamily="34" charset="0"/>
              </a:rPr>
              <a:t>5 Program </a:t>
            </a:r>
            <a:r>
              <a:rPr lang="en-US" sz="4000" b="0" dirty="0" err="1" smtClean="0">
                <a:latin typeface="Calibri" panose="020F0502020204030204" pitchFamily="34" charset="0"/>
              </a:rPr>
              <a:t>Strategi</a:t>
            </a:r>
            <a:r>
              <a:rPr lang="en-US" sz="4000" b="0" dirty="0" smtClean="0">
                <a:latin typeface="Calibri" panose="020F0502020204030204" pitchFamily="34" charset="0"/>
              </a:rPr>
              <a:t> </a:t>
            </a:r>
            <a:r>
              <a:rPr lang="en-US" sz="4000" b="0" dirty="0" err="1" smtClean="0">
                <a:latin typeface="Calibri" panose="020F0502020204030204" pitchFamily="34" charset="0"/>
              </a:rPr>
              <a:t>Wantiknas</a:t>
            </a:r>
            <a:r>
              <a:rPr lang="en-US" sz="4000" b="0" dirty="0" smtClean="0">
                <a:latin typeface="Calibri" panose="020F0502020204030204" pitchFamily="34" charset="0"/>
              </a:rPr>
              <a:t> </a:t>
            </a:r>
            <a:r>
              <a:rPr lang="id-ID" sz="4000" b="0" dirty="0" smtClean="0">
                <a:latin typeface="Calibri" panose="020F0502020204030204" pitchFamily="34" charset="0"/>
              </a:rPr>
              <a:t>Tahun </a:t>
            </a:r>
            <a:r>
              <a:rPr lang="en-US" sz="4000" b="0" dirty="0" smtClean="0">
                <a:latin typeface="Calibri" panose="020F0502020204030204" pitchFamily="34" charset="0"/>
              </a:rPr>
              <a:t>201</a:t>
            </a:r>
            <a:r>
              <a:rPr lang="id-ID" sz="4000" b="0" dirty="0" smtClean="0">
                <a:latin typeface="Calibri" panose="020F0502020204030204" pitchFamily="34" charset="0"/>
              </a:rPr>
              <a:t>9</a:t>
            </a:r>
            <a:endParaRPr lang="en-US" sz="4000" b="0" dirty="0" smtClean="0"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313" y="1165225"/>
            <a:ext cx="8915400" cy="4525963"/>
          </a:xfrm>
        </p:spPr>
        <p:txBody>
          <a:bodyPr>
            <a:noAutofit/>
          </a:bodyPr>
          <a:lstStyle/>
          <a:p>
            <a:pPr marL="514350" indent="-514350" algn="l">
              <a:lnSpc>
                <a:spcPct val="90000"/>
              </a:lnSpc>
              <a:buFont typeface="Calibri" panose="020F0502020204030204" pitchFamily="34" charset="0"/>
              <a:buAutoNum type="arabicPeriod"/>
              <a:defRPr/>
            </a:pPr>
            <a:r>
              <a:rPr lang="id-ID" altLang="en-US" dirty="0" smtClean="0">
                <a:latin typeface="+mn-lt"/>
              </a:rPr>
              <a:t>SDM TIK</a:t>
            </a:r>
          </a:p>
          <a:p>
            <a:pPr marL="514350" indent="-514350" algn="l">
              <a:lnSpc>
                <a:spcPct val="90000"/>
              </a:lnSpc>
              <a:buFont typeface="Calibri" panose="020F0502020204030204" pitchFamily="34" charset="0"/>
              <a:buAutoNum type="arabicPeriod"/>
              <a:defRPr/>
            </a:pPr>
            <a:r>
              <a:rPr lang="id-ID" altLang="en-US" dirty="0" smtClean="0">
                <a:latin typeface="+mn-lt"/>
              </a:rPr>
              <a:t>Data Digital Government</a:t>
            </a:r>
          </a:p>
          <a:p>
            <a:pPr marL="514350" indent="-514350" algn="l">
              <a:lnSpc>
                <a:spcPct val="90000"/>
              </a:lnSpc>
              <a:buFont typeface="Calibri" panose="020F0502020204030204" pitchFamily="34" charset="0"/>
              <a:buAutoNum type="arabicPeriod"/>
              <a:defRPr/>
            </a:pPr>
            <a:r>
              <a:rPr lang="id-ID" altLang="en-US" dirty="0" smtClean="0">
                <a:latin typeface="+mn-lt"/>
              </a:rPr>
              <a:t>SPBE</a:t>
            </a:r>
          </a:p>
          <a:p>
            <a:pPr marL="514350" indent="-514350" algn="l">
              <a:lnSpc>
                <a:spcPct val="90000"/>
              </a:lnSpc>
              <a:buFont typeface="Calibri" panose="020F0502020204030204" pitchFamily="34" charset="0"/>
              <a:buAutoNum type="arabicPeriod"/>
              <a:defRPr/>
            </a:pPr>
            <a:r>
              <a:rPr lang="id-ID" altLang="en-US" dirty="0" smtClean="0">
                <a:latin typeface="+mn-lt"/>
              </a:rPr>
              <a:t>Rencana Pitalebar Indonesia</a:t>
            </a:r>
          </a:p>
          <a:p>
            <a:pPr marL="514350" indent="-514350" algn="l">
              <a:lnSpc>
                <a:spcPct val="90000"/>
              </a:lnSpc>
              <a:buFont typeface="Calibri" panose="020F0502020204030204" pitchFamily="34" charset="0"/>
              <a:buAutoNum type="arabicPeriod"/>
              <a:defRPr/>
            </a:pPr>
            <a:r>
              <a:rPr lang="id-ID" altLang="en-US" dirty="0" smtClean="0">
                <a:latin typeface="+mn-lt"/>
              </a:rPr>
              <a:t>Internet of Things</a:t>
            </a:r>
            <a:endParaRPr lang="id-ID" altLang="en-US" dirty="0">
              <a:latin typeface="+mn-lt"/>
            </a:endParaRPr>
          </a:p>
          <a:p>
            <a:pPr>
              <a:defRPr/>
            </a:pP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4546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Shape 120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C00000"/>
          </a:solidFill>
          <a:ln>
            <a:solidFill>
              <a:srgbClr val="800000"/>
            </a:solidFill>
          </a:ln>
          <a:effectLst>
            <a:outerShdw blurRad="38100" dist="23000" dir="5400000" rotWithShape="0">
              <a:srgbClr val="000000">
                <a:alpha val="34999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97" name="Title 4"/>
          <p:cNvSpPr txBox="1">
            <a:spLocks noGrp="1"/>
          </p:cNvSpPr>
          <p:nvPr>
            <p:ph type="title"/>
          </p:nvPr>
        </p:nvSpPr>
        <p:spPr>
          <a:xfrm>
            <a:off x="396875" y="5432425"/>
            <a:ext cx="6948488" cy="830997"/>
          </a:xfrm>
          <a:prstGeom prst="rect">
            <a:avLst/>
          </a:prstGeom>
        </p:spPr>
        <p:txBody>
          <a:bodyPr/>
          <a:lstStyle>
            <a:lvl1pPr defTabSz="649223">
              <a:defRPr sz="3407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sz="5400" dirty="0" smtClean="0"/>
              <a:t>TREND TIK 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18310012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" name="image.png" descr="http://t2.gstatic.com/images?q=tbn:ANd9GcR0jYFiAaNY3LFHoLHPXU1FCeMbNjkgDSt7FdWzxOnYzERiFtLxBw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13" y="2366034"/>
            <a:ext cx="2382837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3314" name="Shape 182"/>
          <p:cNvSpPr>
            <a:spLocks noGrp="1"/>
          </p:cNvSpPr>
          <p:nvPr>
            <p:ph type="title"/>
          </p:nvPr>
        </p:nvSpPr>
        <p:spPr>
          <a:xfrm>
            <a:off x="255588" y="184710"/>
            <a:ext cx="9331325" cy="522287"/>
          </a:xfrm>
        </p:spPr>
        <p:txBody>
          <a:bodyPr>
            <a:noAutofit/>
          </a:bodyPr>
          <a:lstStyle/>
          <a:p>
            <a:r>
              <a:rPr lang="id-ID" altLang="en-US" dirty="0" smtClean="0"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Tantangan Pemerintah Kini</a:t>
            </a:r>
          </a:p>
        </p:txBody>
      </p:sp>
      <p:sp>
        <p:nvSpPr>
          <p:cNvPr id="17412" name="Shape 183"/>
          <p:cNvSpPr>
            <a:spLocks noGrp="1"/>
          </p:cNvSpPr>
          <p:nvPr>
            <p:ph idx="1"/>
          </p:nvPr>
        </p:nvSpPr>
        <p:spPr>
          <a:xfrm>
            <a:off x="287338" y="4920102"/>
            <a:ext cx="9345612" cy="10668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  <a:defRPr/>
            </a:pPr>
            <a:r>
              <a:rPr lang="id-ID" sz="1800" b="1" dirty="0" smtClean="0">
                <a:sym typeface="Arial" panose="020B0604020202020204" pitchFamily="34" charset="0"/>
              </a:rPr>
              <a:t>Setiap instansi pemerintah harus melakukan reformasi birokrasi agar:</a:t>
            </a:r>
          </a:p>
          <a:p>
            <a:pPr>
              <a:spcBef>
                <a:spcPts val="400"/>
              </a:spcBef>
              <a:defRPr/>
            </a:pPr>
            <a:r>
              <a:rPr lang="id-ID" sz="1800" dirty="0" smtClean="0">
                <a:sym typeface="Arial" panose="020B0604020202020204" pitchFamily="34" charset="0"/>
              </a:rPr>
              <a:t>Menyelesaikan permasalahan publik secara tepat dan cepat</a:t>
            </a:r>
            <a:r>
              <a:rPr lang="en-US" sz="1800" dirty="0" smtClean="0">
                <a:sym typeface="Arial" panose="020B0604020202020204" pitchFamily="34" charset="0"/>
              </a:rPr>
              <a:t>.</a:t>
            </a:r>
            <a:r>
              <a:rPr lang="id-ID" sz="1800" dirty="0" smtClean="0">
                <a:sym typeface="Arial" panose="020B0604020202020204" pitchFamily="34" charset="0"/>
              </a:rPr>
              <a:t> </a:t>
            </a:r>
            <a:endParaRPr lang="en-US" sz="1800" dirty="0" smtClean="0">
              <a:sym typeface="Arial" panose="020B0604020202020204" pitchFamily="34" charset="0"/>
            </a:endParaRPr>
          </a:p>
          <a:p>
            <a:pPr>
              <a:spcBef>
                <a:spcPts val="400"/>
              </a:spcBef>
              <a:defRPr/>
            </a:pPr>
            <a:r>
              <a:rPr lang="id-ID" sz="1800" dirty="0" smtClean="0">
                <a:sym typeface="Arial" panose="020B0604020202020204" pitchFamily="34" charset="0"/>
              </a:rPr>
              <a:t>Beradaptasi segala perubahan dengan responsif</a:t>
            </a:r>
            <a:r>
              <a:rPr lang="en-US" sz="1800" dirty="0" smtClean="0">
                <a:sym typeface="Arial" panose="020B0604020202020204" pitchFamily="34" charset="0"/>
              </a:rPr>
              <a:t>.</a:t>
            </a:r>
            <a:r>
              <a:rPr lang="id-ID" sz="1800" dirty="0" smtClean="0">
                <a:sym typeface="Arial" panose="020B0604020202020204" pitchFamily="34" charset="0"/>
              </a:rPr>
              <a:t> </a:t>
            </a:r>
            <a:endParaRPr lang="en-US" sz="1800" dirty="0" smtClean="0">
              <a:sym typeface="Arial" panose="020B0604020202020204" pitchFamily="34" charset="0"/>
            </a:endParaRPr>
          </a:p>
          <a:p>
            <a:pPr>
              <a:spcBef>
                <a:spcPts val="400"/>
              </a:spcBef>
              <a:defRPr/>
            </a:pPr>
            <a:r>
              <a:rPr lang="id-ID" sz="1800" dirty="0" smtClean="0">
                <a:sym typeface="Arial" panose="020B0604020202020204" pitchFamily="34" charset="0"/>
              </a:rPr>
              <a:t>Mengelola anggaran secara transparan, efektif &amp; efisien.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  <a:defRPr/>
            </a:pPr>
            <a:r>
              <a:rPr lang="id-ID" sz="1800" b="1" dirty="0" smtClean="0">
                <a:latin typeface="Calibri" panose="020F0502020204030204" pitchFamily="34" charset="0"/>
                <a:sym typeface="Arial" panose="020B0604020202020204" pitchFamily="34" charset="0"/>
              </a:rPr>
              <a:t>→</a:t>
            </a:r>
            <a:r>
              <a:rPr lang="en-US" sz="1800" b="1" dirty="0" smtClean="0">
                <a:latin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id-ID" sz="1800" b="1" dirty="0" smtClean="0">
                <a:sym typeface="Arial" panose="020B0604020202020204" pitchFamily="34" charset="0"/>
              </a:rPr>
              <a:t>TIK menjadi pemungkin</a:t>
            </a:r>
            <a:r>
              <a:rPr lang="en-US" sz="1800" b="1" dirty="0" smtClean="0">
                <a:sym typeface="Arial" panose="020B0604020202020204" pitchFamily="34" charset="0"/>
              </a:rPr>
              <a:t> (enabler)</a:t>
            </a:r>
            <a:r>
              <a:rPr lang="id-ID" sz="1800" b="1" dirty="0" smtClean="0">
                <a:sym typeface="Arial" panose="020B0604020202020204" pitchFamily="34" charset="0"/>
              </a:rPr>
              <a:t> dalam proses reformasi birokrasi </a:t>
            </a:r>
            <a:r>
              <a:rPr lang="id-ID" sz="1800" b="1" dirty="0" smtClean="0">
                <a:latin typeface="Calibri" panose="020F0502020204030204" pitchFamily="34" charset="0"/>
                <a:sym typeface="Arial" panose="020B0604020202020204" pitchFamily="34" charset="0"/>
              </a:rPr>
              <a:t>←</a:t>
            </a:r>
            <a:endParaRPr lang="id-ID" sz="1800" b="1" dirty="0" smtClean="0">
              <a:sym typeface="Arial" panose="020B0604020202020204" pitchFamily="34" charset="0"/>
            </a:endParaRPr>
          </a:p>
        </p:txBody>
      </p:sp>
      <p:sp>
        <p:nvSpPr>
          <p:cNvPr id="13316" name="Shape 18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59913" y="6538913"/>
            <a:ext cx="371475" cy="2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CD81F12E-23F5-480C-805D-47B9E373D739}" type="slidenum">
              <a:rPr lang="id-ID" altLang="en-US" sz="1200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19</a:t>
            </a:fld>
            <a:endParaRPr lang="id-ID" altLang="en-US" sz="1200" smtClean="0">
              <a:solidFill>
                <a:srgbClr val="898989"/>
              </a:solidFill>
            </a:endParaRPr>
          </a:p>
        </p:txBody>
      </p:sp>
      <p:pic>
        <p:nvPicPr>
          <p:cNvPr id="13317" name="imag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2371725"/>
            <a:ext cx="1712912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3318" name="Shape 185"/>
          <p:cNvSpPr>
            <a:spLocks noChangeArrowheads="1"/>
          </p:cNvSpPr>
          <p:nvPr/>
        </p:nvSpPr>
        <p:spPr bwMode="auto">
          <a:xfrm>
            <a:off x="623888" y="3883025"/>
            <a:ext cx="1117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d-ID" altLang="en-US" sz="1800" b="1" kern="12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Stabilitas</a:t>
            </a:r>
          </a:p>
        </p:txBody>
      </p:sp>
      <p:pic>
        <p:nvPicPr>
          <p:cNvPr id="13319" name="imag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2339975"/>
            <a:ext cx="19812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3320" name="Shape 187"/>
          <p:cNvSpPr>
            <a:spLocks noChangeArrowheads="1"/>
          </p:cNvSpPr>
          <p:nvPr/>
        </p:nvSpPr>
        <p:spPr bwMode="auto">
          <a:xfrm>
            <a:off x="7650163" y="3933825"/>
            <a:ext cx="1982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d-ID" altLang="en-US" sz="1800" b="1" kern="12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Pemerataan</a:t>
            </a:r>
          </a:p>
        </p:txBody>
      </p:sp>
      <p:sp>
        <p:nvSpPr>
          <p:cNvPr id="13321" name="Shape 188"/>
          <p:cNvSpPr>
            <a:spLocks noChangeArrowheads="1"/>
          </p:cNvSpPr>
          <p:nvPr/>
        </p:nvSpPr>
        <p:spPr bwMode="auto">
          <a:xfrm>
            <a:off x="3944938" y="3907496"/>
            <a:ext cx="1982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d-ID" altLang="en-US" sz="1800" b="1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Pertumbuhan</a:t>
            </a:r>
          </a:p>
        </p:txBody>
      </p:sp>
      <p:pic>
        <p:nvPicPr>
          <p:cNvPr id="13323" name="imag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36" y="4264026"/>
            <a:ext cx="79105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3324" name="Shape 191"/>
          <p:cNvSpPr>
            <a:spLocks/>
          </p:cNvSpPr>
          <p:nvPr/>
        </p:nvSpPr>
        <p:spPr bwMode="auto">
          <a:xfrm>
            <a:off x="623888" y="1941513"/>
            <a:ext cx="1058862" cy="2809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lnTo>
                  <a:pt x="0" y="10800"/>
                </a:lnTo>
                <a:close/>
              </a:path>
            </a:pathLst>
          </a:custGeom>
          <a:solidFill>
            <a:srgbClr val="E46C0A"/>
          </a:solidFill>
          <a:ln w="25400">
            <a:solidFill>
              <a:srgbClr val="E46C0A"/>
            </a:solidFill>
            <a:round/>
            <a:headEnd/>
            <a:tailEnd/>
          </a:ln>
        </p:spPr>
        <p:txBody>
          <a:bodyPr lIns="45719" rIns="45719" anchor="ctr"/>
          <a:lstStyle/>
          <a:p>
            <a:pPr eaLnBrk="0" fontAlgn="base">
              <a:spcBef>
                <a:spcPct val="0"/>
              </a:spcBef>
              <a:spcAft>
                <a:spcPct val="0"/>
              </a:spcAft>
            </a:pPr>
            <a:endParaRPr lang="id-ID" kern="1200" smtClean="0">
              <a:solidFill>
                <a:prstClr val="black"/>
              </a:solidFill>
            </a:endParaRPr>
          </a:p>
        </p:txBody>
      </p:sp>
      <p:sp>
        <p:nvSpPr>
          <p:cNvPr id="13325" name="Shape 192"/>
          <p:cNvSpPr>
            <a:spLocks noChangeArrowheads="1"/>
          </p:cNvSpPr>
          <p:nvPr/>
        </p:nvSpPr>
        <p:spPr bwMode="auto">
          <a:xfrm>
            <a:off x="161925" y="1044897"/>
            <a:ext cx="1982788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d-ID" altLang="en-US" sz="1800" b="1" kern="1200" dirty="0" smtClean="0">
                <a:solidFill>
                  <a:prstClr val="black"/>
                </a:solidFill>
              </a:rPr>
              <a:t>Ancaman Luar &amp; dalam (SARA)</a:t>
            </a:r>
          </a:p>
        </p:txBody>
      </p:sp>
      <p:sp>
        <p:nvSpPr>
          <p:cNvPr id="13326" name="Shape 193"/>
          <p:cNvSpPr>
            <a:spLocks/>
          </p:cNvSpPr>
          <p:nvPr/>
        </p:nvSpPr>
        <p:spPr bwMode="auto">
          <a:xfrm>
            <a:off x="4343400" y="1958975"/>
            <a:ext cx="1060450" cy="2809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lnTo>
                  <a:pt x="0" y="10800"/>
                </a:lnTo>
                <a:close/>
              </a:path>
            </a:pathLst>
          </a:custGeom>
          <a:solidFill>
            <a:srgbClr val="E46C0A"/>
          </a:solidFill>
          <a:ln w="25400">
            <a:solidFill>
              <a:srgbClr val="E46C0A"/>
            </a:solidFill>
            <a:round/>
            <a:headEnd/>
            <a:tailEnd/>
          </a:ln>
        </p:spPr>
        <p:txBody>
          <a:bodyPr lIns="45719" rIns="45719" anchor="ctr"/>
          <a:lstStyle/>
          <a:p>
            <a:pPr eaLnBrk="0" fontAlgn="base">
              <a:spcBef>
                <a:spcPct val="0"/>
              </a:spcBef>
              <a:spcAft>
                <a:spcPct val="0"/>
              </a:spcAft>
            </a:pPr>
            <a:endParaRPr lang="id-ID" kern="1200" smtClean="0">
              <a:solidFill>
                <a:prstClr val="black"/>
              </a:solidFill>
            </a:endParaRPr>
          </a:p>
        </p:txBody>
      </p:sp>
      <p:sp>
        <p:nvSpPr>
          <p:cNvPr id="13327" name="Shape 194"/>
          <p:cNvSpPr>
            <a:spLocks noChangeArrowheads="1"/>
          </p:cNvSpPr>
          <p:nvPr/>
        </p:nvSpPr>
        <p:spPr bwMode="auto">
          <a:xfrm>
            <a:off x="3316288" y="976634"/>
            <a:ext cx="31146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d-ID" altLang="en-US" sz="1800" b="1" kern="12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Globalisasi , MEA, Penyelundupan barang, migrant workers</a:t>
            </a:r>
          </a:p>
        </p:txBody>
      </p:sp>
      <p:sp>
        <p:nvSpPr>
          <p:cNvPr id="13328" name="Shape 195"/>
          <p:cNvSpPr>
            <a:spLocks noChangeArrowheads="1"/>
          </p:cNvSpPr>
          <p:nvPr/>
        </p:nvSpPr>
        <p:spPr bwMode="auto">
          <a:xfrm>
            <a:off x="7170738" y="948059"/>
            <a:ext cx="270033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d-ID" altLang="en-US" sz="1800" b="1" kern="1200" smtClean="0">
                <a:solidFill>
                  <a:prstClr val="black"/>
                </a:solidFill>
              </a:rPr>
              <a:t>Pajak, Pendidikan, Kesehatan &amp;</a:t>
            </a: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d-ID" altLang="en-US" sz="1800" b="1" kern="1200" smtClean="0">
                <a:solidFill>
                  <a:prstClr val="black"/>
                </a:solidFill>
              </a:rPr>
              <a:t>Solidaritas kelompok</a:t>
            </a:r>
          </a:p>
        </p:txBody>
      </p:sp>
      <p:sp>
        <p:nvSpPr>
          <p:cNvPr id="13329" name="Shape 196"/>
          <p:cNvSpPr>
            <a:spLocks/>
          </p:cNvSpPr>
          <p:nvPr/>
        </p:nvSpPr>
        <p:spPr bwMode="auto">
          <a:xfrm>
            <a:off x="8083550" y="1936750"/>
            <a:ext cx="1060450" cy="2825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lnTo>
                  <a:pt x="0" y="10800"/>
                </a:lnTo>
                <a:close/>
              </a:path>
            </a:pathLst>
          </a:custGeom>
          <a:solidFill>
            <a:srgbClr val="E46C0A"/>
          </a:solidFill>
          <a:ln w="25400">
            <a:solidFill>
              <a:srgbClr val="E46C0A"/>
            </a:solidFill>
            <a:round/>
            <a:headEnd/>
            <a:tailEnd/>
          </a:ln>
        </p:spPr>
        <p:txBody>
          <a:bodyPr lIns="45719" rIns="45719" anchor="ctr"/>
          <a:lstStyle/>
          <a:p>
            <a:pPr eaLnBrk="0" fontAlgn="base">
              <a:spcBef>
                <a:spcPct val="0"/>
              </a:spcBef>
              <a:spcAft>
                <a:spcPct val="0"/>
              </a:spcAft>
            </a:pPr>
            <a:endParaRPr lang="id-ID" kern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9913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Shape 120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C00000"/>
          </a:solidFill>
          <a:ln>
            <a:solidFill>
              <a:srgbClr val="800000"/>
            </a:solidFill>
          </a:ln>
          <a:effectLst>
            <a:outerShdw blurRad="38100" dist="23000" dir="5400000" rotWithShape="0">
              <a:srgbClr val="000000">
                <a:alpha val="34999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97" name="Title 4"/>
          <p:cNvSpPr txBox="1">
            <a:spLocks noGrp="1"/>
          </p:cNvSpPr>
          <p:nvPr>
            <p:ph type="title"/>
          </p:nvPr>
        </p:nvSpPr>
        <p:spPr>
          <a:xfrm>
            <a:off x="396875" y="5432425"/>
            <a:ext cx="6948488" cy="830997"/>
          </a:xfrm>
          <a:prstGeom prst="rect">
            <a:avLst/>
          </a:prstGeom>
        </p:spPr>
        <p:txBody>
          <a:bodyPr/>
          <a:lstStyle>
            <a:lvl1pPr defTabSz="649223">
              <a:defRPr sz="3407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sz="5400" dirty="0" smtClean="0"/>
              <a:t>PROFIL 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32769056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59926" y="1508147"/>
            <a:ext cx="3191203" cy="3970316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id-ID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ualitas</a:t>
            </a:r>
            <a:r>
              <a:rPr lang="id-ID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d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infrastruktur dan </a:t>
            </a:r>
            <a:r>
              <a:rPr lang="id-ID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layanan publik </a:t>
            </a:r>
            <a:r>
              <a:rPr lang="id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serta laju pertumbuhan ekonomi  </a:t>
            </a:r>
            <a:r>
              <a:rPr lang="id-ID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bervariasi</a:t>
            </a:r>
            <a:r>
              <a:rPr lang="id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dari satu tempat ke tempat lain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234" y="336550"/>
            <a:ext cx="7090679" cy="7159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d-ID" sz="3600" b="0" dirty="0" smtClean="0">
                <a:latin typeface="+mn-lt"/>
              </a:rPr>
              <a:t>Keanekaragaman Indonesia</a:t>
            </a:r>
            <a:endParaRPr sz="3600" b="0" dirty="0">
              <a:latin typeface="+mn-lt"/>
            </a:endParaRP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2028415" y="1414759"/>
            <a:ext cx="3741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±</a:t>
            </a:r>
            <a:r>
              <a:rPr lang="id-ID" alt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252,203,674</a:t>
            </a:r>
            <a:r>
              <a:rPr lang="id-ID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Penduduk</a:t>
            </a:r>
            <a:endParaRPr lang="id-ID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2074863" y="3683001"/>
            <a:ext cx="32287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± </a:t>
            </a:r>
            <a:r>
              <a:rPr lang="id-ID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1.340 Suku Bangsa</a:t>
            </a:r>
          </a:p>
        </p:txBody>
      </p:sp>
      <p:pic>
        <p:nvPicPr>
          <p:cNvPr id="15365" name="Picture 6" descr="http://i.dell.com/images/global/support/olr/icon-chat-glob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799013"/>
            <a:ext cx="89535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2100263" y="4837113"/>
            <a:ext cx="32496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± </a:t>
            </a:r>
            <a:r>
              <a:rPr lang="id-ID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746 Bahasa Daerah</a:t>
            </a:r>
          </a:p>
        </p:txBody>
      </p:sp>
      <p:pic>
        <p:nvPicPr>
          <p:cNvPr id="15367" name="Picture 8" descr="http://mobistreets.com/wp-content/uploads/2012/05/people_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4" y="1268413"/>
            <a:ext cx="1235075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0" descr="http://png-3.findicons.com/files/icons/1909/islands_vol_1/128/islan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2457451"/>
            <a:ext cx="830262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Rectangle 17"/>
          <p:cNvSpPr>
            <a:spLocks noChangeArrowheads="1"/>
          </p:cNvSpPr>
          <p:nvPr/>
        </p:nvSpPr>
        <p:spPr bwMode="auto">
          <a:xfrm>
            <a:off x="2074864" y="2573339"/>
            <a:ext cx="3409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± 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id-ID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466</a:t>
            </a:r>
            <a:r>
              <a:rPr lang="id-ID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Pulau</a:t>
            </a:r>
            <a:endParaRPr lang="id-ID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70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3683000"/>
            <a:ext cx="863600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hevron 12"/>
          <p:cNvSpPr/>
          <p:nvPr/>
        </p:nvSpPr>
        <p:spPr>
          <a:xfrm>
            <a:off x="5943403" y="1432719"/>
            <a:ext cx="930275" cy="4500562"/>
          </a:xfrm>
          <a:prstGeom prst="chevron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1"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73" name="TextBox 14"/>
          <p:cNvSpPr txBox="1">
            <a:spLocks noChangeArrowheads="1"/>
          </p:cNvSpPr>
          <p:nvPr/>
        </p:nvSpPr>
        <p:spPr bwMode="auto">
          <a:xfrm>
            <a:off x="1972310" y="1877589"/>
            <a:ext cx="39020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d-ID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Jumlah penduduk ke-4  terbesar di dunia</a:t>
            </a:r>
            <a:endParaRPr lang="en-US" alt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74" name="TextBox 22"/>
          <p:cNvSpPr txBox="1">
            <a:spLocks noChangeArrowheads="1"/>
          </p:cNvSpPr>
          <p:nvPr/>
        </p:nvSpPr>
        <p:spPr bwMode="auto">
          <a:xfrm>
            <a:off x="2111446" y="2871075"/>
            <a:ext cx="34435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d-ID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Negara kepulauan terbesar di dunia</a:t>
            </a:r>
            <a:endParaRPr lang="en-US" alt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75" name="TextBox 23"/>
          <p:cNvSpPr txBox="1">
            <a:spLocks noChangeArrowheads="1"/>
          </p:cNvSpPr>
          <p:nvPr/>
        </p:nvSpPr>
        <p:spPr bwMode="auto">
          <a:xfrm>
            <a:off x="2116139" y="4033838"/>
            <a:ext cx="3252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d-ID" altLang="en-US" sz="1600" i="1">
                <a:latin typeface="Arial" panose="020B0604020202020204" pitchFamily="34" charset="0"/>
                <a:cs typeface="Arial" panose="020B0604020202020204" pitchFamily="34" charset="0"/>
              </a:rPr>
              <a:t>Negara dengan suku bangsa terbanyak di dunia</a:t>
            </a:r>
            <a:endParaRPr lang="en-US" altLang="en-US" sz="16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76" name="TextBox 24"/>
          <p:cNvSpPr txBox="1">
            <a:spLocks noChangeArrowheads="1"/>
          </p:cNvSpPr>
          <p:nvPr/>
        </p:nvSpPr>
        <p:spPr bwMode="auto">
          <a:xfrm>
            <a:off x="2114551" y="5186363"/>
            <a:ext cx="3370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d-ID" altLang="en-US" sz="1600" i="1">
                <a:latin typeface="Arial" panose="020B0604020202020204" pitchFamily="34" charset="0"/>
                <a:cs typeface="Arial" panose="020B0604020202020204" pitchFamily="34" charset="0"/>
              </a:rPr>
              <a:t>Negara dengan bahasa daerah terbanyak di dunia</a:t>
            </a:r>
            <a:endParaRPr lang="en-US" altLang="en-US" sz="16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7205" y="6456273"/>
            <a:ext cx="2055316" cy="27699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Sumber</a:t>
            </a:r>
            <a:r>
              <a:rPr kumimoji="0" lang="en-US" sz="1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: BPS 2014, BIG 2014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57728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410842" y="140461"/>
            <a:ext cx="8254856" cy="93223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Book Antiqua (Headings)"/>
                <a:ea typeface="Book Antiqua (Headings)"/>
                <a:cs typeface="Book Antiqua (Headings)"/>
                <a:sym typeface="Book Antiqua (Headings)"/>
              </a:defRPr>
            </a:lvl1pPr>
          </a:lstStyle>
          <a:p>
            <a:r>
              <a:rPr lang="en-US" sz="3200" b="0" dirty="0" smtClean="0">
                <a:latin typeface="+mn-lt"/>
              </a:rPr>
              <a:t>Belanja TIK Terus Naik, Kinerja e-Government </a:t>
            </a:r>
            <a:r>
              <a:rPr lang="en-US" sz="3200" b="0" dirty="0">
                <a:latin typeface="+mn-lt"/>
              </a:rPr>
              <a:t>B</a:t>
            </a:r>
            <a:r>
              <a:rPr lang="en-US" sz="3200" b="0" dirty="0" smtClean="0">
                <a:latin typeface="+mn-lt"/>
              </a:rPr>
              <a:t>elum Memuaskan</a:t>
            </a:r>
            <a:endParaRPr sz="3200" b="0" dirty="0">
              <a:latin typeface="+mn-lt"/>
            </a:endParaRPr>
          </a:p>
        </p:txBody>
      </p:sp>
      <p:sp>
        <p:nvSpPr>
          <p:cNvPr id="169" name="Shape 169"/>
          <p:cNvSpPr>
            <a:spLocks noGrp="1"/>
          </p:cNvSpPr>
          <p:nvPr>
            <p:ph type="body" sz="quarter" idx="4294967295"/>
          </p:nvPr>
        </p:nvSpPr>
        <p:spPr>
          <a:xfrm>
            <a:off x="-27953" y="4989151"/>
            <a:ext cx="5697417" cy="16574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859536">
              <a:lnSpc>
                <a:spcPct val="80000"/>
              </a:lnSpc>
              <a:spcBef>
                <a:spcPts val="400"/>
              </a:spcBef>
              <a:buSzTx/>
              <a:buNone/>
              <a:defRPr sz="2068"/>
            </a:lvl1pPr>
          </a:lstStyle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Meski belanja TIK di Pemerintah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naik setiap tahun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, namun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kinerja e-Government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belum memuaskan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Indeks nasional maupun global menunjukkan bahwa rata-rata posisi e-Government Indonesia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bergerak stagnan, tidak mencapai target.</a:t>
            </a:r>
          </a:p>
        </p:txBody>
      </p:sp>
      <p:sp>
        <p:nvSpPr>
          <p:cNvPr id="151" name="Shape 151"/>
          <p:cNvSpPr/>
          <p:nvPr/>
        </p:nvSpPr>
        <p:spPr>
          <a:xfrm>
            <a:off x="477150" y="1489256"/>
            <a:ext cx="450539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b="1"/>
            </a:lvl1pPr>
          </a:lstStyle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Belanja TIK Pemerintah (Sumber: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Kemenkeu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4470401" y="3239593"/>
            <a:ext cx="640558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752729" y="1695615"/>
          <a:ext cx="3463671" cy="3153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9464" y="949386"/>
            <a:ext cx="3591721" cy="19720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69464" y="2971113"/>
            <a:ext cx="3591721" cy="16783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1668" y="4769075"/>
            <a:ext cx="3549517" cy="171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570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1815E847-1DAE-45B8-BED4-175DAA3FA604}"/>
              </a:ext>
            </a:extLst>
          </p:cNvPr>
          <p:cNvGrpSpPr/>
          <p:nvPr/>
        </p:nvGrpSpPr>
        <p:grpSpPr>
          <a:xfrm>
            <a:off x="0" y="1726194"/>
            <a:ext cx="9906000" cy="4492313"/>
            <a:chOff x="1341243" y="1449195"/>
            <a:chExt cx="9844926" cy="5047740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410E180E-F7D8-4FFD-BEB8-B5C9BC4DE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1243" y="1449195"/>
              <a:ext cx="9844926" cy="5047740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F0883C4F-C432-41B3-B496-DB5BF170FD8B}"/>
                </a:ext>
              </a:extLst>
            </p:cNvPr>
            <p:cNvGrpSpPr/>
            <p:nvPr/>
          </p:nvGrpSpPr>
          <p:grpSpPr>
            <a:xfrm>
              <a:off x="1414939" y="5757727"/>
              <a:ext cx="2044444" cy="726847"/>
              <a:chOff x="1414939" y="5757727"/>
              <a:chExt cx="2044444" cy="726847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="" xmlns:a16="http://schemas.microsoft.com/office/drawing/2014/main" id="{BFC8CEFE-3806-40D4-B243-EFFAAE057118}"/>
                  </a:ext>
                </a:extLst>
              </p:cNvPr>
              <p:cNvCxnSpPr/>
              <p:nvPr/>
            </p:nvCxnSpPr>
            <p:spPr>
              <a:xfrm>
                <a:off x="1415291" y="5852684"/>
                <a:ext cx="451972" cy="0"/>
              </a:xfrm>
              <a:prstGeom prst="line">
                <a:avLst/>
              </a:prstGeom>
              <a:ln w="38100">
                <a:solidFill>
                  <a:srgbClr val="5DF50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="" xmlns:a16="http://schemas.microsoft.com/office/drawing/2014/main" id="{2D432D1A-A556-4E9F-A17E-626418A0BF96}"/>
                  </a:ext>
                </a:extLst>
              </p:cNvPr>
              <p:cNvCxnSpPr/>
              <p:nvPr/>
            </p:nvCxnSpPr>
            <p:spPr>
              <a:xfrm>
                <a:off x="1429618" y="6017083"/>
                <a:ext cx="448616" cy="0"/>
              </a:xfrm>
              <a:prstGeom prst="line">
                <a:avLst/>
              </a:prstGeom>
              <a:ln w="38100">
                <a:solidFill>
                  <a:srgbClr val="00B05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="" xmlns:a16="http://schemas.microsoft.com/office/drawing/2014/main" id="{04F0A49B-261B-47AE-91CD-CE8E2DFA53F2}"/>
                  </a:ext>
                </a:extLst>
              </p:cNvPr>
              <p:cNvCxnSpPr/>
              <p:nvPr/>
            </p:nvCxnSpPr>
            <p:spPr>
              <a:xfrm>
                <a:off x="1414939" y="6186348"/>
                <a:ext cx="442520" cy="0"/>
              </a:xfrm>
              <a:prstGeom prst="line">
                <a:avLst/>
              </a:prstGeom>
              <a:ln w="38100">
                <a:solidFill>
                  <a:srgbClr val="3519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67928F0F-89E1-4A2E-ACB9-7D6224A3E546}"/>
                  </a:ext>
                </a:extLst>
              </p:cNvPr>
              <p:cNvSpPr txBox="1"/>
              <p:nvPr/>
            </p:nvSpPr>
            <p:spPr>
              <a:xfrm>
                <a:off x="1883364" y="5757727"/>
                <a:ext cx="1278001" cy="230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31" dirty="0"/>
                  <a:t>Existing Fiber Optic Operator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61313AAC-253A-4948-9BED-4A9DCBFF5B8C}"/>
                  </a:ext>
                </a:extLst>
              </p:cNvPr>
              <p:cNvSpPr txBox="1"/>
              <p:nvPr/>
            </p:nvSpPr>
            <p:spPr>
              <a:xfrm>
                <a:off x="1880282" y="5910266"/>
                <a:ext cx="1313050" cy="230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31" dirty="0" err="1"/>
                  <a:t>Rencana</a:t>
                </a:r>
                <a:r>
                  <a:rPr lang="en-US" sz="731" dirty="0"/>
                  <a:t> Fiber Optic Operator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766FC647-9838-498A-A120-6244AA150AA9}"/>
                  </a:ext>
                </a:extLst>
              </p:cNvPr>
              <p:cNvSpPr txBox="1"/>
              <p:nvPr/>
            </p:nvSpPr>
            <p:spPr>
              <a:xfrm>
                <a:off x="1880282" y="6080648"/>
                <a:ext cx="1579101" cy="230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31" dirty="0" err="1"/>
                  <a:t>Rencana</a:t>
                </a:r>
                <a:r>
                  <a:rPr lang="en-US" sz="731" dirty="0"/>
                  <a:t> 80G Fiber Optic </a:t>
                </a:r>
                <a:r>
                  <a:rPr lang="en-US" sz="731" dirty="0" err="1"/>
                  <a:t>Palapa</a:t>
                </a:r>
                <a:r>
                  <a:rPr lang="en-US" sz="731" dirty="0"/>
                  <a:t> Ring</a:t>
                </a: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="" xmlns:a16="http://schemas.microsoft.com/office/drawing/2014/main" id="{C59445E8-D4A1-421E-9AC4-89983AB07D64}"/>
                  </a:ext>
                </a:extLst>
              </p:cNvPr>
              <p:cNvCxnSpPr/>
              <p:nvPr/>
            </p:nvCxnSpPr>
            <p:spPr>
              <a:xfrm>
                <a:off x="1430813" y="6340225"/>
                <a:ext cx="44252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A7E72F15-2996-4696-9665-C48EC4F5DD8F}"/>
                  </a:ext>
                </a:extLst>
              </p:cNvPr>
              <p:cNvSpPr txBox="1"/>
              <p:nvPr/>
            </p:nvSpPr>
            <p:spPr>
              <a:xfrm>
                <a:off x="1880423" y="6254453"/>
                <a:ext cx="1536087" cy="230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31" dirty="0" err="1"/>
                  <a:t>Rencana</a:t>
                </a:r>
                <a:r>
                  <a:rPr lang="en-US" sz="731" dirty="0"/>
                  <a:t> 1G Microwave </a:t>
                </a:r>
                <a:r>
                  <a:rPr lang="en-US" sz="731" dirty="0" err="1"/>
                  <a:t>Palapa</a:t>
                </a:r>
                <a:r>
                  <a:rPr lang="en-US" sz="731" dirty="0"/>
                  <a:t> Ring</a:t>
                </a:r>
              </a:p>
            </p:txBody>
          </p:sp>
        </p:grpSp>
      </p:grp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716A6E16-74EB-40C1-9FB9-771D88F95FF5}"/>
              </a:ext>
            </a:extLst>
          </p:cNvPr>
          <p:cNvGraphicFramePr>
            <a:graphicFrameLocks noGrp="1"/>
          </p:cNvGraphicFramePr>
          <p:nvPr/>
        </p:nvGraphicFramePr>
        <p:xfrm>
          <a:off x="261682" y="1355136"/>
          <a:ext cx="2435225" cy="74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865">
                  <a:extLst>
                    <a:ext uri="{9D8B030D-6E8A-4147-A177-3AD203B41FA5}">
                      <a16:colId xmlns="" xmlns:a16="http://schemas.microsoft.com/office/drawing/2014/main" val="1503075471"/>
                    </a:ext>
                  </a:extLst>
                </a:gridCol>
                <a:gridCol w="1753360">
                  <a:extLst>
                    <a:ext uri="{9D8B030D-6E8A-4147-A177-3AD203B41FA5}">
                      <a16:colId xmlns="" xmlns:a16="http://schemas.microsoft.com/office/drawing/2014/main" val="3144363671"/>
                    </a:ext>
                  </a:extLst>
                </a:gridCol>
              </a:tblGrid>
              <a:tr h="247650">
                <a:tc gridSpan="2">
                  <a:txBody>
                    <a:bodyPr/>
                    <a:lstStyle/>
                    <a:p>
                      <a:r>
                        <a:rPr lang="en-GB" sz="1100" dirty="0"/>
                        <a:t>TELKOM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9668779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r>
                        <a:rPr lang="en-GB" sz="1000" dirty="0"/>
                        <a:t>Target   :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457</a:t>
                      </a:r>
                    </a:p>
                  </a:txBody>
                  <a:tcPr marL="74295" marR="74295" marT="37148" marB="37148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459344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r>
                        <a:rPr lang="en-GB" sz="1000" dirty="0" err="1"/>
                        <a:t>Selesai</a:t>
                      </a:r>
                      <a:r>
                        <a:rPr lang="en-GB" sz="1000" dirty="0"/>
                        <a:t>  :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458</a:t>
                      </a:r>
                    </a:p>
                  </a:txBody>
                  <a:tcPr marL="74295" marR="74295" marT="37148" marB="37148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407264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5AE1A759-4DD8-4BC0-9F34-35AE1F87E8FA}"/>
              </a:ext>
            </a:extLst>
          </p:cNvPr>
          <p:cNvGraphicFramePr>
            <a:graphicFrameLocks noGrp="1"/>
          </p:cNvGraphicFramePr>
          <p:nvPr/>
        </p:nvGraphicFramePr>
        <p:xfrm>
          <a:off x="7072082" y="1422002"/>
          <a:ext cx="2541691" cy="1253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095">
                  <a:extLst>
                    <a:ext uri="{9D8B030D-6E8A-4147-A177-3AD203B41FA5}">
                      <a16:colId xmlns="" xmlns:a16="http://schemas.microsoft.com/office/drawing/2014/main" val="1503075471"/>
                    </a:ext>
                  </a:extLst>
                </a:gridCol>
                <a:gridCol w="1440596">
                  <a:extLst>
                    <a:ext uri="{9D8B030D-6E8A-4147-A177-3AD203B41FA5}">
                      <a16:colId xmlns="" xmlns:a16="http://schemas.microsoft.com/office/drawing/2014/main" val="3144363671"/>
                    </a:ext>
                  </a:extLst>
                </a:gridCol>
              </a:tblGrid>
              <a:tr h="247650">
                <a:tc gridSpan="2">
                  <a:txBody>
                    <a:bodyPr/>
                    <a:lstStyle/>
                    <a:p>
                      <a:r>
                        <a:rPr lang="en-GB" sz="1100" dirty="0"/>
                        <a:t>BAKTI     (Wilayah 3T)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9668779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r>
                        <a:rPr lang="en-GB" sz="1000" dirty="0"/>
                        <a:t>Target                     :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57</a:t>
                      </a:r>
                    </a:p>
                  </a:txBody>
                  <a:tcPr marL="74295" marR="74295" marT="37148" marB="371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459344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r>
                        <a:rPr lang="en-GB" sz="1000" dirty="0" err="1"/>
                        <a:t>Selesai</a:t>
                      </a:r>
                      <a:r>
                        <a:rPr lang="en-GB" sz="1000" dirty="0"/>
                        <a:t>                    :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56</a:t>
                      </a:r>
                    </a:p>
                  </a:txBody>
                  <a:tcPr marL="74295" marR="74295" marT="37148" marB="371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407264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r>
                        <a:rPr lang="en-GB" sz="1000" dirty="0" err="1"/>
                        <a:t>Belum</a:t>
                      </a:r>
                      <a:r>
                        <a:rPr lang="en-GB" sz="1000" dirty="0"/>
                        <a:t> </a:t>
                      </a:r>
                      <a:r>
                        <a:rPr lang="en-GB" sz="1000" dirty="0" err="1"/>
                        <a:t>Selesai</a:t>
                      </a:r>
                      <a:r>
                        <a:rPr lang="en-GB" sz="1000" dirty="0"/>
                        <a:t>       :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1</a:t>
                      </a:r>
                    </a:p>
                  </a:txBody>
                  <a:tcPr marL="74295" marR="74295" marT="37148" marB="371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5887055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F2D4A0F-6C2C-4C54-BA68-B9D2806E6F5A}"/>
              </a:ext>
            </a:extLst>
          </p:cNvPr>
          <p:cNvSpPr txBox="1"/>
          <p:nvPr/>
        </p:nvSpPr>
        <p:spPr>
          <a:xfrm>
            <a:off x="1479294" y="1660650"/>
            <a:ext cx="1159292" cy="3424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25" b="1" dirty="0">
                <a:solidFill>
                  <a:srgbClr val="FF0000"/>
                </a:solidFill>
                <a:latin typeface="Arial Black" panose="020B0A04020102020204" pitchFamily="34" charset="0"/>
              </a:rPr>
              <a:t>101.75%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13D182D-45AA-4076-966D-0FEDA53DDFEC}"/>
              </a:ext>
            </a:extLst>
          </p:cNvPr>
          <p:cNvSpPr txBox="1"/>
          <p:nvPr/>
        </p:nvSpPr>
        <p:spPr>
          <a:xfrm>
            <a:off x="8574756" y="1878703"/>
            <a:ext cx="1019831" cy="3424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25" b="1" dirty="0">
                <a:solidFill>
                  <a:srgbClr val="4472C4"/>
                </a:solidFill>
                <a:latin typeface="Arial Black" panose="020B0A04020102020204" pitchFamily="34" charset="0"/>
              </a:rPr>
              <a:t>98.25%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678FA0DC-6A80-45CE-A925-6C95135CDEC8}"/>
              </a:ext>
            </a:extLst>
          </p:cNvPr>
          <p:cNvSpPr/>
          <p:nvPr/>
        </p:nvSpPr>
        <p:spPr>
          <a:xfrm>
            <a:off x="0" y="809576"/>
            <a:ext cx="9906000" cy="3924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950" b="1" dirty="0" err="1"/>
              <a:t>Capaian</a:t>
            </a:r>
            <a:r>
              <a:rPr lang="en-US" sz="1950" b="1" dirty="0"/>
              <a:t> </a:t>
            </a:r>
            <a:r>
              <a:rPr lang="en-US" sz="1950" b="1" dirty="0" err="1"/>
              <a:t>Jaringan</a:t>
            </a:r>
            <a:r>
              <a:rPr lang="en-US" sz="1950" b="1" dirty="0"/>
              <a:t> Backbone pada 514 </a:t>
            </a:r>
            <a:r>
              <a:rPr lang="en-US" sz="1950" b="1" dirty="0" err="1"/>
              <a:t>Kab</a:t>
            </a:r>
            <a:r>
              <a:rPr lang="en-US" sz="1950" b="1" dirty="0"/>
              <a:t>/Kota</a:t>
            </a:r>
            <a:endParaRPr lang="en-GB" sz="1950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9D86252-C478-4514-ACB7-4B531DB834D9}"/>
              </a:ext>
            </a:extLst>
          </p:cNvPr>
          <p:cNvSpPr txBox="1"/>
          <p:nvPr/>
        </p:nvSpPr>
        <p:spPr>
          <a:xfrm>
            <a:off x="7317341" y="5877672"/>
            <a:ext cx="2588659" cy="4425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id-ID" sz="1138" b="1" dirty="0"/>
              <a:t> Hasil </a:t>
            </a:r>
            <a:r>
              <a:rPr lang="en-GB" sz="1138" b="1" dirty="0" err="1"/>
              <a:t>Laporan</a:t>
            </a:r>
            <a:r>
              <a:rPr lang="en-GB" sz="1138" b="1" dirty="0"/>
              <a:t> Telkom Per </a:t>
            </a:r>
            <a:r>
              <a:rPr lang="en-GB" sz="1138" b="1" dirty="0" err="1"/>
              <a:t>Februari</a:t>
            </a:r>
            <a:r>
              <a:rPr lang="en-GB" sz="1138" b="1" dirty="0"/>
              <a:t> 2019</a:t>
            </a:r>
            <a:endParaRPr lang="id-ID" sz="1463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28600" y="6324600"/>
            <a:ext cx="11817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Sumber</a:t>
            </a:r>
            <a:r>
              <a:rPr lang="en-US" sz="1100" dirty="0" smtClean="0"/>
              <a:t>: </a:t>
            </a:r>
            <a:r>
              <a:rPr lang="en-US" sz="1100" dirty="0" err="1" smtClean="0"/>
              <a:t>Kominfo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5253732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880F5E1E-DF40-4E07-9242-2BE1B9DA1EDC}"/>
              </a:ext>
            </a:extLst>
          </p:cNvPr>
          <p:cNvGrpSpPr/>
          <p:nvPr/>
        </p:nvGrpSpPr>
        <p:grpSpPr>
          <a:xfrm>
            <a:off x="0" y="1724962"/>
            <a:ext cx="9906000" cy="4513832"/>
            <a:chOff x="0" y="865326"/>
            <a:chExt cx="12192000" cy="5999655"/>
          </a:xfrm>
        </p:grpSpPr>
        <p:pic>
          <p:nvPicPr>
            <p:cNvPr id="44" name="Picture 43">
              <a:extLst>
                <a:ext uri="{FF2B5EF4-FFF2-40B4-BE49-F238E27FC236}">
                  <a16:creationId xmlns="" xmlns:a16="http://schemas.microsoft.com/office/drawing/2014/main" id="{CFFB8627-37D4-4330-AE20-D950FA59F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865326"/>
              <a:ext cx="12192000" cy="5999655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E2683A6E-8915-4B5F-ADDB-887B3E1F47DD}"/>
                </a:ext>
              </a:extLst>
            </p:cNvPr>
            <p:cNvSpPr/>
            <p:nvPr/>
          </p:nvSpPr>
          <p:spPr>
            <a:xfrm>
              <a:off x="320040" y="5431536"/>
              <a:ext cx="3118104" cy="1433445"/>
            </a:xfrm>
            <a:prstGeom prst="rect">
              <a:avLst/>
            </a:prstGeom>
            <a:solidFill>
              <a:srgbClr val="DFF1FD"/>
            </a:solidFill>
            <a:ln>
              <a:solidFill>
                <a:srgbClr val="E0F2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3"/>
            </a:p>
          </p:txBody>
        </p:sp>
      </p:grpSp>
      <p:sp>
        <p:nvSpPr>
          <p:cNvPr id="134" name="Title 1">
            <a:extLst>
              <a:ext uri="{FF2B5EF4-FFF2-40B4-BE49-F238E27FC236}">
                <a16:creationId xmlns="" xmlns:a16="http://schemas.microsoft.com/office/drawing/2014/main" id="{A98E2D3C-0FEB-C242-81F6-A1C401369B95}"/>
              </a:ext>
            </a:extLst>
          </p:cNvPr>
          <p:cNvSpPr txBox="1">
            <a:spLocks/>
          </p:cNvSpPr>
          <p:nvPr/>
        </p:nvSpPr>
        <p:spPr>
          <a:xfrm>
            <a:off x="0" y="642938"/>
            <a:ext cx="8976298" cy="585251"/>
          </a:xfrm>
          <a:prstGeom prst="rect">
            <a:avLst/>
          </a:prstGeom>
          <a:solidFill>
            <a:schemeClr val="accent1"/>
          </a:solidFill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schemeClr val="bg1"/>
                </a:solidFill>
              </a:rPr>
              <a:t>  PROYEK PALAPA RING</a:t>
            </a:r>
            <a:endParaRPr lang="en-US" sz="2600" b="1" dirty="0">
              <a:solidFill>
                <a:schemeClr val="bg1"/>
              </a:solidFill>
              <a:latin typeface="Futura Medium"/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="" xmlns:a16="http://schemas.microsoft.com/office/drawing/2014/main" id="{9A1B8E59-2AEC-BE49-86CF-BBE6040AE1B9}"/>
              </a:ext>
            </a:extLst>
          </p:cNvPr>
          <p:cNvGrpSpPr/>
          <p:nvPr/>
        </p:nvGrpSpPr>
        <p:grpSpPr>
          <a:xfrm>
            <a:off x="152180" y="1316368"/>
            <a:ext cx="10131420" cy="4856747"/>
            <a:chOff x="1202249" y="820999"/>
            <a:chExt cx="10345251" cy="5657528"/>
          </a:xfrm>
        </p:grpSpPr>
        <p:grpSp>
          <p:nvGrpSpPr>
            <p:cNvPr id="102" name="Group 101">
              <a:extLst>
                <a:ext uri="{FF2B5EF4-FFF2-40B4-BE49-F238E27FC236}">
                  <a16:creationId xmlns="" xmlns:a16="http://schemas.microsoft.com/office/drawing/2014/main" id="{07445C06-7559-FC48-99F4-D4535E9BC4E1}"/>
                </a:ext>
              </a:extLst>
            </p:cNvPr>
            <p:cNvGrpSpPr/>
            <p:nvPr/>
          </p:nvGrpSpPr>
          <p:grpSpPr>
            <a:xfrm>
              <a:off x="1202249" y="820999"/>
              <a:ext cx="10345251" cy="5657528"/>
              <a:chOff x="1202249" y="820999"/>
              <a:chExt cx="10345251" cy="5657528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="" xmlns:a16="http://schemas.microsoft.com/office/drawing/2014/main" id="{6275EA1F-92B3-6741-857C-4256B98252AE}"/>
                  </a:ext>
                </a:extLst>
              </p:cNvPr>
              <p:cNvGrpSpPr/>
              <p:nvPr/>
            </p:nvGrpSpPr>
            <p:grpSpPr>
              <a:xfrm>
                <a:off x="1241358" y="829239"/>
                <a:ext cx="3838858" cy="946839"/>
                <a:chOff x="1241358" y="829239"/>
                <a:chExt cx="3838858" cy="946839"/>
              </a:xfrm>
            </p:grpSpPr>
            <p:grpSp>
              <p:nvGrpSpPr>
                <p:cNvPr id="129" name="Group 128">
                  <a:extLst>
                    <a:ext uri="{FF2B5EF4-FFF2-40B4-BE49-F238E27FC236}">
                      <a16:creationId xmlns="" xmlns:a16="http://schemas.microsoft.com/office/drawing/2014/main" id="{88362558-39B6-8843-95E7-4622D953DB01}"/>
                    </a:ext>
                  </a:extLst>
                </p:cNvPr>
                <p:cNvGrpSpPr/>
                <p:nvPr/>
              </p:nvGrpSpPr>
              <p:grpSpPr>
                <a:xfrm>
                  <a:off x="1263792" y="829239"/>
                  <a:ext cx="3154226" cy="873047"/>
                  <a:chOff x="218448" y="882465"/>
                  <a:chExt cx="1437735" cy="1372945"/>
                </a:xfrm>
              </p:grpSpPr>
              <p:sp>
                <p:nvSpPr>
                  <p:cNvPr id="131" name="Rectangle 130">
                    <a:extLst>
                      <a:ext uri="{FF2B5EF4-FFF2-40B4-BE49-F238E27FC236}">
                        <a16:creationId xmlns="" xmlns:a16="http://schemas.microsoft.com/office/drawing/2014/main" id="{DCA86CA7-4A6D-3A46-9639-192B65CEE178}"/>
                      </a:ext>
                    </a:extLst>
                  </p:cNvPr>
                  <p:cNvSpPr/>
                  <p:nvPr/>
                </p:nvSpPr>
                <p:spPr>
                  <a:xfrm>
                    <a:off x="218448" y="882465"/>
                    <a:ext cx="1437735" cy="1372945"/>
                  </a:xfrm>
                  <a:prstGeom prst="rect">
                    <a:avLst/>
                  </a:prstGeom>
                  <a:solidFill>
                    <a:schemeClr val="bg1">
                      <a:alpha val="85000"/>
                    </a:schemeClr>
                  </a:solidFill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 marL="0" marR="0" indent="0" algn="l" defTabSz="914400" rtl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</a:defRPr>
                    </a:defPPr>
                    <a:lvl1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defRPr>
                    </a:lvl1pPr>
                    <a:lvl2pPr marL="0" marR="0" indent="45720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defRPr>
                    </a:lvl2pPr>
                    <a:lvl3pPr marL="0" marR="0" indent="91440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defRPr>
                    </a:lvl3pPr>
                    <a:lvl4pPr marL="0" marR="0" indent="137160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defRPr>
                    </a:lvl4pPr>
                    <a:lvl5pPr marL="0" marR="0" indent="182880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defRPr>
                    </a:lvl5pPr>
                    <a:lvl6pPr marL="0" marR="0" indent="228600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defRPr>
                    </a:lvl6pPr>
                    <a:lvl7pPr marL="0" marR="0" indent="274320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defRPr>
                    </a:lvl7pPr>
                    <a:lvl8pPr marL="0" marR="0" indent="320040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defRPr>
                    </a:lvl8pPr>
                    <a:lvl9pPr marL="0" marR="0" indent="365760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defRPr>
                    </a:lvl9pPr>
                  </a:lstStyle>
                  <a:p>
                    <a:pPr algn="ctr"/>
                    <a:endParaRPr lang="en-US" sz="146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2" name="Rectangle 131">
                    <a:extLst>
                      <a:ext uri="{FF2B5EF4-FFF2-40B4-BE49-F238E27FC236}">
                        <a16:creationId xmlns="" xmlns:a16="http://schemas.microsoft.com/office/drawing/2014/main" id="{BE725A03-F6E2-D842-BD89-F2C409C6D7CD}"/>
                      </a:ext>
                    </a:extLst>
                  </p:cNvPr>
                  <p:cNvSpPr/>
                  <p:nvPr/>
                </p:nvSpPr>
                <p:spPr>
                  <a:xfrm>
                    <a:off x="218448" y="882465"/>
                    <a:ext cx="1428234" cy="327976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 marL="0" marR="0" indent="0" algn="l" defTabSz="914400" rtl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</a:defRPr>
                    </a:defPPr>
                    <a:lvl1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defRPr>
                    </a:lvl1pPr>
                    <a:lvl2pPr marL="0" marR="0" indent="45720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defRPr>
                    </a:lvl2pPr>
                    <a:lvl3pPr marL="0" marR="0" indent="91440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defRPr>
                    </a:lvl3pPr>
                    <a:lvl4pPr marL="0" marR="0" indent="137160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defRPr>
                    </a:lvl4pPr>
                    <a:lvl5pPr marL="0" marR="0" indent="182880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defRPr>
                    </a:lvl5pPr>
                    <a:lvl6pPr marL="0" marR="0" indent="228600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defRPr>
                    </a:lvl6pPr>
                    <a:lvl7pPr marL="0" marR="0" indent="274320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defRPr>
                    </a:lvl7pPr>
                    <a:lvl8pPr marL="0" marR="0" indent="320040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defRPr>
                    </a:lvl8pPr>
                    <a:lvl9pPr marL="0" marR="0" indent="365760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defRPr>
                    </a:lvl9pPr>
                  </a:lstStyle>
                  <a:p>
                    <a:pPr algn="ctr"/>
                    <a:r>
                      <a:rPr lang="en-US" sz="1138" b="1" dirty="0">
                        <a:solidFill>
                          <a:schemeClr val="bg1"/>
                        </a:solidFill>
                        <a:latin typeface="Bebas Neue" charset="0"/>
                        <a:ea typeface="Bebas Neue" charset="0"/>
                        <a:cs typeface="Bebas Neue" charset="0"/>
                      </a:rPr>
                      <a:t>BARAT</a:t>
                    </a:r>
                    <a:r>
                      <a:rPr lang="en-US" sz="1625" b="1" dirty="0">
                        <a:solidFill>
                          <a:schemeClr val="bg1"/>
                        </a:solidFill>
                        <a:latin typeface="Bebas Neue" charset="0"/>
                        <a:ea typeface="Bebas Neue" charset="0"/>
                        <a:cs typeface="Bebas Neue" charset="0"/>
                      </a:rPr>
                      <a:t> </a:t>
                    </a:r>
                  </a:p>
                </p:txBody>
              </p:sp>
            </p:grpSp>
            <p:sp>
              <p:nvSpPr>
                <p:cNvPr id="130" name="TextBox 854">
                  <a:extLst>
                    <a:ext uri="{FF2B5EF4-FFF2-40B4-BE49-F238E27FC236}">
                      <a16:creationId xmlns="" xmlns:a16="http://schemas.microsoft.com/office/drawing/2014/main" id="{4A1D6BFA-ADA8-A742-BEBB-F5E62627FECA}"/>
                    </a:ext>
                  </a:extLst>
                </p:cNvPr>
                <p:cNvSpPr txBox="1"/>
                <p:nvPr/>
              </p:nvSpPr>
              <p:spPr>
                <a:xfrm>
                  <a:off x="1241358" y="1013471"/>
                  <a:ext cx="3838858" cy="7626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alibri"/>
                    </a:defRPr>
                  </a:lvl1pPr>
                  <a:lvl2pPr marL="0" marR="0" indent="4572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alibri"/>
                    </a:defRPr>
                  </a:lvl2pPr>
                  <a:lvl3pPr marL="0" marR="0" indent="9144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alibri"/>
                    </a:defRPr>
                  </a:lvl3pPr>
                  <a:lvl4pPr marL="0" marR="0" indent="13716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alibri"/>
                    </a:defRPr>
                  </a:lvl4pPr>
                  <a:lvl5pPr marL="0" marR="0" indent="18288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alibri"/>
                    </a:defRPr>
                  </a:lvl5pPr>
                  <a:lvl6pPr marL="0" marR="0" indent="22860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alibri"/>
                    </a:defRPr>
                  </a:lvl6pPr>
                  <a:lvl7pPr marL="0" marR="0" indent="27432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alibri"/>
                    </a:defRPr>
                  </a:lvl7pPr>
                  <a:lvl8pPr marL="0" marR="0" indent="32004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alibri"/>
                    </a:defRPr>
                  </a:lvl8pPr>
                  <a:lvl9pPr marL="0" marR="0" indent="36576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alibri"/>
                    </a:defRPr>
                  </a:lvl9pPr>
                </a:lstStyle>
                <a:p>
                  <a:pPr marL="874536" indent="-874536"/>
                  <a:r>
                    <a:rPr lang="en-US" sz="731" b="1" dirty="0" err="1">
                      <a:latin typeface="Bebas Neue" charset="0"/>
                      <a:ea typeface="Bebas Neue" charset="0"/>
                      <a:cs typeface="Bebas Neue" charset="0"/>
                    </a:rPr>
                    <a:t>Panjang</a:t>
                  </a:r>
                  <a:r>
                    <a:rPr lang="en-US" sz="731" b="1" dirty="0">
                      <a:latin typeface="Bebas Neue" charset="0"/>
                      <a:ea typeface="Bebas Neue" charset="0"/>
                      <a:cs typeface="Bebas Neue" charset="0"/>
                    </a:rPr>
                    <a:t> J</a:t>
                  </a:r>
                  <a:r>
                    <a:rPr lang="id-ID" sz="731" b="1" dirty="0">
                      <a:latin typeface="Bebas Neue" charset="0"/>
                      <a:ea typeface="Bebas Neue" charset="0"/>
                      <a:cs typeface="Bebas Neue" charset="0"/>
                    </a:rPr>
                    <a:t>aringan  	</a:t>
                  </a:r>
                  <a:r>
                    <a:rPr lang="en-ID" sz="731" b="1" dirty="0">
                      <a:latin typeface="Bebas Neue" charset="0"/>
                      <a:ea typeface="Bebas Neue" charset="0"/>
                      <a:cs typeface="Bebas Neue" charset="0"/>
                    </a:rPr>
                    <a:t>     </a:t>
                  </a:r>
                  <a:r>
                    <a:rPr lang="en-US" sz="731" b="1" dirty="0">
                      <a:latin typeface="Bebas Neue" charset="0"/>
                      <a:ea typeface="Bebas Neue" charset="0"/>
                      <a:cs typeface="Bebas Neue" charset="0"/>
                    </a:rPr>
                    <a:t>: 2.275 Km  </a:t>
                  </a:r>
                </a:p>
                <a:p>
                  <a:pPr marL="874536" indent="-874536">
                    <a:tabLst>
                      <a:tab pos="874536" algn="l"/>
                    </a:tabLst>
                  </a:pPr>
                  <a:r>
                    <a:rPr lang="en-US" sz="731" b="1" dirty="0">
                      <a:latin typeface="Bebas Neue" charset="0"/>
                      <a:ea typeface="Bebas Neue" charset="0"/>
                      <a:cs typeface="Bebas Neue" charset="0"/>
                    </a:rPr>
                    <a:t>P</a:t>
                  </a:r>
                  <a:r>
                    <a:rPr lang="id-ID" sz="731" b="1" dirty="0">
                      <a:latin typeface="Bebas Neue" charset="0"/>
                      <a:ea typeface="Bebas Neue" charset="0"/>
                      <a:cs typeface="Bebas Neue" charset="0"/>
                    </a:rPr>
                    <a:t>elaksana              	</a:t>
                  </a:r>
                  <a:r>
                    <a:rPr lang="en-ID" sz="731" b="1" dirty="0">
                      <a:latin typeface="Bebas Neue" charset="0"/>
                      <a:ea typeface="Bebas Neue" charset="0"/>
                      <a:cs typeface="Bebas Neue" charset="0"/>
                    </a:rPr>
                    <a:t>     </a:t>
                  </a:r>
                  <a:r>
                    <a:rPr lang="en-US" sz="731" b="1" dirty="0">
                      <a:latin typeface="Bebas Neue" charset="0"/>
                      <a:ea typeface="Bebas Neue" charset="0"/>
                      <a:cs typeface="Bebas Neue" charset="0"/>
                    </a:rPr>
                    <a:t>: PT </a:t>
                  </a:r>
                  <a:r>
                    <a:rPr lang="id-ID" sz="731" b="1" dirty="0" err="1">
                      <a:latin typeface="Bebas Neue" charset="0"/>
                      <a:ea typeface="Bebas Neue" charset="0"/>
                      <a:cs typeface="Bebas Neue" charset="0"/>
                    </a:rPr>
                    <a:t>P</a:t>
                  </a:r>
                  <a:r>
                    <a:rPr lang="en-US" sz="731" b="1" dirty="0" err="1">
                      <a:latin typeface="Bebas Neue" charset="0"/>
                      <a:ea typeface="Bebas Neue" charset="0"/>
                      <a:cs typeface="Bebas Neue" charset="0"/>
                    </a:rPr>
                    <a:t>alapa</a:t>
                  </a:r>
                  <a:r>
                    <a:rPr lang="en-US" sz="731" b="1" dirty="0">
                      <a:latin typeface="Bebas Neue" charset="0"/>
                      <a:ea typeface="Bebas Neue" charset="0"/>
                      <a:cs typeface="Bebas Neue" charset="0"/>
                    </a:rPr>
                    <a:t> </a:t>
                  </a:r>
                  <a:r>
                    <a:rPr lang="id-ID" sz="731" b="1" dirty="0">
                      <a:latin typeface="Bebas Neue" charset="0"/>
                      <a:ea typeface="Bebas Neue" charset="0"/>
                      <a:cs typeface="Bebas Neue" charset="0"/>
                    </a:rPr>
                    <a:t>R</a:t>
                  </a:r>
                  <a:r>
                    <a:rPr lang="en-US" sz="731" b="1" dirty="0" err="1">
                      <a:latin typeface="Bebas Neue" charset="0"/>
                      <a:ea typeface="Bebas Neue" charset="0"/>
                      <a:cs typeface="Bebas Neue" charset="0"/>
                    </a:rPr>
                    <a:t>ing</a:t>
                  </a:r>
                  <a:r>
                    <a:rPr lang="en-US" sz="731" b="1" dirty="0">
                      <a:latin typeface="Bebas Neue" charset="0"/>
                      <a:ea typeface="Bebas Neue" charset="0"/>
                      <a:cs typeface="Bebas Neue" charset="0"/>
                    </a:rPr>
                    <a:t> </a:t>
                  </a:r>
                  <a:r>
                    <a:rPr lang="id-ID" sz="731" b="1" dirty="0">
                      <a:latin typeface="Bebas Neue" charset="0"/>
                      <a:ea typeface="Bebas Neue" charset="0"/>
                      <a:cs typeface="Bebas Neue" charset="0"/>
                    </a:rPr>
                    <a:t>B</a:t>
                  </a:r>
                  <a:r>
                    <a:rPr lang="en-US" sz="731" b="1" dirty="0" err="1">
                      <a:latin typeface="Bebas Neue" charset="0"/>
                      <a:ea typeface="Bebas Neue" charset="0"/>
                      <a:cs typeface="Bebas Neue" charset="0"/>
                    </a:rPr>
                    <a:t>arat</a:t>
                  </a:r>
                  <a:endParaRPr lang="en-US" sz="731" b="1" dirty="0">
                    <a:latin typeface="Bebas Neue" charset="0"/>
                    <a:ea typeface="Bebas Neue" charset="0"/>
                    <a:cs typeface="Bebas Neue" charset="0"/>
                  </a:endParaRPr>
                </a:p>
                <a:p>
                  <a:pPr marL="874536" indent="-874536"/>
                  <a:r>
                    <a:rPr lang="en-ID" sz="731" b="1" dirty="0" err="1">
                      <a:latin typeface="Bebas Neue" charset="0"/>
                      <a:ea typeface="Bebas Neue" charset="0"/>
                      <a:cs typeface="Bebas Neue" charset="0"/>
                    </a:rPr>
                    <a:t>Kab</a:t>
                  </a:r>
                  <a:r>
                    <a:rPr lang="en-ID" sz="731" b="1" dirty="0">
                      <a:latin typeface="Bebas Neue" charset="0"/>
                      <a:ea typeface="Bebas Neue" charset="0"/>
                      <a:cs typeface="Bebas Neue" charset="0"/>
                    </a:rPr>
                    <a:t>/Kota SLA	     : 5</a:t>
                  </a:r>
                </a:p>
                <a:p>
                  <a:pPr marL="874536" indent="-874536"/>
                  <a:r>
                    <a:rPr lang="en-ID" sz="731" b="1" dirty="0" err="1">
                      <a:latin typeface="Bebas Neue" charset="0"/>
                      <a:ea typeface="Bebas Neue" charset="0"/>
                      <a:cs typeface="Bebas Neue" charset="0"/>
                    </a:rPr>
                    <a:t>Kab</a:t>
                  </a:r>
                  <a:r>
                    <a:rPr lang="en-ID" sz="731" b="1" dirty="0">
                      <a:latin typeface="Bebas Neue" charset="0"/>
                      <a:ea typeface="Bebas Neue" charset="0"/>
                      <a:cs typeface="Bebas Neue" charset="0"/>
                    </a:rPr>
                    <a:t>/Kota </a:t>
                  </a:r>
                  <a:r>
                    <a:rPr lang="en-ID" sz="731" b="1" dirty="0" err="1">
                      <a:latin typeface="Bebas Neue" charset="0"/>
                      <a:ea typeface="Bebas Neue" charset="0"/>
                      <a:cs typeface="Bebas Neue" charset="0"/>
                    </a:rPr>
                    <a:t>Interkoneksi</a:t>
                  </a:r>
                  <a:r>
                    <a:rPr lang="en-ID" sz="731" b="1" dirty="0">
                      <a:latin typeface="Bebas Neue" charset="0"/>
                      <a:ea typeface="Bebas Neue" charset="0"/>
                      <a:cs typeface="Bebas Neue" charset="0"/>
                    </a:rPr>
                    <a:t>     : 7</a:t>
                  </a:r>
                  <a:endParaRPr lang="en-US" sz="731" b="1" dirty="0">
                    <a:latin typeface="Bebas Neue" charset="0"/>
                    <a:ea typeface="Bebas Neue" charset="0"/>
                    <a:cs typeface="Bebas Neue" charset="0"/>
                  </a:endParaRPr>
                </a:p>
                <a:p>
                  <a:pPr marL="874536" indent="-874536"/>
                  <a:endParaRPr lang="en-US" sz="731" b="1" dirty="0">
                    <a:solidFill>
                      <a:srgbClr val="384553"/>
                    </a:solidFill>
                    <a:latin typeface="Bebas Neue" charset="0"/>
                    <a:ea typeface="Bebas Neue" charset="0"/>
                    <a:cs typeface="Bebas Neue" charset="0"/>
                  </a:endParaRPr>
                </a:p>
              </p:txBody>
            </p:sp>
          </p:grpSp>
          <p:grpSp>
            <p:nvGrpSpPr>
              <p:cNvPr id="107" name="Group 106">
                <a:extLst>
                  <a:ext uri="{FF2B5EF4-FFF2-40B4-BE49-F238E27FC236}">
                    <a16:creationId xmlns="" xmlns:a16="http://schemas.microsoft.com/office/drawing/2014/main" id="{E92169EB-05D5-9B42-96DF-E5374038CF98}"/>
                  </a:ext>
                </a:extLst>
              </p:cNvPr>
              <p:cNvGrpSpPr/>
              <p:nvPr/>
            </p:nvGrpSpPr>
            <p:grpSpPr>
              <a:xfrm>
                <a:off x="1202249" y="5413550"/>
                <a:ext cx="2619362" cy="1064977"/>
                <a:chOff x="1202249" y="5413550"/>
                <a:chExt cx="2619362" cy="1064977"/>
              </a:xfrm>
            </p:grpSpPr>
            <p:grpSp>
              <p:nvGrpSpPr>
                <p:cNvPr id="118" name="Group 117">
                  <a:extLst>
                    <a:ext uri="{FF2B5EF4-FFF2-40B4-BE49-F238E27FC236}">
                      <a16:creationId xmlns="" xmlns:a16="http://schemas.microsoft.com/office/drawing/2014/main" id="{89466C63-FFFD-AE48-9682-0E9403E87D15}"/>
                    </a:ext>
                  </a:extLst>
                </p:cNvPr>
                <p:cNvGrpSpPr/>
                <p:nvPr/>
              </p:nvGrpSpPr>
              <p:grpSpPr>
                <a:xfrm>
                  <a:off x="1202249" y="5413550"/>
                  <a:ext cx="2619362" cy="1064977"/>
                  <a:chOff x="160508" y="835883"/>
                  <a:chExt cx="1682883" cy="1638542"/>
                </a:xfrm>
              </p:grpSpPr>
              <p:sp>
                <p:nvSpPr>
                  <p:cNvPr id="127" name="Rectangle 126">
                    <a:extLst>
                      <a:ext uri="{FF2B5EF4-FFF2-40B4-BE49-F238E27FC236}">
                        <a16:creationId xmlns="" xmlns:a16="http://schemas.microsoft.com/office/drawing/2014/main" id="{84CCDFD6-5F06-AF49-9ED3-8EAE0BD552A8}"/>
                      </a:ext>
                    </a:extLst>
                  </p:cNvPr>
                  <p:cNvSpPr/>
                  <p:nvPr/>
                </p:nvSpPr>
                <p:spPr>
                  <a:xfrm>
                    <a:off x="160510" y="918302"/>
                    <a:ext cx="1682881" cy="1556123"/>
                  </a:xfrm>
                  <a:prstGeom prst="rect">
                    <a:avLst/>
                  </a:prstGeom>
                  <a:solidFill>
                    <a:schemeClr val="bg1">
                      <a:alpha val="85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8" name="Rectangle 127">
                    <a:extLst>
                      <a:ext uri="{FF2B5EF4-FFF2-40B4-BE49-F238E27FC236}">
                        <a16:creationId xmlns="" xmlns:a16="http://schemas.microsoft.com/office/drawing/2014/main" id="{2A23750B-7BF3-6F46-A55C-BADB1A0974B3}"/>
                      </a:ext>
                    </a:extLst>
                  </p:cNvPr>
                  <p:cNvSpPr/>
                  <p:nvPr/>
                </p:nvSpPr>
                <p:spPr>
                  <a:xfrm>
                    <a:off x="160508" y="835883"/>
                    <a:ext cx="1682881" cy="421266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38" b="1" dirty="0">
                        <a:solidFill>
                          <a:schemeClr val="bg1"/>
                        </a:solidFill>
                        <a:latin typeface="Bebas Neue" charset="0"/>
                        <a:ea typeface="Bebas Neue" charset="0"/>
                        <a:cs typeface="Bebas Neue" charset="0"/>
                      </a:rPr>
                      <a:t>PROYEK PALAPA RING</a:t>
                    </a:r>
                  </a:p>
                </p:txBody>
              </p:sp>
            </p:grpSp>
            <p:cxnSp>
              <p:nvCxnSpPr>
                <p:cNvPr id="119" name="Straight Connector 118">
                  <a:extLst>
                    <a:ext uri="{FF2B5EF4-FFF2-40B4-BE49-F238E27FC236}">
                      <a16:creationId xmlns="" xmlns:a16="http://schemas.microsoft.com/office/drawing/2014/main" id="{5161D27E-CE00-EE4D-8DB8-1212C56B64D4}"/>
                    </a:ext>
                  </a:extLst>
                </p:cNvPr>
                <p:cNvCxnSpPr/>
                <p:nvPr/>
              </p:nvCxnSpPr>
              <p:spPr>
                <a:xfrm>
                  <a:off x="1347155" y="5831648"/>
                  <a:ext cx="451972" cy="0"/>
                </a:xfrm>
                <a:prstGeom prst="line">
                  <a:avLst/>
                </a:prstGeom>
                <a:ln w="38100">
                  <a:solidFill>
                    <a:srgbClr val="5DF50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="" xmlns:a16="http://schemas.microsoft.com/office/drawing/2014/main" id="{688666A9-DEA6-6540-8EFB-F4E99499C6F7}"/>
                    </a:ext>
                  </a:extLst>
                </p:cNvPr>
                <p:cNvCxnSpPr/>
                <p:nvPr/>
              </p:nvCxnSpPr>
              <p:spPr>
                <a:xfrm>
                  <a:off x="1361482" y="5996047"/>
                  <a:ext cx="448616" cy="0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="" xmlns:a16="http://schemas.microsoft.com/office/drawing/2014/main" id="{54C26BE6-81D1-5845-B5B0-661DBEA54268}"/>
                    </a:ext>
                  </a:extLst>
                </p:cNvPr>
                <p:cNvCxnSpPr/>
                <p:nvPr/>
              </p:nvCxnSpPr>
              <p:spPr>
                <a:xfrm>
                  <a:off x="1346803" y="6165312"/>
                  <a:ext cx="442520" cy="0"/>
                </a:xfrm>
                <a:prstGeom prst="line">
                  <a:avLst/>
                </a:prstGeom>
                <a:ln w="38100">
                  <a:solidFill>
                    <a:srgbClr val="3519A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2" name="TextBox 121">
                  <a:extLst>
                    <a:ext uri="{FF2B5EF4-FFF2-40B4-BE49-F238E27FC236}">
                      <a16:creationId xmlns="" xmlns:a16="http://schemas.microsoft.com/office/drawing/2014/main" id="{52F0E10F-E5C6-4E46-A1E0-3A6ED8D42B32}"/>
                    </a:ext>
                  </a:extLst>
                </p:cNvPr>
                <p:cNvSpPr txBox="1"/>
                <p:nvPr/>
              </p:nvSpPr>
              <p:spPr>
                <a:xfrm>
                  <a:off x="1815228" y="5736691"/>
                  <a:ext cx="1313070" cy="2385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731" dirty="0"/>
                    <a:t>Existing Fiber Optic Operator</a:t>
                  </a:r>
                </a:p>
              </p:txBody>
            </p:sp>
            <p:sp>
              <p:nvSpPr>
                <p:cNvPr id="123" name="TextBox 122">
                  <a:extLst>
                    <a:ext uri="{FF2B5EF4-FFF2-40B4-BE49-F238E27FC236}">
                      <a16:creationId xmlns="" xmlns:a16="http://schemas.microsoft.com/office/drawing/2014/main" id="{A0A87ED2-10ED-D84B-8BC3-5E94B18305CB}"/>
                    </a:ext>
                  </a:extLst>
                </p:cNvPr>
                <p:cNvSpPr txBox="1"/>
                <p:nvPr/>
              </p:nvSpPr>
              <p:spPr>
                <a:xfrm>
                  <a:off x="1812146" y="5889230"/>
                  <a:ext cx="1349081" cy="2385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731" dirty="0" err="1"/>
                    <a:t>Rencana</a:t>
                  </a:r>
                  <a:r>
                    <a:rPr lang="en-US" sz="731" dirty="0"/>
                    <a:t> Fiber Optic Operator</a:t>
                  </a:r>
                </a:p>
              </p:txBody>
            </p:sp>
            <p:sp>
              <p:nvSpPr>
                <p:cNvPr id="124" name="TextBox 123">
                  <a:extLst>
                    <a:ext uri="{FF2B5EF4-FFF2-40B4-BE49-F238E27FC236}">
                      <a16:creationId xmlns="" xmlns:a16="http://schemas.microsoft.com/office/drawing/2014/main" id="{82A27ECF-8865-CF4D-B43A-FF9075217D44}"/>
                    </a:ext>
                  </a:extLst>
                </p:cNvPr>
                <p:cNvSpPr txBox="1"/>
                <p:nvPr/>
              </p:nvSpPr>
              <p:spPr>
                <a:xfrm>
                  <a:off x="1812146" y="6059613"/>
                  <a:ext cx="1622432" cy="2385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731" dirty="0" err="1"/>
                    <a:t>Rencana</a:t>
                  </a:r>
                  <a:r>
                    <a:rPr lang="en-US" sz="731" dirty="0"/>
                    <a:t> 80G Fiber Optic </a:t>
                  </a:r>
                  <a:r>
                    <a:rPr lang="en-US" sz="731" dirty="0" err="1"/>
                    <a:t>Palapa</a:t>
                  </a:r>
                  <a:r>
                    <a:rPr lang="en-US" sz="731" dirty="0"/>
                    <a:t> Ring</a:t>
                  </a:r>
                </a:p>
              </p:txBody>
            </p:sp>
            <p:cxnSp>
              <p:nvCxnSpPr>
                <p:cNvPr id="125" name="Straight Connector 124">
                  <a:extLst>
                    <a:ext uri="{FF2B5EF4-FFF2-40B4-BE49-F238E27FC236}">
                      <a16:creationId xmlns="" xmlns:a16="http://schemas.microsoft.com/office/drawing/2014/main" id="{6286E74A-6D80-B14F-B60E-B47FF1CB1DE9}"/>
                    </a:ext>
                  </a:extLst>
                </p:cNvPr>
                <p:cNvCxnSpPr/>
                <p:nvPr/>
              </p:nvCxnSpPr>
              <p:spPr>
                <a:xfrm>
                  <a:off x="1362676" y="6319189"/>
                  <a:ext cx="44252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6" name="TextBox 125">
                  <a:extLst>
                    <a:ext uri="{FF2B5EF4-FFF2-40B4-BE49-F238E27FC236}">
                      <a16:creationId xmlns="" xmlns:a16="http://schemas.microsoft.com/office/drawing/2014/main" id="{AF0AEC02-46D5-8D40-9493-7855A66B408E}"/>
                    </a:ext>
                  </a:extLst>
                </p:cNvPr>
                <p:cNvSpPr txBox="1"/>
                <p:nvPr/>
              </p:nvSpPr>
              <p:spPr>
                <a:xfrm>
                  <a:off x="1812287" y="6233417"/>
                  <a:ext cx="1578237" cy="2385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731" dirty="0" err="1"/>
                    <a:t>Rencana</a:t>
                  </a:r>
                  <a:r>
                    <a:rPr lang="en-US" sz="731" dirty="0"/>
                    <a:t> 1G Microwave </a:t>
                  </a:r>
                  <a:r>
                    <a:rPr lang="en-US" sz="731" dirty="0" err="1"/>
                    <a:t>Palapa</a:t>
                  </a:r>
                  <a:r>
                    <a:rPr lang="en-US" sz="731" dirty="0"/>
                    <a:t> Ring</a:t>
                  </a:r>
                </a:p>
              </p:txBody>
            </p:sp>
          </p:grp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0F36DCEF-AB7E-3041-A0DF-C6E9807AE45F}"/>
                  </a:ext>
                </a:extLst>
              </p:cNvPr>
              <p:cNvGrpSpPr/>
              <p:nvPr/>
            </p:nvGrpSpPr>
            <p:grpSpPr>
              <a:xfrm>
                <a:off x="4439817" y="820999"/>
                <a:ext cx="3904581" cy="946840"/>
                <a:chOff x="4439817" y="820999"/>
                <a:chExt cx="3904581" cy="946840"/>
              </a:xfrm>
            </p:grpSpPr>
            <p:grpSp>
              <p:nvGrpSpPr>
                <p:cNvPr id="114" name="Group 113">
                  <a:extLst>
                    <a:ext uri="{FF2B5EF4-FFF2-40B4-BE49-F238E27FC236}">
                      <a16:creationId xmlns="" xmlns:a16="http://schemas.microsoft.com/office/drawing/2014/main" id="{39BB4A48-B171-EB46-8474-55DC76D6034F}"/>
                    </a:ext>
                  </a:extLst>
                </p:cNvPr>
                <p:cNvGrpSpPr/>
                <p:nvPr/>
              </p:nvGrpSpPr>
              <p:grpSpPr>
                <a:xfrm>
                  <a:off x="4477705" y="820999"/>
                  <a:ext cx="3208603" cy="873048"/>
                  <a:chOff x="218448" y="882463"/>
                  <a:chExt cx="1443507" cy="1372947"/>
                </a:xfrm>
              </p:grpSpPr>
              <p:sp>
                <p:nvSpPr>
                  <p:cNvPr id="116" name="Rectangle 115">
                    <a:extLst>
                      <a:ext uri="{FF2B5EF4-FFF2-40B4-BE49-F238E27FC236}">
                        <a16:creationId xmlns="" xmlns:a16="http://schemas.microsoft.com/office/drawing/2014/main" id="{D7D2594B-3A0B-B140-9282-B9A8BA5A7B74}"/>
                      </a:ext>
                    </a:extLst>
                  </p:cNvPr>
                  <p:cNvSpPr/>
                  <p:nvPr/>
                </p:nvSpPr>
                <p:spPr>
                  <a:xfrm>
                    <a:off x="218448" y="882465"/>
                    <a:ext cx="1437735" cy="1372945"/>
                  </a:xfrm>
                  <a:prstGeom prst="rect">
                    <a:avLst/>
                  </a:prstGeom>
                  <a:solidFill>
                    <a:schemeClr val="bg1">
                      <a:alpha val="85000"/>
                    </a:schemeClr>
                  </a:solidFill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 marL="0" marR="0" indent="0" algn="l" defTabSz="914400" rtl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</a:defRPr>
                    </a:defPPr>
                    <a:lvl1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defRPr>
                    </a:lvl1pPr>
                    <a:lvl2pPr marL="0" marR="0" indent="45720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defRPr>
                    </a:lvl2pPr>
                    <a:lvl3pPr marL="0" marR="0" indent="91440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defRPr>
                    </a:lvl3pPr>
                    <a:lvl4pPr marL="0" marR="0" indent="137160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defRPr>
                    </a:lvl4pPr>
                    <a:lvl5pPr marL="0" marR="0" indent="182880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defRPr>
                    </a:lvl5pPr>
                    <a:lvl6pPr marL="0" marR="0" indent="228600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defRPr>
                    </a:lvl6pPr>
                    <a:lvl7pPr marL="0" marR="0" indent="274320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defRPr>
                    </a:lvl7pPr>
                    <a:lvl8pPr marL="0" marR="0" indent="320040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defRPr>
                    </a:lvl8pPr>
                    <a:lvl9pPr marL="0" marR="0" indent="365760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defRPr>
                    </a:lvl9pPr>
                  </a:lstStyle>
                  <a:p>
                    <a:pPr algn="ctr"/>
                    <a:endParaRPr lang="en-US" sz="146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17" name="Rectangle 116">
                    <a:extLst>
                      <a:ext uri="{FF2B5EF4-FFF2-40B4-BE49-F238E27FC236}">
                        <a16:creationId xmlns="" xmlns:a16="http://schemas.microsoft.com/office/drawing/2014/main" id="{C804608F-731B-9E4D-B451-F28E84EE68DE}"/>
                      </a:ext>
                    </a:extLst>
                  </p:cNvPr>
                  <p:cNvSpPr/>
                  <p:nvPr/>
                </p:nvSpPr>
                <p:spPr>
                  <a:xfrm>
                    <a:off x="218448" y="882463"/>
                    <a:ext cx="1443507" cy="333333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 marL="0" marR="0" indent="0" algn="l" defTabSz="914400" rtl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</a:defRPr>
                    </a:defPPr>
                    <a:lvl1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defRPr>
                    </a:lvl1pPr>
                    <a:lvl2pPr marL="0" marR="0" indent="45720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defRPr>
                    </a:lvl2pPr>
                    <a:lvl3pPr marL="0" marR="0" indent="91440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defRPr>
                    </a:lvl3pPr>
                    <a:lvl4pPr marL="0" marR="0" indent="137160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defRPr>
                    </a:lvl4pPr>
                    <a:lvl5pPr marL="0" marR="0" indent="182880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defRPr>
                    </a:lvl5pPr>
                    <a:lvl6pPr marL="0" marR="0" indent="228600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defRPr>
                    </a:lvl6pPr>
                    <a:lvl7pPr marL="0" marR="0" indent="274320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defRPr>
                    </a:lvl7pPr>
                    <a:lvl8pPr marL="0" marR="0" indent="320040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defRPr>
                    </a:lvl8pPr>
                    <a:lvl9pPr marL="0" marR="0" indent="365760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defRPr>
                    </a:lvl9pPr>
                  </a:lstStyle>
                  <a:p>
                    <a:pPr algn="ctr"/>
                    <a:r>
                      <a:rPr lang="en-US" sz="1138" b="1" dirty="0">
                        <a:solidFill>
                          <a:schemeClr val="bg1"/>
                        </a:solidFill>
                        <a:latin typeface="Bebas Neue" charset="0"/>
                        <a:ea typeface="Bebas Neue" charset="0"/>
                        <a:cs typeface="Bebas Neue" charset="0"/>
                      </a:rPr>
                      <a:t>TENGAH</a:t>
                    </a:r>
                    <a:endParaRPr lang="en-US" sz="1625" b="1" dirty="0">
                      <a:solidFill>
                        <a:schemeClr val="bg1"/>
                      </a:solidFill>
                      <a:latin typeface="Bebas Neue" charset="0"/>
                      <a:ea typeface="Bebas Neue" charset="0"/>
                      <a:cs typeface="Bebas Neue" charset="0"/>
                    </a:endParaRPr>
                  </a:p>
                </p:txBody>
              </p:sp>
            </p:grpSp>
            <p:sp>
              <p:nvSpPr>
                <p:cNvPr id="115" name="TextBox 854">
                  <a:extLst>
                    <a:ext uri="{FF2B5EF4-FFF2-40B4-BE49-F238E27FC236}">
                      <a16:creationId xmlns="" xmlns:a16="http://schemas.microsoft.com/office/drawing/2014/main" id="{3BFACC63-29AF-3045-BF28-64C3BA42D92A}"/>
                    </a:ext>
                  </a:extLst>
                </p:cNvPr>
                <p:cNvSpPr txBox="1"/>
                <p:nvPr/>
              </p:nvSpPr>
              <p:spPr>
                <a:xfrm>
                  <a:off x="4439817" y="1005232"/>
                  <a:ext cx="3904581" cy="7626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alibri"/>
                    </a:defRPr>
                  </a:lvl1pPr>
                  <a:lvl2pPr marL="0" marR="0" indent="4572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alibri"/>
                    </a:defRPr>
                  </a:lvl2pPr>
                  <a:lvl3pPr marL="0" marR="0" indent="9144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alibri"/>
                    </a:defRPr>
                  </a:lvl3pPr>
                  <a:lvl4pPr marL="0" marR="0" indent="13716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alibri"/>
                    </a:defRPr>
                  </a:lvl4pPr>
                  <a:lvl5pPr marL="0" marR="0" indent="18288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alibri"/>
                    </a:defRPr>
                  </a:lvl5pPr>
                  <a:lvl6pPr marL="0" marR="0" indent="22860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alibri"/>
                    </a:defRPr>
                  </a:lvl6pPr>
                  <a:lvl7pPr marL="0" marR="0" indent="27432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alibri"/>
                    </a:defRPr>
                  </a:lvl7pPr>
                  <a:lvl8pPr marL="0" marR="0" indent="32004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alibri"/>
                    </a:defRPr>
                  </a:lvl8pPr>
                  <a:lvl9pPr marL="0" marR="0" indent="36576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alibri"/>
                    </a:defRPr>
                  </a:lvl9pPr>
                </a:lstStyle>
                <a:p>
                  <a:pPr marL="874536" indent="-874536"/>
                  <a:r>
                    <a:rPr lang="en-US" sz="731" b="1" dirty="0" err="1">
                      <a:latin typeface="Bebas Neue" charset="0"/>
                      <a:ea typeface="Bebas Neue" charset="0"/>
                      <a:cs typeface="Bebas Neue" charset="0"/>
                    </a:rPr>
                    <a:t>Panjang</a:t>
                  </a:r>
                  <a:r>
                    <a:rPr lang="en-US" sz="731" b="1" dirty="0">
                      <a:latin typeface="Bebas Neue" charset="0"/>
                      <a:ea typeface="Bebas Neue" charset="0"/>
                      <a:cs typeface="Bebas Neue" charset="0"/>
                    </a:rPr>
                    <a:t> J</a:t>
                  </a:r>
                  <a:r>
                    <a:rPr lang="id-ID" sz="731" b="1" dirty="0">
                      <a:latin typeface="Bebas Neue" charset="0"/>
                      <a:ea typeface="Bebas Neue" charset="0"/>
                      <a:cs typeface="Bebas Neue" charset="0"/>
                    </a:rPr>
                    <a:t>aringan  	</a:t>
                  </a:r>
                  <a:r>
                    <a:rPr lang="en-ID" sz="731" b="1" dirty="0">
                      <a:latin typeface="Bebas Neue" charset="0"/>
                      <a:ea typeface="Bebas Neue" charset="0"/>
                      <a:cs typeface="Bebas Neue" charset="0"/>
                    </a:rPr>
                    <a:t>     </a:t>
                  </a:r>
                  <a:r>
                    <a:rPr lang="en-US" sz="731" b="1" dirty="0">
                      <a:latin typeface="Bebas Neue" charset="0"/>
                      <a:ea typeface="Bebas Neue" charset="0"/>
                      <a:cs typeface="Bebas Neue" charset="0"/>
                    </a:rPr>
                    <a:t>: 2.995 Km  </a:t>
                  </a:r>
                </a:p>
                <a:p>
                  <a:pPr marL="874536" indent="-874536">
                    <a:tabLst>
                      <a:tab pos="874536" algn="l"/>
                    </a:tabLst>
                  </a:pPr>
                  <a:r>
                    <a:rPr lang="en-US" sz="731" b="1" dirty="0">
                      <a:latin typeface="Bebas Neue" charset="0"/>
                      <a:ea typeface="Bebas Neue" charset="0"/>
                      <a:cs typeface="Bebas Neue" charset="0"/>
                    </a:rPr>
                    <a:t>P</a:t>
                  </a:r>
                  <a:r>
                    <a:rPr lang="id-ID" sz="731" b="1" dirty="0">
                      <a:latin typeface="Bebas Neue" charset="0"/>
                      <a:ea typeface="Bebas Neue" charset="0"/>
                      <a:cs typeface="Bebas Neue" charset="0"/>
                    </a:rPr>
                    <a:t>elaksana              	</a:t>
                  </a:r>
                  <a:r>
                    <a:rPr lang="en-ID" sz="731" b="1" dirty="0">
                      <a:latin typeface="Bebas Neue" charset="0"/>
                      <a:ea typeface="Bebas Neue" charset="0"/>
                      <a:cs typeface="Bebas Neue" charset="0"/>
                    </a:rPr>
                    <a:t>     </a:t>
                  </a:r>
                  <a:r>
                    <a:rPr lang="en-US" sz="731" b="1" dirty="0">
                      <a:latin typeface="Bebas Neue" charset="0"/>
                      <a:ea typeface="Bebas Neue" charset="0"/>
                      <a:cs typeface="Bebas Neue" charset="0"/>
                    </a:rPr>
                    <a:t>: PT LEN Telekomunikasi Indonesia</a:t>
                  </a:r>
                </a:p>
                <a:p>
                  <a:pPr marL="874536" indent="-874536"/>
                  <a:r>
                    <a:rPr lang="en-ID" sz="731" b="1" dirty="0" err="1">
                      <a:latin typeface="Bebas Neue" charset="0"/>
                      <a:ea typeface="Bebas Neue" charset="0"/>
                      <a:cs typeface="Bebas Neue" charset="0"/>
                    </a:rPr>
                    <a:t>Kab</a:t>
                  </a:r>
                  <a:r>
                    <a:rPr lang="en-ID" sz="731" b="1" dirty="0">
                      <a:latin typeface="Bebas Neue" charset="0"/>
                      <a:ea typeface="Bebas Neue" charset="0"/>
                      <a:cs typeface="Bebas Neue" charset="0"/>
                    </a:rPr>
                    <a:t>/Kota SLA	     : 17</a:t>
                  </a:r>
                </a:p>
                <a:p>
                  <a:pPr marL="874536" indent="-874536"/>
                  <a:r>
                    <a:rPr lang="en-ID" sz="731" b="1" dirty="0" err="1">
                      <a:latin typeface="Bebas Neue" charset="0"/>
                      <a:ea typeface="Bebas Neue" charset="0"/>
                      <a:cs typeface="Bebas Neue" charset="0"/>
                    </a:rPr>
                    <a:t>Kab</a:t>
                  </a:r>
                  <a:r>
                    <a:rPr lang="en-ID" sz="731" b="1" dirty="0">
                      <a:latin typeface="Bebas Neue" charset="0"/>
                      <a:ea typeface="Bebas Neue" charset="0"/>
                      <a:cs typeface="Bebas Neue" charset="0"/>
                    </a:rPr>
                    <a:t>/Kota </a:t>
                  </a:r>
                  <a:r>
                    <a:rPr lang="en-ID" sz="731" b="1" dirty="0" err="1">
                      <a:latin typeface="Bebas Neue" charset="0"/>
                      <a:ea typeface="Bebas Neue" charset="0"/>
                      <a:cs typeface="Bebas Neue" charset="0"/>
                    </a:rPr>
                    <a:t>Interkoneksi</a:t>
                  </a:r>
                  <a:r>
                    <a:rPr lang="en-ID" sz="731" b="1" dirty="0">
                      <a:latin typeface="Bebas Neue" charset="0"/>
                      <a:ea typeface="Bebas Neue" charset="0"/>
                      <a:cs typeface="Bebas Neue" charset="0"/>
                    </a:rPr>
                    <a:t>     : 10</a:t>
                  </a:r>
                  <a:endParaRPr lang="en-US" sz="731" b="1" dirty="0">
                    <a:latin typeface="Bebas Neue" charset="0"/>
                    <a:ea typeface="Bebas Neue" charset="0"/>
                    <a:cs typeface="Bebas Neue" charset="0"/>
                  </a:endParaRPr>
                </a:p>
                <a:p>
                  <a:pPr marL="874536" indent="-874536"/>
                  <a:endParaRPr lang="en-US" sz="731" b="1" dirty="0">
                    <a:solidFill>
                      <a:srgbClr val="384553"/>
                    </a:solidFill>
                    <a:latin typeface="Bebas Neue" charset="0"/>
                    <a:ea typeface="Bebas Neue" charset="0"/>
                    <a:cs typeface="Bebas Neue" charset="0"/>
                  </a:endParaRPr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B593C733-5BC8-B643-9ED3-026B7B9C3A30}"/>
                  </a:ext>
                </a:extLst>
              </p:cNvPr>
              <p:cNvGrpSpPr/>
              <p:nvPr/>
            </p:nvGrpSpPr>
            <p:grpSpPr>
              <a:xfrm>
                <a:off x="7708642" y="833344"/>
                <a:ext cx="3838858" cy="946839"/>
                <a:chOff x="7708642" y="833344"/>
                <a:chExt cx="3838858" cy="946839"/>
              </a:xfrm>
            </p:grpSpPr>
            <p:grpSp>
              <p:nvGrpSpPr>
                <p:cNvPr id="110" name="Group 109">
                  <a:extLst>
                    <a:ext uri="{FF2B5EF4-FFF2-40B4-BE49-F238E27FC236}">
                      <a16:creationId xmlns="" xmlns:a16="http://schemas.microsoft.com/office/drawing/2014/main" id="{A633F2F2-2997-5844-8662-9F9A3040AC25}"/>
                    </a:ext>
                  </a:extLst>
                </p:cNvPr>
                <p:cNvGrpSpPr/>
                <p:nvPr/>
              </p:nvGrpSpPr>
              <p:grpSpPr>
                <a:xfrm>
                  <a:off x="7731076" y="833344"/>
                  <a:ext cx="3154226" cy="873047"/>
                  <a:chOff x="218448" y="882465"/>
                  <a:chExt cx="1437735" cy="1372945"/>
                </a:xfrm>
              </p:grpSpPr>
              <p:sp>
                <p:nvSpPr>
                  <p:cNvPr id="112" name="Rectangle 111">
                    <a:extLst>
                      <a:ext uri="{FF2B5EF4-FFF2-40B4-BE49-F238E27FC236}">
                        <a16:creationId xmlns="" xmlns:a16="http://schemas.microsoft.com/office/drawing/2014/main" id="{7D01E021-992A-344B-BF41-6ABFFEC91B4E}"/>
                      </a:ext>
                    </a:extLst>
                  </p:cNvPr>
                  <p:cNvSpPr/>
                  <p:nvPr/>
                </p:nvSpPr>
                <p:spPr>
                  <a:xfrm>
                    <a:off x="218448" y="882465"/>
                    <a:ext cx="1437735" cy="1372945"/>
                  </a:xfrm>
                  <a:prstGeom prst="rect">
                    <a:avLst/>
                  </a:prstGeom>
                  <a:solidFill>
                    <a:schemeClr val="bg1">
                      <a:alpha val="85000"/>
                    </a:schemeClr>
                  </a:solidFill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 marL="0" marR="0" indent="0" algn="l" defTabSz="914400" rtl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</a:defRPr>
                    </a:defPPr>
                    <a:lvl1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defRPr>
                    </a:lvl1pPr>
                    <a:lvl2pPr marL="0" marR="0" indent="45720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defRPr>
                    </a:lvl2pPr>
                    <a:lvl3pPr marL="0" marR="0" indent="91440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defRPr>
                    </a:lvl3pPr>
                    <a:lvl4pPr marL="0" marR="0" indent="137160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defRPr>
                    </a:lvl4pPr>
                    <a:lvl5pPr marL="0" marR="0" indent="182880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defRPr>
                    </a:lvl5pPr>
                    <a:lvl6pPr marL="0" marR="0" indent="228600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defRPr>
                    </a:lvl6pPr>
                    <a:lvl7pPr marL="0" marR="0" indent="274320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defRPr>
                    </a:lvl7pPr>
                    <a:lvl8pPr marL="0" marR="0" indent="320040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defRPr>
                    </a:lvl8pPr>
                    <a:lvl9pPr marL="0" marR="0" indent="365760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defRPr>
                    </a:lvl9pPr>
                  </a:lstStyle>
                  <a:p>
                    <a:pPr algn="ctr"/>
                    <a:endParaRPr lang="en-US" sz="146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="" xmlns:a16="http://schemas.microsoft.com/office/drawing/2014/main" id="{3B900261-5691-414D-83B2-88A6A90F5CE8}"/>
                      </a:ext>
                    </a:extLst>
                  </p:cNvPr>
                  <p:cNvSpPr/>
                  <p:nvPr/>
                </p:nvSpPr>
                <p:spPr>
                  <a:xfrm>
                    <a:off x="218448" y="882465"/>
                    <a:ext cx="1428234" cy="327975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 marL="0" marR="0" indent="0" algn="l" defTabSz="914400" rtl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</a:defRPr>
                    </a:defPPr>
                    <a:lvl1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defRPr>
                    </a:lvl1pPr>
                    <a:lvl2pPr marL="0" marR="0" indent="45720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defRPr>
                    </a:lvl2pPr>
                    <a:lvl3pPr marL="0" marR="0" indent="91440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defRPr>
                    </a:lvl3pPr>
                    <a:lvl4pPr marL="0" marR="0" indent="137160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defRPr>
                    </a:lvl4pPr>
                    <a:lvl5pPr marL="0" marR="0" indent="182880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defRPr>
                    </a:lvl5pPr>
                    <a:lvl6pPr marL="0" marR="0" indent="228600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defRPr>
                    </a:lvl6pPr>
                    <a:lvl7pPr marL="0" marR="0" indent="274320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defRPr>
                    </a:lvl7pPr>
                    <a:lvl8pPr marL="0" marR="0" indent="320040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defRPr>
                    </a:lvl8pPr>
                    <a:lvl9pPr marL="0" marR="0" indent="365760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defRPr>
                    </a:lvl9pPr>
                  </a:lstStyle>
                  <a:p>
                    <a:pPr algn="ctr"/>
                    <a:r>
                      <a:rPr lang="en-US" sz="1138" b="1" dirty="0">
                        <a:solidFill>
                          <a:schemeClr val="bg1"/>
                        </a:solidFill>
                        <a:latin typeface="Bebas Neue" charset="0"/>
                        <a:ea typeface="Bebas Neue" charset="0"/>
                        <a:cs typeface="Bebas Neue" charset="0"/>
                      </a:rPr>
                      <a:t>TIMUR</a:t>
                    </a:r>
                    <a:endParaRPr lang="en-US" sz="1625" b="1" dirty="0">
                      <a:solidFill>
                        <a:schemeClr val="bg1"/>
                      </a:solidFill>
                      <a:latin typeface="Bebas Neue" charset="0"/>
                      <a:ea typeface="Bebas Neue" charset="0"/>
                      <a:cs typeface="Bebas Neue" charset="0"/>
                    </a:endParaRPr>
                  </a:p>
                </p:txBody>
              </p:sp>
            </p:grpSp>
            <p:sp>
              <p:nvSpPr>
                <p:cNvPr id="111" name="TextBox 854">
                  <a:extLst>
                    <a:ext uri="{FF2B5EF4-FFF2-40B4-BE49-F238E27FC236}">
                      <a16:creationId xmlns="" xmlns:a16="http://schemas.microsoft.com/office/drawing/2014/main" id="{A46647CB-5FA8-3C46-B7DE-8AB4E2766B6A}"/>
                    </a:ext>
                  </a:extLst>
                </p:cNvPr>
                <p:cNvSpPr txBox="1"/>
                <p:nvPr/>
              </p:nvSpPr>
              <p:spPr>
                <a:xfrm>
                  <a:off x="7708642" y="1017576"/>
                  <a:ext cx="3838858" cy="7626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alibri"/>
                    </a:defRPr>
                  </a:lvl1pPr>
                  <a:lvl2pPr marL="0" marR="0" indent="4572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alibri"/>
                    </a:defRPr>
                  </a:lvl2pPr>
                  <a:lvl3pPr marL="0" marR="0" indent="9144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alibri"/>
                    </a:defRPr>
                  </a:lvl3pPr>
                  <a:lvl4pPr marL="0" marR="0" indent="13716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alibri"/>
                    </a:defRPr>
                  </a:lvl4pPr>
                  <a:lvl5pPr marL="0" marR="0" indent="18288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alibri"/>
                    </a:defRPr>
                  </a:lvl5pPr>
                  <a:lvl6pPr marL="0" marR="0" indent="22860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alibri"/>
                    </a:defRPr>
                  </a:lvl6pPr>
                  <a:lvl7pPr marL="0" marR="0" indent="27432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alibri"/>
                    </a:defRPr>
                  </a:lvl7pPr>
                  <a:lvl8pPr marL="0" marR="0" indent="32004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alibri"/>
                    </a:defRPr>
                  </a:lvl8pPr>
                  <a:lvl9pPr marL="0" marR="0" indent="36576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alibri"/>
                    </a:defRPr>
                  </a:lvl9pPr>
                </a:lstStyle>
                <a:p>
                  <a:pPr marL="874536" indent="-874536"/>
                  <a:r>
                    <a:rPr lang="en-US" sz="731" b="1" dirty="0" err="1">
                      <a:latin typeface="Bebas Neue" charset="0"/>
                      <a:ea typeface="Bebas Neue" charset="0"/>
                      <a:cs typeface="Bebas Neue" charset="0"/>
                    </a:rPr>
                    <a:t>Panjang</a:t>
                  </a:r>
                  <a:r>
                    <a:rPr lang="en-US" sz="731" b="1" dirty="0">
                      <a:latin typeface="Bebas Neue" charset="0"/>
                      <a:ea typeface="Bebas Neue" charset="0"/>
                      <a:cs typeface="Bebas Neue" charset="0"/>
                    </a:rPr>
                    <a:t> J</a:t>
                  </a:r>
                  <a:r>
                    <a:rPr lang="id-ID" sz="731" b="1" dirty="0">
                      <a:latin typeface="Bebas Neue" charset="0"/>
                      <a:ea typeface="Bebas Neue" charset="0"/>
                      <a:cs typeface="Bebas Neue" charset="0"/>
                    </a:rPr>
                    <a:t>aringan  	</a:t>
                  </a:r>
                  <a:r>
                    <a:rPr lang="en-ID" sz="731" b="1" dirty="0">
                      <a:latin typeface="Bebas Neue" charset="0"/>
                      <a:ea typeface="Bebas Neue" charset="0"/>
                      <a:cs typeface="Bebas Neue" charset="0"/>
                    </a:rPr>
                    <a:t>     </a:t>
                  </a:r>
                  <a:r>
                    <a:rPr lang="en-US" sz="731" b="1" dirty="0">
                      <a:latin typeface="Bebas Neue" charset="0"/>
                      <a:ea typeface="Bebas Neue" charset="0"/>
                      <a:cs typeface="Bebas Neue" charset="0"/>
                    </a:rPr>
                    <a:t>: 6.878 Km  </a:t>
                  </a:r>
                </a:p>
                <a:p>
                  <a:pPr marL="874536" indent="-874536">
                    <a:tabLst>
                      <a:tab pos="874536" algn="l"/>
                    </a:tabLst>
                  </a:pPr>
                  <a:r>
                    <a:rPr lang="en-US" sz="731" b="1" dirty="0">
                      <a:latin typeface="Bebas Neue" charset="0"/>
                      <a:ea typeface="Bebas Neue" charset="0"/>
                      <a:cs typeface="Bebas Neue" charset="0"/>
                    </a:rPr>
                    <a:t>P</a:t>
                  </a:r>
                  <a:r>
                    <a:rPr lang="id-ID" sz="731" b="1" dirty="0">
                      <a:latin typeface="Bebas Neue" charset="0"/>
                      <a:ea typeface="Bebas Neue" charset="0"/>
                      <a:cs typeface="Bebas Neue" charset="0"/>
                    </a:rPr>
                    <a:t>elaksana              	</a:t>
                  </a:r>
                  <a:r>
                    <a:rPr lang="en-ID" sz="731" b="1" dirty="0">
                      <a:latin typeface="Bebas Neue" charset="0"/>
                      <a:ea typeface="Bebas Neue" charset="0"/>
                      <a:cs typeface="Bebas Neue" charset="0"/>
                    </a:rPr>
                    <a:t>     </a:t>
                  </a:r>
                  <a:r>
                    <a:rPr lang="en-US" sz="731" b="1" dirty="0">
                      <a:latin typeface="Bebas Neue" charset="0"/>
                      <a:ea typeface="Bebas Neue" charset="0"/>
                      <a:cs typeface="Bebas Neue" charset="0"/>
                    </a:rPr>
                    <a:t>: PT </a:t>
                  </a:r>
                  <a:r>
                    <a:rPr lang="id-ID" sz="731" b="1" dirty="0" err="1">
                      <a:latin typeface="Bebas Neue" charset="0"/>
                      <a:ea typeface="Bebas Neue" charset="0"/>
                      <a:cs typeface="Bebas Neue" charset="0"/>
                    </a:rPr>
                    <a:t>P</a:t>
                  </a:r>
                  <a:r>
                    <a:rPr lang="en-US" sz="731" b="1" dirty="0" err="1">
                      <a:latin typeface="Bebas Neue" charset="0"/>
                      <a:ea typeface="Bebas Neue" charset="0"/>
                      <a:cs typeface="Bebas Neue" charset="0"/>
                    </a:rPr>
                    <a:t>alapa</a:t>
                  </a:r>
                  <a:r>
                    <a:rPr lang="en-US" sz="731" b="1" dirty="0">
                      <a:latin typeface="Bebas Neue" charset="0"/>
                      <a:ea typeface="Bebas Neue" charset="0"/>
                      <a:cs typeface="Bebas Neue" charset="0"/>
                    </a:rPr>
                    <a:t> </a:t>
                  </a:r>
                  <a:r>
                    <a:rPr lang="en-ID" sz="731" b="1" dirty="0" err="1">
                      <a:latin typeface="Bebas Neue" charset="0"/>
                      <a:ea typeface="Bebas Neue" charset="0"/>
                      <a:cs typeface="Bebas Neue" charset="0"/>
                    </a:rPr>
                    <a:t>Timur</a:t>
                  </a:r>
                  <a:r>
                    <a:rPr lang="en-ID" sz="731" b="1" dirty="0">
                      <a:latin typeface="Bebas Neue" charset="0"/>
                      <a:ea typeface="Bebas Neue" charset="0"/>
                      <a:cs typeface="Bebas Neue" charset="0"/>
                    </a:rPr>
                    <a:t> </a:t>
                  </a:r>
                  <a:r>
                    <a:rPr lang="en-ID" sz="731" b="1" dirty="0" err="1">
                      <a:latin typeface="Bebas Neue" charset="0"/>
                      <a:ea typeface="Bebas Neue" charset="0"/>
                      <a:cs typeface="Bebas Neue" charset="0"/>
                    </a:rPr>
                    <a:t>Telematika</a:t>
                  </a:r>
                  <a:endParaRPr lang="en-US" sz="731" b="1" dirty="0">
                    <a:latin typeface="Bebas Neue" charset="0"/>
                    <a:ea typeface="Bebas Neue" charset="0"/>
                    <a:cs typeface="Bebas Neue" charset="0"/>
                  </a:endParaRPr>
                </a:p>
                <a:p>
                  <a:pPr marL="874536" indent="-874536"/>
                  <a:r>
                    <a:rPr lang="en-ID" sz="731" b="1" dirty="0" err="1">
                      <a:latin typeface="Bebas Neue" charset="0"/>
                      <a:ea typeface="Bebas Neue" charset="0"/>
                      <a:cs typeface="Bebas Neue" charset="0"/>
                    </a:rPr>
                    <a:t>Kab</a:t>
                  </a:r>
                  <a:r>
                    <a:rPr lang="en-ID" sz="731" b="1" dirty="0">
                      <a:latin typeface="Bebas Neue" charset="0"/>
                      <a:ea typeface="Bebas Neue" charset="0"/>
                      <a:cs typeface="Bebas Neue" charset="0"/>
                    </a:rPr>
                    <a:t>/Kota SLA	     : 35</a:t>
                  </a:r>
                </a:p>
                <a:p>
                  <a:pPr marL="874536" indent="-874536"/>
                  <a:r>
                    <a:rPr lang="en-ID" sz="731" b="1" dirty="0" err="1">
                      <a:latin typeface="Bebas Neue" charset="0"/>
                      <a:ea typeface="Bebas Neue" charset="0"/>
                      <a:cs typeface="Bebas Neue" charset="0"/>
                    </a:rPr>
                    <a:t>Kab</a:t>
                  </a:r>
                  <a:r>
                    <a:rPr lang="en-ID" sz="731" b="1" dirty="0">
                      <a:latin typeface="Bebas Neue" charset="0"/>
                      <a:ea typeface="Bebas Neue" charset="0"/>
                      <a:cs typeface="Bebas Neue" charset="0"/>
                    </a:rPr>
                    <a:t>/Kota </a:t>
                  </a:r>
                  <a:r>
                    <a:rPr lang="en-ID" sz="731" b="1" dirty="0" err="1">
                      <a:latin typeface="Bebas Neue" charset="0"/>
                      <a:ea typeface="Bebas Neue" charset="0"/>
                      <a:cs typeface="Bebas Neue" charset="0"/>
                    </a:rPr>
                    <a:t>Interkoneksi</a:t>
                  </a:r>
                  <a:r>
                    <a:rPr lang="en-ID" sz="731" b="1" dirty="0">
                      <a:latin typeface="Bebas Neue" charset="0"/>
                      <a:ea typeface="Bebas Neue" charset="0"/>
                      <a:cs typeface="Bebas Neue" charset="0"/>
                    </a:rPr>
                    <a:t>     : 16</a:t>
                  </a:r>
                  <a:endParaRPr lang="en-US" sz="731" b="1" dirty="0">
                    <a:latin typeface="Bebas Neue" charset="0"/>
                    <a:ea typeface="Bebas Neue" charset="0"/>
                    <a:cs typeface="Bebas Neue" charset="0"/>
                  </a:endParaRPr>
                </a:p>
                <a:p>
                  <a:pPr marL="874536" indent="-874536"/>
                  <a:endParaRPr lang="en-US" sz="731" b="1" dirty="0">
                    <a:solidFill>
                      <a:srgbClr val="384553"/>
                    </a:solidFill>
                    <a:latin typeface="Bebas Neue" charset="0"/>
                    <a:ea typeface="Bebas Neue" charset="0"/>
                    <a:cs typeface="Bebas Neue" charset="0"/>
                  </a:endParaRPr>
                </a:p>
              </p:txBody>
            </p:sp>
          </p:grpSp>
        </p:grpSp>
        <p:sp>
          <p:nvSpPr>
            <p:cNvPr id="103" name="Rectangle 102">
              <a:extLst>
                <a:ext uri="{FF2B5EF4-FFF2-40B4-BE49-F238E27FC236}">
                  <a16:creationId xmlns="" xmlns:a16="http://schemas.microsoft.com/office/drawing/2014/main" id="{6837F5AD-C9F8-E84E-9197-41021C85EBD7}"/>
                </a:ext>
              </a:extLst>
            </p:cNvPr>
            <p:cNvSpPr/>
            <p:nvPr/>
          </p:nvSpPr>
          <p:spPr>
            <a:xfrm>
              <a:off x="3540781" y="1306410"/>
              <a:ext cx="843298" cy="4571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D" sz="1950" b="1" dirty="0">
                  <a:solidFill>
                    <a:srgbClr val="1F8A57"/>
                  </a:solidFill>
                  <a:latin typeface="Bebas Neue" charset="0"/>
                  <a:ea typeface="Bebas Neue" charset="0"/>
                  <a:cs typeface="Bebas Neue" charset="0"/>
                </a:rPr>
                <a:t>100</a:t>
              </a:r>
              <a:r>
                <a:rPr lang="en-US" sz="1950" b="1" dirty="0">
                  <a:solidFill>
                    <a:srgbClr val="1F8A57"/>
                  </a:solidFill>
                  <a:latin typeface="Bebas Neue" charset="0"/>
                  <a:ea typeface="Bebas Neue" charset="0"/>
                  <a:cs typeface="Bebas Neue" charset="0"/>
                </a:rPr>
                <a:t>%</a:t>
              </a:r>
              <a:endParaRPr lang="id-ID" sz="1950" dirty="0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="" xmlns:a16="http://schemas.microsoft.com/office/drawing/2014/main" id="{EDBFAA72-281C-7D45-A726-1F349940503B}"/>
                </a:ext>
              </a:extLst>
            </p:cNvPr>
            <p:cNvSpPr/>
            <p:nvPr/>
          </p:nvSpPr>
          <p:spPr>
            <a:xfrm>
              <a:off x="6864376" y="1281574"/>
              <a:ext cx="843298" cy="4571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D" sz="1950" b="1" dirty="0">
                  <a:solidFill>
                    <a:srgbClr val="1F8A57"/>
                  </a:solidFill>
                  <a:latin typeface="Bebas Neue" charset="0"/>
                  <a:ea typeface="Bebas Neue" charset="0"/>
                  <a:cs typeface="Bebas Neue" charset="0"/>
                </a:rPr>
                <a:t>100</a:t>
              </a:r>
              <a:r>
                <a:rPr lang="en-US" sz="1950" b="1" dirty="0">
                  <a:solidFill>
                    <a:srgbClr val="1F8A57"/>
                  </a:solidFill>
                  <a:latin typeface="Bebas Neue" charset="0"/>
                  <a:ea typeface="Bebas Neue" charset="0"/>
                  <a:cs typeface="Bebas Neue" charset="0"/>
                </a:rPr>
                <a:t>%</a:t>
              </a:r>
              <a:endParaRPr lang="id-ID" sz="1950" dirty="0"/>
            </a:p>
          </p:txBody>
        </p:sp>
      </p:grpSp>
      <p:sp>
        <p:nvSpPr>
          <p:cNvPr id="101" name="Rectangle 100">
            <a:extLst>
              <a:ext uri="{FF2B5EF4-FFF2-40B4-BE49-F238E27FC236}">
                <a16:creationId xmlns="" xmlns:a16="http://schemas.microsoft.com/office/drawing/2014/main" id="{3E11A91A-EA73-2D40-B0EC-3B36700961E4}"/>
              </a:ext>
            </a:extLst>
          </p:cNvPr>
          <p:cNvSpPr/>
          <p:nvPr/>
        </p:nvSpPr>
        <p:spPr>
          <a:xfrm>
            <a:off x="8393029" y="1681149"/>
            <a:ext cx="1034257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9</a:t>
            </a:r>
            <a:r>
              <a:rPr lang="id-ID" sz="19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6</a:t>
            </a:r>
            <a:r>
              <a:rPr lang="en-US" sz="19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,</a:t>
            </a:r>
            <a:r>
              <a:rPr lang="id-ID" sz="19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56</a:t>
            </a:r>
            <a:r>
              <a:rPr lang="en-US" sz="19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%</a:t>
            </a:r>
            <a:endParaRPr lang="id-ID" sz="19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3" name="Title 3">
            <a:extLst>
              <a:ext uri="{FF2B5EF4-FFF2-40B4-BE49-F238E27FC236}">
                <a16:creationId xmlns="" xmlns:a16="http://schemas.microsoft.com/office/drawing/2014/main" id="{DB9F3DA7-03CC-3840-BC14-233E089D0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634" y="5912574"/>
            <a:ext cx="2716366" cy="30457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975" b="1" i="1" dirty="0">
                <a:latin typeface="Calibri Light "/>
              </a:rPr>
              <a:t>UPDATE PROGRESS PROYEK PALAPA RING MINGGU </a:t>
            </a:r>
            <a:br>
              <a:rPr lang="en-GB" sz="975" b="1" i="1" dirty="0">
                <a:latin typeface="Calibri Light "/>
              </a:rPr>
            </a:br>
            <a:r>
              <a:rPr lang="en-GB" sz="975" b="1" i="1" dirty="0">
                <a:latin typeface="Calibri Light "/>
              </a:rPr>
              <a:t>Ke-1</a:t>
            </a:r>
            <a:r>
              <a:rPr lang="id-ID" sz="975" b="1" i="1" dirty="0">
                <a:latin typeface="Calibri Light "/>
              </a:rPr>
              <a:t>8 TAHUN 2019</a:t>
            </a:r>
            <a:endParaRPr lang="en-GB" sz="975" b="1" i="1" dirty="0">
              <a:latin typeface="Calibri Light 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8600" y="6324600"/>
            <a:ext cx="11817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Sumber</a:t>
            </a:r>
            <a:r>
              <a:rPr lang="en-US" sz="1100" dirty="0" smtClean="0"/>
              <a:t>: </a:t>
            </a:r>
            <a:r>
              <a:rPr lang="en-US" sz="1100" dirty="0" err="1" smtClean="0"/>
              <a:t>Kominfo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7523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Shape 120"/>
          <p:cNvSpPr/>
          <p:nvPr/>
        </p:nvSpPr>
        <p:spPr>
          <a:xfrm>
            <a:off x="-13855" y="-76200"/>
            <a:ext cx="9919855" cy="6934200"/>
          </a:xfrm>
          <a:prstGeom prst="rect">
            <a:avLst/>
          </a:prstGeom>
          <a:solidFill>
            <a:srgbClr val="C00000"/>
          </a:solidFill>
          <a:ln>
            <a:solidFill>
              <a:srgbClr val="800000"/>
            </a:solidFill>
          </a:ln>
          <a:effectLst>
            <a:outerShdw blurRad="38100" dist="23000" dir="5400000" rotWithShape="0">
              <a:srgbClr val="000000">
                <a:alpha val="34999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97" name="Title 4"/>
          <p:cNvSpPr txBox="1">
            <a:spLocks noGrp="1"/>
          </p:cNvSpPr>
          <p:nvPr>
            <p:ph type="title"/>
          </p:nvPr>
        </p:nvSpPr>
        <p:spPr>
          <a:xfrm>
            <a:off x="381000" y="5029200"/>
            <a:ext cx="6413989" cy="83099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649223">
              <a:defRPr sz="3407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id-ID" altLang="en-US" sz="5400" dirty="0">
                <a:solidFill>
                  <a:schemeClr val="bg1"/>
                </a:solidFill>
                <a:latin typeface="Calibri" panose="020F0502020204030204" pitchFamily="34" charset="0"/>
              </a:rPr>
              <a:t>SISTEM PEMERINTAHAN BERBASIS ELEKTRONIK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14943456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324" y="585794"/>
            <a:ext cx="9150222" cy="680358"/>
          </a:xfrm>
        </p:spPr>
        <p:txBody>
          <a:bodyPr/>
          <a:lstStyle/>
          <a:p>
            <a:r>
              <a:rPr lang="id-ID" dirty="0" smtClean="0"/>
              <a:t>KONDISI SAAT INI : KEBIJAKAN</a:t>
            </a:r>
            <a:endParaRPr lang="id-ID" dirty="0"/>
          </a:p>
        </p:txBody>
      </p:sp>
      <p:sp>
        <p:nvSpPr>
          <p:cNvPr id="19" name="object 10"/>
          <p:cNvSpPr/>
          <p:nvPr/>
        </p:nvSpPr>
        <p:spPr>
          <a:xfrm>
            <a:off x="5245532" y="4180971"/>
            <a:ext cx="0" cy="1890892"/>
          </a:xfrm>
          <a:custGeom>
            <a:avLst/>
            <a:gdLst/>
            <a:ahLst/>
            <a:cxnLst/>
            <a:rect l="l" t="t" r="r" b="b"/>
            <a:pathLst>
              <a:path h="2327252">
                <a:moveTo>
                  <a:pt x="0" y="0"/>
                </a:moveTo>
                <a:lnTo>
                  <a:pt x="0" y="2327252"/>
                </a:lnTo>
              </a:path>
            </a:pathLst>
          </a:custGeom>
          <a:ln w="19050">
            <a:solidFill>
              <a:srgbClr val="984807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>
            <a:endParaRPr sz="1463"/>
          </a:p>
        </p:txBody>
      </p:sp>
      <p:sp>
        <p:nvSpPr>
          <p:cNvPr id="20" name="object 12"/>
          <p:cNvSpPr/>
          <p:nvPr/>
        </p:nvSpPr>
        <p:spPr>
          <a:xfrm>
            <a:off x="3197805" y="4180971"/>
            <a:ext cx="0" cy="1890892"/>
          </a:xfrm>
          <a:custGeom>
            <a:avLst/>
            <a:gdLst/>
            <a:ahLst/>
            <a:cxnLst/>
            <a:rect l="l" t="t" r="r" b="b"/>
            <a:pathLst>
              <a:path h="2327252">
                <a:moveTo>
                  <a:pt x="0" y="0"/>
                </a:moveTo>
                <a:lnTo>
                  <a:pt x="0" y="2327252"/>
                </a:lnTo>
              </a:path>
            </a:pathLst>
          </a:custGeom>
          <a:ln w="19050">
            <a:solidFill>
              <a:srgbClr val="984807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>
            <a:endParaRPr sz="1463"/>
          </a:p>
        </p:txBody>
      </p:sp>
      <p:sp>
        <p:nvSpPr>
          <p:cNvPr id="21" name="object 17"/>
          <p:cNvSpPr/>
          <p:nvPr/>
        </p:nvSpPr>
        <p:spPr>
          <a:xfrm>
            <a:off x="722197" y="2883682"/>
            <a:ext cx="2398767" cy="517592"/>
          </a:xfrm>
          <a:custGeom>
            <a:avLst/>
            <a:gdLst/>
            <a:ahLst/>
            <a:cxnLst/>
            <a:rect l="l" t="t" r="r" b="b"/>
            <a:pathLst>
              <a:path w="2952328" h="637036">
                <a:moveTo>
                  <a:pt x="0" y="0"/>
                </a:moveTo>
                <a:lnTo>
                  <a:pt x="2952328" y="0"/>
                </a:lnTo>
                <a:lnTo>
                  <a:pt x="2952328" y="637036"/>
                </a:lnTo>
                <a:lnTo>
                  <a:pt x="0" y="63703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3A5E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463"/>
          </a:p>
        </p:txBody>
      </p:sp>
      <p:sp>
        <p:nvSpPr>
          <p:cNvPr id="22" name="object 19"/>
          <p:cNvSpPr/>
          <p:nvPr/>
        </p:nvSpPr>
        <p:spPr>
          <a:xfrm>
            <a:off x="693670" y="3424109"/>
            <a:ext cx="2398766" cy="409545"/>
          </a:xfrm>
          <a:custGeom>
            <a:avLst/>
            <a:gdLst/>
            <a:ahLst/>
            <a:cxnLst/>
            <a:rect l="l" t="t" r="r" b="b"/>
            <a:pathLst>
              <a:path w="2952327" h="504055">
                <a:moveTo>
                  <a:pt x="0" y="0"/>
                </a:moveTo>
                <a:lnTo>
                  <a:pt x="2952327" y="0"/>
                </a:lnTo>
                <a:lnTo>
                  <a:pt x="2952327" y="504055"/>
                </a:lnTo>
                <a:lnTo>
                  <a:pt x="0" y="504055"/>
                </a:lnTo>
                <a:lnTo>
                  <a:pt x="0" y="0"/>
                </a:lnTo>
                <a:close/>
              </a:path>
            </a:pathLst>
          </a:custGeom>
          <a:solidFill>
            <a:srgbClr val="FFF1C5"/>
          </a:solidFill>
        </p:spPr>
        <p:txBody>
          <a:bodyPr wrap="square" lIns="0" tIns="0" rIns="0" bIns="0" rtlCol="0">
            <a:noAutofit/>
          </a:bodyPr>
          <a:lstStyle/>
          <a:p>
            <a:endParaRPr sz="1463"/>
          </a:p>
        </p:txBody>
      </p:sp>
      <p:sp>
        <p:nvSpPr>
          <p:cNvPr id="23" name="object 21"/>
          <p:cNvSpPr txBox="1"/>
          <p:nvPr/>
        </p:nvSpPr>
        <p:spPr>
          <a:xfrm>
            <a:off x="1114425" y="3437255"/>
            <a:ext cx="1562774" cy="39520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09563" marR="10319" indent="-299244">
              <a:lnSpc>
                <a:spcPts val="1544"/>
              </a:lnSpc>
            </a:pPr>
            <a:r>
              <a:rPr sz="1300" dirty="0">
                <a:latin typeface="Trebuchet MS"/>
                <a:cs typeface="Trebuchet MS"/>
              </a:rPr>
              <a:t>Si</a:t>
            </a:r>
            <a:r>
              <a:rPr sz="1300" spc="-8" dirty="0">
                <a:latin typeface="Trebuchet MS"/>
                <a:cs typeface="Trebuchet MS"/>
              </a:rPr>
              <a:t>stem Informasi dan D</a:t>
            </a:r>
            <a:r>
              <a:rPr sz="1300" spc="-12" dirty="0">
                <a:latin typeface="Trebuchet MS"/>
                <a:cs typeface="Trebuchet MS"/>
              </a:rPr>
              <a:t>o</a:t>
            </a:r>
            <a:r>
              <a:rPr sz="1300" dirty="0">
                <a:latin typeface="Trebuchet MS"/>
                <a:cs typeface="Trebuchet MS"/>
              </a:rPr>
              <a:t>kumenta</a:t>
            </a:r>
            <a:r>
              <a:rPr sz="1300" spc="-4" dirty="0">
                <a:latin typeface="Trebuchet MS"/>
                <a:cs typeface="Trebuchet MS"/>
              </a:rPr>
              <a:t>s</a:t>
            </a:r>
            <a:r>
              <a:rPr sz="1300" dirty="0">
                <a:latin typeface="Trebuchet MS"/>
                <a:cs typeface="Trebuchet MS"/>
              </a:rPr>
              <a:t>i</a:t>
            </a:r>
          </a:p>
        </p:txBody>
      </p:sp>
      <p:sp>
        <p:nvSpPr>
          <p:cNvPr id="24" name="object 26"/>
          <p:cNvSpPr/>
          <p:nvPr/>
        </p:nvSpPr>
        <p:spPr>
          <a:xfrm>
            <a:off x="3318698" y="3424109"/>
            <a:ext cx="1813702" cy="409546"/>
          </a:xfrm>
          <a:custGeom>
            <a:avLst/>
            <a:gdLst/>
            <a:ahLst/>
            <a:cxnLst/>
            <a:rect l="l" t="t" r="r" b="b"/>
            <a:pathLst>
              <a:path w="2232248" h="504056">
                <a:moveTo>
                  <a:pt x="0" y="0"/>
                </a:moveTo>
                <a:lnTo>
                  <a:pt x="2232248" y="0"/>
                </a:lnTo>
                <a:lnTo>
                  <a:pt x="2232248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463"/>
          </a:p>
        </p:txBody>
      </p:sp>
      <p:sp>
        <p:nvSpPr>
          <p:cNvPr id="25" name="object 27"/>
          <p:cNvSpPr txBox="1"/>
          <p:nvPr/>
        </p:nvSpPr>
        <p:spPr>
          <a:xfrm>
            <a:off x="3590926" y="3437255"/>
            <a:ext cx="1269722" cy="39520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319" marR="10319" indent="10319">
              <a:lnSpc>
                <a:spcPts val="1544"/>
              </a:lnSpc>
            </a:pPr>
            <a:r>
              <a:rPr sz="1300" dirty="0">
                <a:latin typeface="Trebuchet MS"/>
                <a:cs typeface="Trebuchet MS"/>
              </a:rPr>
              <a:t>Si</a:t>
            </a:r>
            <a:r>
              <a:rPr sz="1300" spc="-8" dirty="0">
                <a:latin typeface="Trebuchet MS"/>
                <a:cs typeface="Trebuchet MS"/>
              </a:rPr>
              <a:t>stem Informasi </a:t>
            </a:r>
            <a:r>
              <a:rPr sz="1300" spc="-65" dirty="0">
                <a:latin typeface="Trebuchet MS"/>
                <a:cs typeface="Trebuchet MS"/>
              </a:rPr>
              <a:t>P</a:t>
            </a:r>
            <a:r>
              <a:rPr sz="1300" dirty="0">
                <a:latin typeface="Trebuchet MS"/>
                <a:cs typeface="Trebuchet MS"/>
              </a:rPr>
              <a:t>e</a:t>
            </a:r>
            <a:r>
              <a:rPr sz="1300" spc="-8" dirty="0">
                <a:latin typeface="Trebuchet MS"/>
                <a:cs typeface="Trebuchet MS"/>
              </a:rPr>
              <a:t>l</a:t>
            </a:r>
            <a:r>
              <a:rPr sz="1300" dirty="0">
                <a:latin typeface="Trebuchet MS"/>
                <a:cs typeface="Trebuchet MS"/>
              </a:rPr>
              <a:t>ayanan </a:t>
            </a:r>
            <a:r>
              <a:rPr sz="1300" spc="-8" dirty="0">
                <a:latin typeface="Trebuchet MS"/>
                <a:cs typeface="Trebuchet MS"/>
              </a:rPr>
              <a:t>Pu</a:t>
            </a:r>
            <a:r>
              <a:rPr sz="1300" spc="-4" dirty="0">
                <a:latin typeface="Trebuchet MS"/>
                <a:cs typeface="Trebuchet MS"/>
              </a:rPr>
              <a:t>b</a:t>
            </a:r>
            <a:r>
              <a:rPr sz="1300" spc="-8" dirty="0">
                <a:latin typeface="Trebuchet MS"/>
                <a:cs typeface="Trebuchet MS"/>
              </a:rPr>
              <a:t>l</a:t>
            </a:r>
            <a:r>
              <a:rPr sz="1300" dirty="0">
                <a:latin typeface="Trebuchet MS"/>
                <a:cs typeface="Trebuchet MS"/>
              </a:rPr>
              <a:t>ik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26" name="object 29"/>
          <p:cNvSpPr/>
          <p:nvPr/>
        </p:nvSpPr>
        <p:spPr>
          <a:xfrm>
            <a:off x="7398627" y="2920956"/>
            <a:ext cx="1813702" cy="517592"/>
          </a:xfrm>
          <a:custGeom>
            <a:avLst/>
            <a:gdLst/>
            <a:ahLst/>
            <a:cxnLst/>
            <a:rect l="l" t="t" r="r" b="b"/>
            <a:pathLst>
              <a:path w="2232248" h="637036">
                <a:moveTo>
                  <a:pt x="0" y="0"/>
                </a:moveTo>
                <a:lnTo>
                  <a:pt x="2232248" y="0"/>
                </a:lnTo>
                <a:lnTo>
                  <a:pt x="2232248" y="637036"/>
                </a:lnTo>
                <a:lnTo>
                  <a:pt x="0" y="63703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3A5E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463"/>
          </a:p>
        </p:txBody>
      </p:sp>
      <p:sp>
        <p:nvSpPr>
          <p:cNvPr id="27" name="object 30"/>
          <p:cNvSpPr txBox="1"/>
          <p:nvPr/>
        </p:nvSpPr>
        <p:spPr>
          <a:xfrm>
            <a:off x="7594600" y="3005931"/>
            <a:ext cx="1413669" cy="34774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255" algn="ctr"/>
            <a:r>
              <a:rPr sz="1138" dirty="0" smtClean="0">
                <a:solidFill>
                  <a:srgbClr val="FFFFFF"/>
                </a:solidFill>
                <a:latin typeface="Trebuchet MS"/>
                <a:cs typeface="Trebuchet MS"/>
              </a:rPr>
              <a:t>UUU</a:t>
            </a:r>
            <a:r>
              <a:rPr sz="1138" dirty="0" smtClean="0">
                <a:latin typeface="Trebuchet MS"/>
                <a:cs typeface="Trebuchet MS"/>
              </a:rPr>
              <a:t>U</a:t>
            </a:r>
            <a:r>
              <a:rPr sz="1138" spc="-4" dirty="0" smtClean="0">
                <a:latin typeface="Trebuchet MS"/>
                <a:cs typeface="Trebuchet MS"/>
              </a:rPr>
              <a:t>U </a:t>
            </a:r>
            <a:r>
              <a:rPr sz="1138" dirty="0" smtClean="0">
                <a:latin typeface="Trebuchet MS"/>
                <a:cs typeface="Trebuchet MS"/>
              </a:rPr>
              <a:t>23/2014</a:t>
            </a:r>
            <a:endParaRPr sz="1138" dirty="0">
              <a:latin typeface="Trebuchet MS"/>
              <a:cs typeface="Trebuchet MS"/>
            </a:endParaRPr>
          </a:p>
          <a:p>
            <a:pPr algn="ctr">
              <a:lnSpc>
                <a:spcPts val="1300"/>
              </a:lnSpc>
            </a:pPr>
            <a:r>
              <a:rPr sz="1138" spc="-57" dirty="0">
                <a:latin typeface="Trebuchet MS"/>
                <a:cs typeface="Trebuchet MS"/>
              </a:rPr>
              <a:t>P</a:t>
            </a:r>
            <a:r>
              <a:rPr sz="1138" dirty="0">
                <a:latin typeface="Trebuchet MS"/>
                <a:cs typeface="Trebuchet MS"/>
              </a:rPr>
              <a:t>e</a:t>
            </a:r>
            <a:r>
              <a:rPr sz="1138" spc="-4" dirty="0">
                <a:latin typeface="Trebuchet MS"/>
                <a:cs typeface="Trebuchet MS"/>
              </a:rPr>
              <a:t>m</a:t>
            </a:r>
            <a:r>
              <a:rPr sz="1138" dirty="0">
                <a:latin typeface="Trebuchet MS"/>
                <a:cs typeface="Trebuchet MS"/>
              </a:rPr>
              <a:t>e</a:t>
            </a:r>
            <a:r>
              <a:rPr sz="1138" spc="-8" dirty="0">
                <a:latin typeface="Trebuchet MS"/>
                <a:cs typeface="Trebuchet MS"/>
              </a:rPr>
              <a:t>rintahan Daerah</a:t>
            </a:r>
            <a:endParaRPr sz="1138" dirty="0">
              <a:latin typeface="Trebuchet MS"/>
              <a:cs typeface="Trebuchet MS"/>
            </a:endParaRPr>
          </a:p>
        </p:txBody>
      </p:sp>
      <p:sp>
        <p:nvSpPr>
          <p:cNvPr id="28" name="object 32"/>
          <p:cNvSpPr/>
          <p:nvPr/>
        </p:nvSpPr>
        <p:spPr>
          <a:xfrm>
            <a:off x="7398627" y="3424109"/>
            <a:ext cx="1813702" cy="409546"/>
          </a:xfrm>
          <a:custGeom>
            <a:avLst/>
            <a:gdLst/>
            <a:ahLst/>
            <a:cxnLst/>
            <a:rect l="l" t="t" r="r" b="b"/>
            <a:pathLst>
              <a:path w="2232248" h="504056">
                <a:moveTo>
                  <a:pt x="0" y="0"/>
                </a:moveTo>
                <a:lnTo>
                  <a:pt x="2232248" y="0"/>
                </a:lnTo>
                <a:lnTo>
                  <a:pt x="2232248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463"/>
          </a:p>
        </p:txBody>
      </p:sp>
      <p:sp>
        <p:nvSpPr>
          <p:cNvPr id="29" name="object 37"/>
          <p:cNvSpPr/>
          <p:nvPr/>
        </p:nvSpPr>
        <p:spPr>
          <a:xfrm>
            <a:off x="5358662" y="3424110"/>
            <a:ext cx="1813702" cy="409545"/>
          </a:xfrm>
          <a:custGeom>
            <a:avLst/>
            <a:gdLst/>
            <a:ahLst/>
            <a:cxnLst/>
            <a:rect l="l" t="t" r="r" b="b"/>
            <a:pathLst>
              <a:path w="2232248" h="504055">
                <a:moveTo>
                  <a:pt x="0" y="0"/>
                </a:moveTo>
                <a:lnTo>
                  <a:pt x="2232248" y="0"/>
                </a:lnTo>
                <a:lnTo>
                  <a:pt x="2232248" y="504055"/>
                </a:lnTo>
                <a:lnTo>
                  <a:pt x="0" y="504055"/>
                </a:lnTo>
                <a:lnTo>
                  <a:pt x="0" y="0"/>
                </a:lnTo>
                <a:close/>
              </a:path>
            </a:pathLst>
          </a:custGeom>
          <a:solidFill>
            <a:srgbClr val="FFF1C5"/>
          </a:solidFill>
        </p:spPr>
        <p:txBody>
          <a:bodyPr wrap="square" lIns="0" tIns="0" rIns="0" bIns="0" rtlCol="0">
            <a:noAutofit/>
          </a:bodyPr>
          <a:lstStyle/>
          <a:p>
            <a:endParaRPr sz="1463"/>
          </a:p>
        </p:txBody>
      </p:sp>
      <p:sp>
        <p:nvSpPr>
          <p:cNvPr id="30" name="object 43"/>
          <p:cNvSpPr/>
          <p:nvPr/>
        </p:nvSpPr>
        <p:spPr>
          <a:xfrm>
            <a:off x="4157655" y="4009176"/>
            <a:ext cx="292533" cy="378028"/>
          </a:xfrm>
          <a:custGeom>
            <a:avLst/>
            <a:gdLst/>
            <a:ahLst/>
            <a:cxnLst/>
            <a:rect l="l" t="t" r="r" b="b"/>
            <a:pathLst>
              <a:path w="360040" h="465265">
                <a:moveTo>
                  <a:pt x="0" y="285245"/>
                </a:moveTo>
                <a:lnTo>
                  <a:pt x="180019" y="465265"/>
                </a:lnTo>
                <a:lnTo>
                  <a:pt x="360040" y="285245"/>
                </a:lnTo>
                <a:lnTo>
                  <a:pt x="270030" y="285245"/>
                </a:lnTo>
                <a:lnTo>
                  <a:pt x="270030" y="0"/>
                </a:lnTo>
                <a:lnTo>
                  <a:pt x="90010" y="0"/>
                </a:lnTo>
                <a:lnTo>
                  <a:pt x="90010" y="285245"/>
                </a:lnTo>
                <a:lnTo>
                  <a:pt x="0" y="285245"/>
                </a:lnTo>
                <a:close/>
              </a:path>
            </a:pathLst>
          </a:custGeom>
          <a:ln w="25399">
            <a:solidFill>
              <a:srgbClr val="98480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463"/>
          </a:p>
        </p:txBody>
      </p:sp>
      <p:sp>
        <p:nvSpPr>
          <p:cNvPr id="31" name="object 45"/>
          <p:cNvSpPr/>
          <p:nvPr/>
        </p:nvSpPr>
        <p:spPr>
          <a:xfrm>
            <a:off x="6302022" y="4009174"/>
            <a:ext cx="292533" cy="378028"/>
          </a:xfrm>
          <a:custGeom>
            <a:avLst/>
            <a:gdLst/>
            <a:ahLst/>
            <a:cxnLst/>
            <a:rect l="l" t="t" r="r" b="b"/>
            <a:pathLst>
              <a:path w="360040" h="465265">
                <a:moveTo>
                  <a:pt x="0" y="285245"/>
                </a:moveTo>
                <a:lnTo>
                  <a:pt x="180019" y="465265"/>
                </a:lnTo>
                <a:lnTo>
                  <a:pt x="360040" y="285245"/>
                </a:lnTo>
                <a:lnTo>
                  <a:pt x="270030" y="285245"/>
                </a:lnTo>
                <a:lnTo>
                  <a:pt x="270030" y="0"/>
                </a:lnTo>
                <a:lnTo>
                  <a:pt x="90010" y="0"/>
                </a:lnTo>
                <a:lnTo>
                  <a:pt x="90010" y="285245"/>
                </a:lnTo>
                <a:lnTo>
                  <a:pt x="0" y="285245"/>
                </a:lnTo>
                <a:close/>
              </a:path>
            </a:pathLst>
          </a:custGeom>
          <a:ln w="25399">
            <a:solidFill>
              <a:srgbClr val="98480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463"/>
          </a:p>
        </p:txBody>
      </p:sp>
      <p:sp>
        <p:nvSpPr>
          <p:cNvPr id="33" name="object 50"/>
          <p:cNvSpPr/>
          <p:nvPr/>
        </p:nvSpPr>
        <p:spPr>
          <a:xfrm>
            <a:off x="7293261" y="4180971"/>
            <a:ext cx="0" cy="1890892"/>
          </a:xfrm>
          <a:custGeom>
            <a:avLst/>
            <a:gdLst/>
            <a:ahLst/>
            <a:cxnLst/>
            <a:rect l="l" t="t" r="r" b="b"/>
            <a:pathLst>
              <a:path h="2327252">
                <a:moveTo>
                  <a:pt x="0" y="0"/>
                </a:moveTo>
                <a:lnTo>
                  <a:pt x="0" y="2327252"/>
                </a:lnTo>
              </a:path>
            </a:pathLst>
          </a:custGeom>
          <a:ln w="19050">
            <a:solidFill>
              <a:srgbClr val="984807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>
            <a:endParaRPr sz="1463"/>
          </a:p>
        </p:txBody>
      </p:sp>
      <p:sp>
        <p:nvSpPr>
          <p:cNvPr id="34" name="object 55"/>
          <p:cNvSpPr/>
          <p:nvPr/>
        </p:nvSpPr>
        <p:spPr>
          <a:xfrm>
            <a:off x="693669" y="1725242"/>
            <a:ext cx="8518659" cy="1055295"/>
          </a:xfrm>
          <a:custGeom>
            <a:avLst/>
            <a:gdLst/>
            <a:ahLst/>
            <a:cxnLst/>
            <a:rect l="l" t="t" r="r" b="b"/>
            <a:pathLst>
              <a:path w="10484503" h="417767">
                <a:moveTo>
                  <a:pt x="0" y="0"/>
                </a:moveTo>
                <a:lnTo>
                  <a:pt x="10484503" y="0"/>
                </a:lnTo>
                <a:lnTo>
                  <a:pt x="10484503" y="417767"/>
                </a:lnTo>
                <a:lnTo>
                  <a:pt x="0" y="417767"/>
                </a:lnTo>
                <a:lnTo>
                  <a:pt x="0" y="0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>
            <a:noAutofit/>
          </a:bodyPr>
          <a:lstStyle/>
          <a:p>
            <a:endParaRPr sz="1463"/>
          </a:p>
        </p:txBody>
      </p:sp>
      <p:sp>
        <p:nvSpPr>
          <p:cNvPr id="36" name="object 13"/>
          <p:cNvSpPr/>
          <p:nvPr/>
        </p:nvSpPr>
        <p:spPr>
          <a:xfrm>
            <a:off x="1430068" y="4387202"/>
            <a:ext cx="1110367" cy="1739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463"/>
          </a:p>
        </p:txBody>
      </p:sp>
      <p:sp>
        <p:nvSpPr>
          <p:cNvPr id="37" name="object 14"/>
          <p:cNvSpPr/>
          <p:nvPr/>
        </p:nvSpPr>
        <p:spPr>
          <a:xfrm>
            <a:off x="3762068" y="4387202"/>
            <a:ext cx="1110367" cy="1739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463"/>
          </a:p>
        </p:txBody>
      </p:sp>
      <p:sp>
        <p:nvSpPr>
          <p:cNvPr id="38" name="object 15"/>
          <p:cNvSpPr/>
          <p:nvPr/>
        </p:nvSpPr>
        <p:spPr>
          <a:xfrm>
            <a:off x="5906436" y="4387202"/>
            <a:ext cx="1110367" cy="1739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463"/>
          </a:p>
        </p:txBody>
      </p:sp>
      <p:sp>
        <p:nvSpPr>
          <p:cNvPr id="39" name="object 18"/>
          <p:cNvSpPr txBox="1"/>
          <p:nvPr/>
        </p:nvSpPr>
        <p:spPr>
          <a:xfrm>
            <a:off x="794544" y="2974975"/>
            <a:ext cx="2190155" cy="4034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32" algn="ctr"/>
            <a:r>
              <a:rPr sz="1050" dirty="0" smtClean="0">
                <a:latin typeface="Trebuchet MS"/>
                <a:cs typeface="Trebuchet MS"/>
              </a:rPr>
              <a:t>UU</a:t>
            </a:r>
            <a:r>
              <a:rPr sz="1050" spc="-4" dirty="0" smtClean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14/2008</a:t>
            </a:r>
          </a:p>
          <a:p>
            <a:pPr algn="ctr">
              <a:lnSpc>
                <a:spcPts val="1544"/>
              </a:lnSpc>
            </a:pPr>
            <a:r>
              <a:rPr sz="1050" spc="-45" dirty="0" err="1" smtClean="0">
                <a:latin typeface="Trebuchet MS"/>
                <a:cs typeface="Trebuchet MS"/>
              </a:rPr>
              <a:t>K</a:t>
            </a:r>
            <a:r>
              <a:rPr sz="1050" dirty="0" err="1" smtClean="0">
                <a:latin typeface="Trebuchet MS"/>
                <a:cs typeface="Trebuchet MS"/>
              </a:rPr>
              <a:t>e</a:t>
            </a:r>
            <a:r>
              <a:rPr sz="1050" spc="-4" dirty="0" err="1" smtClean="0">
                <a:latin typeface="Trebuchet MS"/>
                <a:cs typeface="Trebuchet MS"/>
              </a:rPr>
              <a:t>terbukaan</a:t>
            </a:r>
            <a:r>
              <a:rPr sz="1050" spc="-4" dirty="0" smtClean="0">
                <a:latin typeface="Trebuchet MS"/>
                <a:cs typeface="Trebuchet MS"/>
              </a:rPr>
              <a:t> </a:t>
            </a:r>
            <a:r>
              <a:rPr sz="1050" dirty="0" smtClean="0">
                <a:latin typeface="Trebuchet MS"/>
                <a:cs typeface="Trebuchet MS"/>
              </a:rPr>
              <a:t> </a:t>
            </a:r>
            <a:r>
              <a:rPr sz="1050" dirty="0" err="1" smtClean="0">
                <a:latin typeface="Trebuchet MS"/>
                <a:cs typeface="Trebuchet MS"/>
              </a:rPr>
              <a:t>In</a:t>
            </a:r>
            <a:r>
              <a:rPr sz="1050" spc="-12" dirty="0" err="1" smtClean="0">
                <a:latin typeface="Trebuchet MS"/>
                <a:cs typeface="Trebuchet MS"/>
              </a:rPr>
              <a:t>for</a:t>
            </a:r>
            <a:r>
              <a:rPr sz="1050" dirty="0" err="1" smtClean="0">
                <a:latin typeface="Trebuchet MS"/>
                <a:cs typeface="Trebuchet MS"/>
              </a:rPr>
              <a:t>ma</a:t>
            </a:r>
            <a:r>
              <a:rPr sz="1050" spc="-12" dirty="0" err="1" smtClean="0">
                <a:latin typeface="Trebuchet MS"/>
                <a:cs typeface="Trebuchet MS"/>
              </a:rPr>
              <a:t>s</a:t>
            </a:r>
            <a:r>
              <a:rPr sz="1050" dirty="0" err="1" smtClean="0">
                <a:latin typeface="Trebuchet MS"/>
                <a:cs typeface="Trebuchet MS"/>
              </a:rPr>
              <a:t>i</a:t>
            </a:r>
            <a:r>
              <a:rPr sz="1050" dirty="0" smtClean="0">
                <a:latin typeface="Trebuchet MS"/>
                <a:cs typeface="Trebuchet MS"/>
              </a:rPr>
              <a:t> </a:t>
            </a:r>
            <a:r>
              <a:rPr sz="1050" dirty="0" err="1" smtClean="0">
                <a:latin typeface="Trebuchet MS"/>
                <a:cs typeface="Trebuchet MS"/>
              </a:rPr>
              <a:t>Publik</a:t>
            </a:r>
            <a:r>
              <a:rPr sz="105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ub</a:t>
            </a:r>
            <a:r>
              <a:rPr sz="1050" spc="-4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lik</a:t>
            </a:r>
            <a:endParaRPr sz="1050" dirty="0">
              <a:latin typeface="Trebuchet MS"/>
              <a:cs typeface="Trebuchet MS"/>
            </a:endParaRPr>
          </a:p>
        </p:txBody>
      </p:sp>
      <p:sp>
        <p:nvSpPr>
          <p:cNvPr id="40" name="object 22"/>
          <p:cNvSpPr/>
          <p:nvPr/>
        </p:nvSpPr>
        <p:spPr>
          <a:xfrm>
            <a:off x="3318698" y="2920959"/>
            <a:ext cx="1813702" cy="517591"/>
          </a:xfrm>
          <a:custGeom>
            <a:avLst/>
            <a:gdLst/>
            <a:ahLst/>
            <a:cxnLst/>
            <a:rect l="l" t="t" r="r" b="b"/>
            <a:pathLst>
              <a:path w="2232248" h="637035">
                <a:moveTo>
                  <a:pt x="0" y="0"/>
                </a:moveTo>
                <a:lnTo>
                  <a:pt x="2232248" y="0"/>
                </a:lnTo>
                <a:lnTo>
                  <a:pt x="2232248" y="637035"/>
                </a:lnTo>
                <a:lnTo>
                  <a:pt x="0" y="637035"/>
                </a:lnTo>
                <a:lnTo>
                  <a:pt x="0" y="0"/>
                </a:lnTo>
                <a:close/>
              </a:path>
            </a:pathLst>
          </a:custGeom>
          <a:solidFill>
            <a:srgbClr val="953735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sz="1463" dirty="0" smtClean="0">
                <a:solidFill>
                  <a:schemeClr val="bg1"/>
                </a:solidFill>
              </a:rPr>
              <a:t>UU 25/2009</a:t>
            </a:r>
          </a:p>
          <a:p>
            <a:pPr algn="ctr"/>
            <a:r>
              <a:rPr lang="x-none" sz="1463" dirty="0" smtClean="0">
                <a:solidFill>
                  <a:schemeClr val="bg1"/>
                </a:solidFill>
              </a:rPr>
              <a:t>Pelayanan Publik</a:t>
            </a:r>
            <a:endParaRPr sz="1463" dirty="0">
              <a:solidFill>
                <a:schemeClr val="bg1"/>
              </a:solidFill>
            </a:endParaRPr>
          </a:p>
        </p:txBody>
      </p:sp>
      <p:sp>
        <p:nvSpPr>
          <p:cNvPr id="41" name="object 33"/>
          <p:cNvSpPr txBox="1"/>
          <p:nvPr/>
        </p:nvSpPr>
        <p:spPr>
          <a:xfrm>
            <a:off x="7512050" y="3437255"/>
            <a:ext cx="1577221" cy="39520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36575" marR="10319" indent="-526256">
              <a:lnSpc>
                <a:spcPts val="1544"/>
              </a:lnSpc>
            </a:pPr>
            <a:r>
              <a:rPr sz="1300" dirty="0">
                <a:latin typeface="Trebuchet MS"/>
                <a:cs typeface="Trebuchet MS"/>
              </a:rPr>
              <a:t>Si</a:t>
            </a:r>
            <a:r>
              <a:rPr sz="1300" spc="-8" dirty="0">
                <a:latin typeface="Trebuchet MS"/>
                <a:cs typeface="Trebuchet MS"/>
              </a:rPr>
              <a:t>stem </a:t>
            </a:r>
            <a:r>
              <a:rPr sz="1300" spc="-69" dirty="0">
                <a:latin typeface="Trebuchet MS"/>
                <a:cs typeface="Trebuchet MS"/>
              </a:rPr>
              <a:t>P</a:t>
            </a:r>
            <a:r>
              <a:rPr sz="1300" dirty="0">
                <a:latin typeface="Trebuchet MS"/>
                <a:cs typeface="Trebuchet MS"/>
              </a:rPr>
              <a:t>embangunan Dae</a:t>
            </a:r>
            <a:r>
              <a:rPr sz="1300" spc="-4" dirty="0">
                <a:latin typeface="Trebuchet MS"/>
                <a:cs typeface="Trebuchet MS"/>
              </a:rPr>
              <a:t>r</a:t>
            </a:r>
            <a:r>
              <a:rPr sz="1300" dirty="0">
                <a:latin typeface="Trebuchet MS"/>
                <a:cs typeface="Trebuchet MS"/>
              </a:rPr>
              <a:t>ah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42" name="object 34"/>
          <p:cNvSpPr/>
          <p:nvPr/>
        </p:nvSpPr>
        <p:spPr>
          <a:xfrm>
            <a:off x="5358662" y="2920957"/>
            <a:ext cx="1813702" cy="517593"/>
          </a:xfrm>
          <a:custGeom>
            <a:avLst/>
            <a:gdLst/>
            <a:ahLst/>
            <a:cxnLst/>
            <a:rect l="l" t="t" r="r" b="b"/>
            <a:pathLst>
              <a:path w="2232248" h="637037">
                <a:moveTo>
                  <a:pt x="0" y="0"/>
                </a:moveTo>
                <a:lnTo>
                  <a:pt x="2232248" y="0"/>
                </a:lnTo>
                <a:lnTo>
                  <a:pt x="2232248" y="637037"/>
                </a:lnTo>
                <a:lnTo>
                  <a:pt x="0" y="637037"/>
                </a:lnTo>
                <a:lnTo>
                  <a:pt x="0" y="0"/>
                </a:lnTo>
                <a:close/>
              </a:path>
            </a:pathLst>
          </a:custGeom>
          <a:solidFill>
            <a:srgbClr val="77933C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sz="1463" dirty="0" smtClean="0">
                <a:solidFill>
                  <a:schemeClr val="bg1"/>
                </a:solidFill>
              </a:rPr>
              <a:t>UU 43/2009</a:t>
            </a:r>
          </a:p>
          <a:p>
            <a:pPr algn="ctr"/>
            <a:r>
              <a:rPr lang="x-none" sz="1463" dirty="0" smtClean="0">
                <a:solidFill>
                  <a:schemeClr val="bg1"/>
                </a:solidFill>
              </a:rPr>
              <a:t>Kearsipan</a:t>
            </a:r>
            <a:endParaRPr sz="1463" dirty="0">
              <a:solidFill>
                <a:schemeClr val="bg1"/>
              </a:solidFill>
            </a:endParaRPr>
          </a:p>
        </p:txBody>
      </p:sp>
      <p:sp>
        <p:nvSpPr>
          <p:cNvPr id="43" name="object 39"/>
          <p:cNvSpPr txBox="1"/>
          <p:nvPr/>
        </p:nvSpPr>
        <p:spPr>
          <a:xfrm>
            <a:off x="5644357" y="3437255"/>
            <a:ext cx="1243925" cy="39520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8288" marR="10319" indent="-257969">
              <a:lnSpc>
                <a:spcPts val="1544"/>
              </a:lnSpc>
            </a:pPr>
            <a:r>
              <a:rPr sz="1300" dirty="0">
                <a:latin typeface="Trebuchet MS"/>
                <a:cs typeface="Trebuchet MS"/>
              </a:rPr>
              <a:t>Si</a:t>
            </a:r>
            <a:r>
              <a:rPr sz="1300" spc="-8" dirty="0">
                <a:latin typeface="Trebuchet MS"/>
                <a:cs typeface="Trebuchet MS"/>
              </a:rPr>
              <a:t>stem Informasi </a:t>
            </a:r>
            <a:r>
              <a:rPr sz="1300" spc="-45" dirty="0">
                <a:latin typeface="Trebuchet MS"/>
                <a:cs typeface="Trebuchet MS"/>
              </a:rPr>
              <a:t>K</a:t>
            </a:r>
            <a:r>
              <a:rPr sz="1300" dirty="0">
                <a:latin typeface="Trebuchet MS"/>
                <a:cs typeface="Trebuchet MS"/>
              </a:rPr>
              <a:t>ea</a:t>
            </a:r>
            <a:r>
              <a:rPr sz="1300" spc="-12" dirty="0">
                <a:latin typeface="Trebuchet MS"/>
                <a:cs typeface="Trebuchet MS"/>
              </a:rPr>
              <a:t>rs</a:t>
            </a:r>
            <a:r>
              <a:rPr sz="1300" dirty="0">
                <a:latin typeface="Trebuchet MS"/>
                <a:cs typeface="Trebuchet MS"/>
              </a:rPr>
              <a:t>ipan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44" name="object 46"/>
          <p:cNvSpPr/>
          <p:nvPr/>
        </p:nvSpPr>
        <p:spPr>
          <a:xfrm>
            <a:off x="7896944" y="4387202"/>
            <a:ext cx="1110367" cy="1739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463"/>
          </a:p>
        </p:txBody>
      </p:sp>
      <p:sp>
        <p:nvSpPr>
          <p:cNvPr id="45" name="object 51"/>
          <p:cNvSpPr/>
          <p:nvPr/>
        </p:nvSpPr>
        <p:spPr>
          <a:xfrm>
            <a:off x="693669" y="3897640"/>
            <a:ext cx="8518659" cy="283330"/>
          </a:xfrm>
          <a:custGeom>
            <a:avLst/>
            <a:gdLst/>
            <a:ahLst/>
            <a:cxnLst/>
            <a:rect l="l" t="t" r="r" b="b"/>
            <a:pathLst>
              <a:path w="10484503" h="348714">
                <a:moveTo>
                  <a:pt x="0" y="0"/>
                </a:moveTo>
                <a:lnTo>
                  <a:pt x="10484503" y="0"/>
                </a:lnTo>
                <a:lnTo>
                  <a:pt x="10484503" y="348714"/>
                </a:lnTo>
                <a:lnTo>
                  <a:pt x="0" y="348714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 sz="1463"/>
          </a:p>
        </p:txBody>
      </p:sp>
      <p:sp>
        <p:nvSpPr>
          <p:cNvPr id="46" name="object 57"/>
          <p:cNvSpPr txBox="1"/>
          <p:nvPr/>
        </p:nvSpPr>
        <p:spPr>
          <a:xfrm>
            <a:off x="846138" y="1769302"/>
            <a:ext cx="8210629" cy="95234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319"/>
            <a:r>
              <a:rPr dirty="0">
                <a:solidFill>
                  <a:schemeClr val="bg1"/>
                </a:solidFill>
                <a:latin typeface="Trebuchet MS"/>
                <a:cs typeface="Trebuchet MS"/>
              </a:rPr>
              <a:t>Inp</a:t>
            </a:r>
            <a:r>
              <a:rPr spc="-8" dirty="0">
                <a:solidFill>
                  <a:schemeClr val="bg1"/>
                </a:solidFill>
                <a:latin typeface="Trebuchet MS"/>
                <a:cs typeface="Trebuchet MS"/>
              </a:rPr>
              <a:t>res Nomor 3</a:t>
            </a:r>
            <a:r>
              <a:rPr spc="-28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pc="-195" dirty="0">
                <a:solidFill>
                  <a:schemeClr val="bg1"/>
                </a:solidFill>
                <a:latin typeface="Trebuchet MS"/>
                <a:cs typeface="Trebuchet MS"/>
              </a:rPr>
              <a:t>T</a:t>
            </a:r>
            <a:r>
              <a:rPr dirty="0">
                <a:solidFill>
                  <a:schemeClr val="bg1"/>
                </a:solidFill>
                <a:latin typeface="Trebuchet MS"/>
                <a:cs typeface="Trebuchet MS"/>
              </a:rPr>
              <a:t>ahun 2003</a:t>
            </a:r>
            <a:r>
              <a:rPr spc="-28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pc="-195" dirty="0">
                <a:solidFill>
                  <a:schemeClr val="bg1"/>
                </a:solidFill>
                <a:latin typeface="Trebuchet MS"/>
                <a:cs typeface="Trebuchet MS"/>
              </a:rPr>
              <a:t>T</a:t>
            </a:r>
            <a:r>
              <a:rPr dirty="0">
                <a:solidFill>
                  <a:schemeClr val="bg1"/>
                </a:solidFill>
                <a:latin typeface="Trebuchet MS"/>
                <a:cs typeface="Trebuchet MS"/>
              </a:rPr>
              <a:t>entan</a:t>
            </a:r>
            <a:r>
              <a:rPr spc="-8" dirty="0">
                <a:solidFill>
                  <a:schemeClr val="bg1"/>
                </a:solidFill>
                <a:latin typeface="Trebuchet MS"/>
                <a:cs typeface="Trebuchet MS"/>
              </a:rPr>
              <a:t>g </a:t>
            </a:r>
            <a:r>
              <a:rPr spc="-61" dirty="0">
                <a:solidFill>
                  <a:schemeClr val="bg1"/>
                </a:solidFill>
                <a:latin typeface="Trebuchet MS"/>
                <a:cs typeface="Trebuchet MS"/>
              </a:rPr>
              <a:t>K</a:t>
            </a:r>
            <a:r>
              <a:rPr dirty="0">
                <a:solidFill>
                  <a:schemeClr val="bg1"/>
                </a:solidFill>
                <a:latin typeface="Trebuchet MS"/>
                <a:cs typeface="Trebuchet MS"/>
              </a:rPr>
              <a:t>ebi</a:t>
            </a:r>
            <a:r>
              <a:rPr spc="-8" dirty="0">
                <a:solidFill>
                  <a:schemeClr val="bg1"/>
                </a:solidFill>
                <a:latin typeface="Trebuchet MS"/>
                <a:cs typeface="Trebuchet MS"/>
              </a:rPr>
              <a:t>jakan dan Strategi Nasional </a:t>
            </a:r>
            <a:r>
              <a:rPr spc="-77" dirty="0">
                <a:solidFill>
                  <a:schemeClr val="bg1"/>
                </a:solidFill>
                <a:latin typeface="Trebuchet MS"/>
                <a:cs typeface="Trebuchet MS"/>
              </a:rPr>
              <a:t>P</a:t>
            </a:r>
            <a:r>
              <a:rPr dirty="0">
                <a:solidFill>
                  <a:schemeClr val="bg1"/>
                </a:solidFill>
                <a:latin typeface="Trebuchet MS"/>
                <a:cs typeface="Trebuchet MS"/>
              </a:rPr>
              <a:t>engembangan e-G</a:t>
            </a:r>
            <a:r>
              <a:rPr spc="-8" dirty="0">
                <a:solidFill>
                  <a:schemeClr val="bg1"/>
                </a:solidFill>
                <a:latin typeface="Trebuchet MS"/>
                <a:cs typeface="Trebuchet MS"/>
              </a:rPr>
              <a:t>overnment</a:t>
            </a:r>
            <a:endParaRPr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7" name="object 43"/>
          <p:cNvSpPr/>
          <p:nvPr/>
        </p:nvSpPr>
        <p:spPr>
          <a:xfrm>
            <a:off x="1799471" y="4198188"/>
            <a:ext cx="341845" cy="189014"/>
          </a:xfrm>
          <a:custGeom>
            <a:avLst/>
            <a:gdLst/>
            <a:ahLst/>
            <a:cxnLst/>
            <a:rect l="l" t="t" r="r" b="b"/>
            <a:pathLst>
              <a:path w="360040" h="465265">
                <a:moveTo>
                  <a:pt x="0" y="285245"/>
                </a:moveTo>
                <a:lnTo>
                  <a:pt x="180019" y="465265"/>
                </a:lnTo>
                <a:lnTo>
                  <a:pt x="360040" y="285245"/>
                </a:lnTo>
                <a:lnTo>
                  <a:pt x="270030" y="285245"/>
                </a:lnTo>
                <a:lnTo>
                  <a:pt x="270030" y="0"/>
                </a:lnTo>
                <a:lnTo>
                  <a:pt x="90010" y="0"/>
                </a:lnTo>
                <a:lnTo>
                  <a:pt x="90010" y="285245"/>
                </a:lnTo>
                <a:lnTo>
                  <a:pt x="0" y="285245"/>
                </a:lnTo>
                <a:close/>
              </a:path>
            </a:pathLst>
          </a:custGeom>
          <a:ln w="25399">
            <a:solidFill>
              <a:srgbClr val="98480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463"/>
          </a:p>
        </p:txBody>
      </p:sp>
      <p:sp>
        <p:nvSpPr>
          <p:cNvPr id="48" name="object 45"/>
          <p:cNvSpPr/>
          <p:nvPr/>
        </p:nvSpPr>
        <p:spPr>
          <a:xfrm>
            <a:off x="8340584" y="4164633"/>
            <a:ext cx="248644" cy="253838"/>
          </a:xfrm>
          <a:custGeom>
            <a:avLst/>
            <a:gdLst/>
            <a:ahLst/>
            <a:cxnLst/>
            <a:rect l="l" t="t" r="r" b="b"/>
            <a:pathLst>
              <a:path w="360040" h="465265">
                <a:moveTo>
                  <a:pt x="0" y="285245"/>
                </a:moveTo>
                <a:lnTo>
                  <a:pt x="180019" y="465265"/>
                </a:lnTo>
                <a:lnTo>
                  <a:pt x="360040" y="285245"/>
                </a:lnTo>
                <a:lnTo>
                  <a:pt x="270030" y="285245"/>
                </a:lnTo>
                <a:lnTo>
                  <a:pt x="270030" y="0"/>
                </a:lnTo>
                <a:lnTo>
                  <a:pt x="90010" y="0"/>
                </a:lnTo>
                <a:lnTo>
                  <a:pt x="90010" y="285245"/>
                </a:lnTo>
                <a:lnTo>
                  <a:pt x="0" y="285245"/>
                </a:lnTo>
                <a:close/>
              </a:path>
            </a:pathLst>
          </a:custGeom>
          <a:ln w="25399">
            <a:solidFill>
              <a:srgbClr val="98480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463"/>
          </a:p>
        </p:txBody>
      </p:sp>
      <p:sp>
        <p:nvSpPr>
          <p:cNvPr id="49" name="TextBox 48"/>
          <p:cNvSpPr txBox="1"/>
          <p:nvPr/>
        </p:nvSpPr>
        <p:spPr>
          <a:xfrm>
            <a:off x="297324" y="6400800"/>
            <a:ext cx="150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 smtClean="0"/>
              <a:t>Sumber: Kemenpan</a:t>
            </a:r>
            <a:endParaRPr lang="id-ID" sz="1200" dirty="0"/>
          </a:p>
        </p:txBody>
      </p:sp>
    </p:spTree>
    <p:extLst>
      <p:ext uri="{BB962C8B-B14F-4D97-AF65-F5344CB8AC3E}">
        <p14:creationId xmlns:p14="http://schemas.microsoft.com/office/powerpoint/2010/main" val="2232589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89" y="381000"/>
            <a:ext cx="9150222" cy="680358"/>
          </a:xfrm>
        </p:spPr>
        <p:txBody>
          <a:bodyPr/>
          <a:lstStyle/>
          <a:p>
            <a:r>
              <a:rPr lang="id-ID" dirty="0" smtClean="0"/>
              <a:t>KONDISI SAAT INI : PEMBANGUNAN SPBE</a:t>
            </a:r>
            <a:endParaRPr lang="id-ID" dirty="0"/>
          </a:p>
        </p:txBody>
      </p:sp>
      <p:sp>
        <p:nvSpPr>
          <p:cNvPr id="6" name="object 9"/>
          <p:cNvSpPr/>
          <p:nvPr/>
        </p:nvSpPr>
        <p:spPr>
          <a:xfrm>
            <a:off x="533400" y="1371600"/>
            <a:ext cx="8763000" cy="47486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463"/>
          </a:p>
        </p:txBody>
      </p:sp>
      <p:sp>
        <p:nvSpPr>
          <p:cNvPr id="7" name="TextBox 6"/>
          <p:cNvSpPr txBox="1"/>
          <p:nvPr/>
        </p:nvSpPr>
        <p:spPr>
          <a:xfrm>
            <a:off x="297324" y="6400800"/>
            <a:ext cx="150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 smtClean="0"/>
              <a:t>Sumber: Kemenpan</a:t>
            </a:r>
            <a:endParaRPr lang="id-ID" sz="1200" dirty="0"/>
          </a:p>
        </p:txBody>
      </p:sp>
    </p:spTree>
    <p:extLst>
      <p:ext uri="{BB962C8B-B14F-4D97-AF65-F5344CB8AC3E}">
        <p14:creationId xmlns:p14="http://schemas.microsoft.com/office/powerpoint/2010/main" val="2823382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PERPRES NO 95/2018 TENTANG SPBE</a:t>
            </a:r>
            <a:endParaRPr lang="id-ID" dirty="0"/>
          </a:p>
        </p:txBody>
      </p:sp>
      <p:sp>
        <p:nvSpPr>
          <p:cNvPr id="5" name="object 8"/>
          <p:cNvSpPr/>
          <p:nvPr/>
        </p:nvSpPr>
        <p:spPr>
          <a:xfrm>
            <a:off x="4164355" y="2543651"/>
            <a:ext cx="5582514" cy="2755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463"/>
          </a:p>
        </p:txBody>
      </p:sp>
      <p:sp>
        <p:nvSpPr>
          <p:cNvPr id="6" name="object 9"/>
          <p:cNvSpPr txBox="1"/>
          <p:nvPr/>
        </p:nvSpPr>
        <p:spPr>
          <a:xfrm>
            <a:off x="237332" y="1736725"/>
            <a:ext cx="9460746" cy="13780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22701" algn="ctr"/>
            <a:endParaRPr sz="2275" dirty="0">
              <a:latin typeface="Bookman Old Style"/>
              <a:cs typeface="Bookman Old Style"/>
            </a:endParaRPr>
          </a:p>
        </p:txBody>
      </p:sp>
      <p:sp>
        <p:nvSpPr>
          <p:cNvPr id="7" name="object 10"/>
          <p:cNvSpPr txBox="1"/>
          <p:nvPr/>
        </p:nvSpPr>
        <p:spPr>
          <a:xfrm>
            <a:off x="6418263" y="2447886"/>
            <a:ext cx="1074698" cy="4039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319"/>
            <a:r>
              <a:rPr sz="2600" b="1" spc="-252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2600" b="1" spc="-20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2600" b="1" spc="-16" dirty="0">
                <a:solidFill>
                  <a:srgbClr val="FF0000"/>
                </a:solidFill>
                <a:latin typeface="Trebuchet MS"/>
                <a:cs typeface="Trebuchet MS"/>
              </a:rPr>
              <a:t>j</a:t>
            </a:r>
            <a:r>
              <a:rPr sz="2600" b="1" spc="-20" dirty="0">
                <a:solidFill>
                  <a:srgbClr val="FF0000"/>
                </a:solidFill>
                <a:latin typeface="Trebuchet MS"/>
                <a:cs typeface="Trebuchet MS"/>
              </a:rPr>
              <a:t>ua</a:t>
            </a:r>
            <a:r>
              <a:rPr sz="2600" b="1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endParaRPr sz="2600" dirty="0">
              <a:latin typeface="Trebuchet MS"/>
              <a:cs typeface="Trebuchet MS"/>
            </a:endParaRPr>
          </a:p>
        </p:txBody>
      </p:sp>
      <p:sp>
        <p:nvSpPr>
          <p:cNvPr id="8" name="object 11"/>
          <p:cNvSpPr txBox="1"/>
          <p:nvPr/>
        </p:nvSpPr>
        <p:spPr>
          <a:xfrm>
            <a:off x="288925" y="2543651"/>
            <a:ext cx="3551714" cy="317134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319"/>
            <a:r>
              <a:rPr sz="2600" b="1" dirty="0">
                <a:solidFill>
                  <a:srgbClr val="FF0000"/>
                </a:solidFill>
                <a:latin typeface="Trebuchet MS"/>
                <a:cs typeface="Trebuchet MS"/>
              </a:rPr>
              <a:t>SPBE</a:t>
            </a:r>
            <a:endParaRPr sz="2600" dirty="0">
              <a:latin typeface="Trebuchet MS"/>
              <a:cs typeface="Trebuchet MS"/>
            </a:endParaRPr>
          </a:p>
          <a:p>
            <a:pPr marL="20638" marR="10319">
              <a:lnSpc>
                <a:spcPts val="2275"/>
              </a:lnSpc>
              <a:spcBef>
                <a:spcPts val="98"/>
              </a:spcBef>
            </a:pPr>
            <a:r>
              <a:rPr sz="1950" dirty="0">
                <a:solidFill>
                  <a:srgbClr val="595959"/>
                </a:solidFill>
                <a:latin typeface="Trebuchet MS"/>
                <a:cs typeface="Trebuchet MS"/>
              </a:rPr>
              <a:t>ada</a:t>
            </a:r>
            <a:r>
              <a:rPr sz="1950" spc="-4" dirty="0">
                <a:solidFill>
                  <a:srgbClr val="595959"/>
                </a:solidFill>
                <a:latin typeface="Trebuchet MS"/>
                <a:cs typeface="Trebuchet MS"/>
              </a:rPr>
              <a:t>l</a:t>
            </a:r>
            <a:r>
              <a:rPr sz="1950" dirty="0">
                <a:solidFill>
                  <a:srgbClr val="595959"/>
                </a:solidFill>
                <a:latin typeface="Trebuchet MS"/>
                <a:cs typeface="Trebuchet MS"/>
              </a:rPr>
              <a:t>ah </a:t>
            </a:r>
            <a:r>
              <a:rPr sz="1950" dirty="0">
                <a:solidFill>
                  <a:srgbClr val="0432FF"/>
                </a:solidFill>
                <a:latin typeface="Trebuchet MS"/>
                <a:cs typeface="Trebuchet MS"/>
              </a:rPr>
              <a:t>penye</a:t>
            </a:r>
            <a:r>
              <a:rPr sz="1950" spc="-8" dirty="0">
                <a:solidFill>
                  <a:srgbClr val="0432FF"/>
                </a:solidFill>
                <a:latin typeface="Trebuchet MS"/>
                <a:cs typeface="Trebuchet MS"/>
              </a:rPr>
              <a:t>lenggaraan pemerintahan</a:t>
            </a:r>
            <a:r>
              <a:rPr sz="1950" spc="-4" dirty="0">
                <a:solidFill>
                  <a:srgbClr val="0432FF"/>
                </a:solidFill>
                <a:latin typeface="Trebuchet MS"/>
                <a:cs typeface="Trebuchet MS"/>
              </a:rPr>
              <a:t> </a:t>
            </a:r>
            <a:r>
              <a:rPr sz="1950" dirty="0">
                <a:solidFill>
                  <a:srgbClr val="595959"/>
                </a:solidFill>
                <a:latin typeface="Trebuchet MS"/>
                <a:cs typeface="Trebuchet MS"/>
              </a:rPr>
              <a:t>yan</a:t>
            </a:r>
            <a:r>
              <a:rPr sz="1950" spc="-12" dirty="0">
                <a:solidFill>
                  <a:srgbClr val="595959"/>
                </a:solidFill>
                <a:latin typeface="Trebuchet MS"/>
                <a:cs typeface="Trebuchet MS"/>
              </a:rPr>
              <a:t>g</a:t>
            </a:r>
            <a:r>
              <a:rPr sz="1950" spc="-8" dirty="0">
                <a:solidFill>
                  <a:srgbClr val="595959"/>
                </a:solidFill>
                <a:latin typeface="Trebuchet MS"/>
                <a:cs typeface="Trebuchet MS"/>
              </a:rPr>
              <a:t> meman</a:t>
            </a:r>
            <a:r>
              <a:rPr sz="1950" spc="-4" dirty="0">
                <a:solidFill>
                  <a:srgbClr val="595959"/>
                </a:solidFill>
                <a:latin typeface="Trebuchet MS"/>
                <a:cs typeface="Trebuchet MS"/>
              </a:rPr>
              <a:t>f</a:t>
            </a:r>
            <a:r>
              <a:rPr sz="1950" dirty="0">
                <a:solidFill>
                  <a:srgbClr val="595959"/>
                </a:solidFill>
                <a:latin typeface="Trebuchet MS"/>
                <a:cs typeface="Trebuchet MS"/>
              </a:rPr>
              <a:t>aatkan </a:t>
            </a:r>
            <a:r>
              <a:rPr sz="1950" dirty="0">
                <a:solidFill>
                  <a:srgbClr val="0432FF"/>
                </a:solidFill>
                <a:latin typeface="Trebuchet MS"/>
                <a:cs typeface="Trebuchet MS"/>
              </a:rPr>
              <a:t>tekn</a:t>
            </a:r>
            <a:r>
              <a:rPr sz="1950" spc="-12" dirty="0">
                <a:solidFill>
                  <a:srgbClr val="0432FF"/>
                </a:solidFill>
                <a:latin typeface="Trebuchet MS"/>
                <a:cs typeface="Trebuchet MS"/>
              </a:rPr>
              <a:t>ologi in</a:t>
            </a:r>
            <a:r>
              <a:rPr sz="1950" spc="-4" dirty="0">
                <a:solidFill>
                  <a:srgbClr val="0432FF"/>
                </a:solidFill>
                <a:latin typeface="Trebuchet MS"/>
                <a:cs typeface="Trebuchet MS"/>
              </a:rPr>
              <a:t>f</a:t>
            </a:r>
            <a:r>
              <a:rPr sz="1950" spc="-16" dirty="0">
                <a:solidFill>
                  <a:srgbClr val="0432FF"/>
                </a:solidFill>
                <a:latin typeface="Trebuchet MS"/>
                <a:cs typeface="Trebuchet MS"/>
              </a:rPr>
              <a:t>o</a:t>
            </a:r>
            <a:r>
              <a:rPr sz="1950" spc="-12" dirty="0">
                <a:solidFill>
                  <a:srgbClr val="0432FF"/>
                </a:solidFill>
                <a:latin typeface="Trebuchet MS"/>
                <a:cs typeface="Trebuchet MS"/>
              </a:rPr>
              <a:t>r</a:t>
            </a:r>
            <a:r>
              <a:rPr sz="1950" dirty="0">
                <a:solidFill>
                  <a:srgbClr val="0432FF"/>
                </a:solidFill>
                <a:latin typeface="Trebuchet MS"/>
                <a:cs typeface="Trebuchet MS"/>
              </a:rPr>
              <a:t>masi dan</a:t>
            </a:r>
            <a:r>
              <a:rPr sz="1950" spc="-4" dirty="0">
                <a:solidFill>
                  <a:srgbClr val="0432FF"/>
                </a:solidFill>
                <a:latin typeface="Trebuchet MS"/>
                <a:cs typeface="Trebuchet MS"/>
              </a:rPr>
              <a:t> </a:t>
            </a:r>
            <a:r>
              <a:rPr sz="1950" dirty="0">
                <a:solidFill>
                  <a:srgbClr val="0432FF"/>
                </a:solidFill>
                <a:latin typeface="Trebuchet MS"/>
                <a:cs typeface="Trebuchet MS"/>
              </a:rPr>
              <a:t>k</a:t>
            </a:r>
            <a:r>
              <a:rPr sz="1950" spc="-4" dirty="0">
                <a:solidFill>
                  <a:srgbClr val="0432FF"/>
                </a:solidFill>
                <a:latin typeface="Trebuchet MS"/>
                <a:cs typeface="Trebuchet MS"/>
              </a:rPr>
              <a:t>o</a:t>
            </a:r>
            <a:r>
              <a:rPr sz="1950" dirty="0">
                <a:solidFill>
                  <a:srgbClr val="0432FF"/>
                </a:solidFill>
                <a:latin typeface="Trebuchet MS"/>
                <a:cs typeface="Trebuchet MS"/>
              </a:rPr>
              <a:t>munikasi </a:t>
            </a:r>
            <a:r>
              <a:rPr sz="1950" dirty="0">
                <a:solidFill>
                  <a:srgbClr val="595959"/>
                </a:solidFill>
                <a:latin typeface="Trebuchet MS"/>
                <a:cs typeface="Trebuchet MS"/>
              </a:rPr>
              <a:t>untuk memberikan</a:t>
            </a:r>
            <a:r>
              <a:rPr sz="1950" spc="-4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950" spc="-4" dirty="0">
                <a:solidFill>
                  <a:srgbClr val="0432FF"/>
                </a:solidFill>
                <a:latin typeface="Trebuchet MS"/>
                <a:cs typeface="Trebuchet MS"/>
              </a:rPr>
              <a:t>l</a:t>
            </a:r>
            <a:r>
              <a:rPr sz="1950" dirty="0">
                <a:solidFill>
                  <a:srgbClr val="0432FF"/>
                </a:solidFill>
                <a:latin typeface="Trebuchet MS"/>
                <a:cs typeface="Trebuchet MS"/>
              </a:rPr>
              <a:t>a</a:t>
            </a:r>
            <a:r>
              <a:rPr sz="1950" spc="-4" dirty="0">
                <a:solidFill>
                  <a:srgbClr val="0432FF"/>
                </a:solidFill>
                <a:latin typeface="Trebuchet MS"/>
                <a:cs typeface="Trebuchet MS"/>
              </a:rPr>
              <a:t>y</a:t>
            </a:r>
            <a:r>
              <a:rPr sz="1950" dirty="0">
                <a:solidFill>
                  <a:srgbClr val="0432FF"/>
                </a:solidFill>
                <a:latin typeface="Trebuchet MS"/>
                <a:cs typeface="Trebuchet MS"/>
              </a:rPr>
              <a:t>anan</a:t>
            </a:r>
            <a:r>
              <a:rPr sz="1950" spc="-4" dirty="0">
                <a:solidFill>
                  <a:srgbClr val="0432FF"/>
                </a:solidFill>
                <a:latin typeface="Trebuchet MS"/>
                <a:cs typeface="Trebuchet MS"/>
              </a:rPr>
              <a:t> </a:t>
            </a:r>
            <a:r>
              <a:rPr sz="1950" dirty="0">
                <a:solidFill>
                  <a:srgbClr val="595959"/>
                </a:solidFill>
                <a:latin typeface="Trebuchet MS"/>
                <a:cs typeface="Trebuchet MS"/>
              </a:rPr>
              <a:t>kepada pengguna </a:t>
            </a:r>
            <a:r>
              <a:rPr sz="1950" spc="-12" dirty="0">
                <a:solidFill>
                  <a:srgbClr val="595959"/>
                </a:solidFill>
                <a:latin typeface="Trebuchet MS"/>
                <a:cs typeface="Trebuchet MS"/>
              </a:rPr>
              <a:t>SPBE</a:t>
            </a:r>
            <a:endParaRPr sz="1950" dirty="0">
              <a:latin typeface="Trebuchet MS"/>
              <a:cs typeface="Trebuchet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925" y="899260"/>
            <a:ext cx="8686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>
                <a:cs typeface="Bookman Old Style"/>
              </a:rPr>
              <a:t>P</a:t>
            </a:r>
            <a:r>
              <a:rPr lang="id-ID" sz="2800" spc="-8" dirty="0">
                <a:cs typeface="Bookman Old Style"/>
              </a:rPr>
              <a:t>latfo</a:t>
            </a:r>
            <a:r>
              <a:rPr lang="id-ID" sz="2800" spc="57" dirty="0">
                <a:cs typeface="Bookman Old Style"/>
              </a:rPr>
              <a:t>r</a:t>
            </a:r>
            <a:r>
              <a:rPr lang="id-ID" sz="2800" spc="-24" dirty="0">
                <a:cs typeface="Bookman Old Style"/>
              </a:rPr>
              <a:t>m</a:t>
            </a:r>
            <a:r>
              <a:rPr lang="id-ID" sz="2800" spc="-4" dirty="0">
                <a:cs typeface="Bookman Old Style"/>
              </a:rPr>
              <a:t> </a:t>
            </a:r>
            <a:r>
              <a:rPr lang="id-ID" sz="2800" dirty="0">
                <a:cs typeface="Bookman Old Style"/>
              </a:rPr>
              <a:t>ke</a:t>
            </a:r>
            <a:r>
              <a:rPr lang="id-ID" sz="2800" spc="-4" dirty="0">
                <a:cs typeface="Bookman Old Style"/>
              </a:rPr>
              <a:t>b</a:t>
            </a:r>
            <a:r>
              <a:rPr lang="id-ID" sz="2800" spc="-8" dirty="0">
                <a:cs typeface="Bookman Old Style"/>
              </a:rPr>
              <a:t>ijakan</a:t>
            </a:r>
            <a:r>
              <a:rPr lang="id-ID" sz="2800" spc="-4" dirty="0">
                <a:cs typeface="Bookman Old Style"/>
              </a:rPr>
              <a:t> </a:t>
            </a:r>
            <a:r>
              <a:rPr lang="id-ID" sz="2800" dirty="0">
                <a:cs typeface="Bookman Old Style"/>
              </a:rPr>
              <a:t>SP</a:t>
            </a:r>
            <a:r>
              <a:rPr lang="id-ID" sz="2800" spc="-24" dirty="0">
                <a:cs typeface="Bookman Old Style"/>
              </a:rPr>
              <a:t>B</a:t>
            </a:r>
            <a:r>
              <a:rPr lang="id-ID" sz="2800" dirty="0">
                <a:cs typeface="Bookman Old Style"/>
              </a:rPr>
              <a:t>E</a:t>
            </a:r>
            <a:r>
              <a:rPr lang="id-ID" sz="2800" spc="-4" dirty="0">
                <a:cs typeface="Bookman Old Style"/>
              </a:rPr>
              <a:t> </a:t>
            </a:r>
            <a:r>
              <a:rPr lang="id-ID" sz="2800" dirty="0">
                <a:cs typeface="Bookman Old Style"/>
              </a:rPr>
              <a:t>un</a:t>
            </a:r>
            <a:r>
              <a:rPr lang="id-ID" sz="2800" spc="-12" dirty="0">
                <a:cs typeface="Bookman Old Style"/>
              </a:rPr>
              <a:t>tuk</a:t>
            </a:r>
            <a:r>
              <a:rPr lang="id-ID" sz="2800" spc="-4" dirty="0">
                <a:cs typeface="Bookman Old Style"/>
              </a:rPr>
              <a:t> </a:t>
            </a:r>
            <a:r>
              <a:rPr lang="id-ID" sz="2800" dirty="0">
                <a:cs typeface="Bookman Old Style"/>
              </a:rPr>
              <a:t>k</a:t>
            </a:r>
            <a:r>
              <a:rPr lang="id-ID" sz="2800" spc="-12" dirty="0">
                <a:cs typeface="Bookman Old Style"/>
              </a:rPr>
              <a:t>ete</a:t>
            </a:r>
            <a:r>
              <a:rPr lang="id-ID" sz="2800" spc="-16" dirty="0">
                <a:cs typeface="Bookman Old Style"/>
              </a:rPr>
              <a:t>r</a:t>
            </a:r>
            <a:r>
              <a:rPr lang="id-ID" sz="2800" dirty="0">
                <a:cs typeface="Bookman Old Style"/>
              </a:rPr>
              <a:t>paduan</a:t>
            </a:r>
            <a:r>
              <a:rPr lang="id-ID" sz="2800" spc="-4" dirty="0">
                <a:cs typeface="Bookman Old Style"/>
              </a:rPr>
              <a:t> </a:t>
            </a:r>
            <a:r>
              <a:rPr lang="id-ID" sz="2800" dirty="0">
                <a:cs typeface="Bookman Old Style"/>
              </a:rPr>
              <a:t>p</a:t>
            </a:r>
            <a:r>
              <a:rPr lang="id-ID" sz="2800" spc="-12" dirty="0">
                <a:cs typeface="Bookman Old Style"/>
              </a:rPr>
              <a:t>e</a:t>
            </a:r>
            <a:r>
              <a:rPr lang="id-ID" sz="2800" spc="-28" dirty="0">
                <a:cs typeface="Bookman Old Style"/>
              </a:rPr>
              <a:t>m</a:t>
            </a:r>
            <a:r>
              <a:rPr lang="id-ID" sz="2800" dirty="0">
                <a:cs typeface="Bookman Old Style"/>
              </a:rPr>
              <a:t>bangunan</a:t>
            </a:r>
            <a:r>
              <a:rPr lang="id-ID" sz="2800" spc="-4" dirty="0">
                <a:cs typeface="Bookman Old Style"/>
              </a:rPr>
              <a:t> </a:t>
            </a:r>
            <a:r>
              <a:rPr lang="id-ID" sz="2800" dirty="0">
                <a:cs typeface="Bookman Old Style"/>
              </a:rPr>
              <a:t>SP</a:t>
            </a:r>
            <a:r>
              <a:rPr lang="id-ID" sz="2800" spc="-24" dirty="0">
                <a:cs typeface="Bookman Old Style"/>
              </a:rPr>
              <a:t>B</a:t>
            </a:r>
            <a:r>
              <a:rPr lang="id-ID" sz="2800" dirty="0">
                <a:cs typeface="Bookman Old Style"/>
              </a:rPr>
              <a:t>E d</a:t>
            </a:r>
            <a:r>
              <a:rPr lang="id-ID" sz="2800" spc="-8" dirty="0">
                <a:cs typeface="Bookman Old Style"/>
              </a:rPr>
              <a:t>i</a:t>
            </a:r>
            <a:r>
              <a:rPr lang="id-ID" sz="2800" spc="-4" dirty="0">
                <a:cs typeface="Bookman Old Style"/>
              </a:rPr>
              <a:t> </a:t>
            </a:r>
            <a:r>
              <a:rPr lang="id-ID" sz="2800" spc="-12" dirty="0">
                <a:cs typeface="Bookman Old Style"/>
              </a:rPr>
              <a:t>I</a:t>
            </a:r>
            <a:r>
              <a:rPr lang="id-ID" sz="2800" dirty="0">
                <a:cs typeface="Bookman Old Style"/>
              </a:rPr>
              <a:t>n</a:t>
            </a:r>
            <a:r>
              <a:rPr lang="id-ID" sz="2800" spc="-12" dirty="0">
                <a:cs typeface="Bookman Old Style"/>
              </a:rPr>
              <a:t>stansi</a:t>
            </a:r>
            <a:r>
              <a:rPr lang="id-ID" sz="2800" spc="-4" dirty="0">
                <a:cs typeface="Bookman Old Style"/>
              </a:rPr>
              <a:t> </a:t>
            </a:r>
            <a:r>
              <a:rPr lang="id-ID" sz="2800" dirty="0">
                <a:cs typeface="Bookman Old Style"/>
              </a:rPr>
              <a:t>Pusa</a:t>
            </a:r>
            <a:r>
              <a:rPr lang="id-ID" sz="2800" spc="-12" dirty="0">
                <a:cs typeface="Bookman Old Style"/>
              </a:rPr>
              <a:t>t</a:t>
            </a:r>
            <a:r>
              <a:rPr lang="id-ID" sz="2800" spc="-4" dirty="0">
                <a:cs typeface="Bookman Old Style"/>
              </a:rPr>
              <a:t> </a:t>
            </a:r>
            <a:r>
              <a:rPr lang="id-ID" sz="2800" dirty="0">
                <a:cs typeface="Bookman Old Style"/>
              </a:rPr>
              <a:t>dan</a:t>
            </a:r>
            <a:r>
              <a:rPr lang="id-ID" sz="2800" spc="-4" dirty="0">
                <a:cs typeface="Bookman Old Style"/>
              </a:rPr>
              <a:t> </a:t>
            </a:r>
            <a:r>
              <a:rPr lang="id-ID" sz="2800" dirty="0">
                <a:cs typeface="Bookman Old Style"/>
              </a:rPr>
              <a:t>P</a:t>
            </a:r>
            <a:r>
              <a:rPr lang="id-ID" sz="2800" spc="-12" dirty="0">
                <a:cs typeface="Bookman Old Style"/>
              </a:rPr>
              <a:t>e</a:t>
            </a:r>
            <a:r>
              <a:rPr lang="id-ID" sz="2800" spc="-28" dirty="0">
                <a:cs typeface="Bookman Old Style"/>
              </a:rPr>
              <a:t>m</a:t>
            </a:r>
            <a:r>
              <a:rPr lang="id-ID" sz="2800" spc="-12" dirty="0">
                <a:cs typeface="Bookman Old Style"/>
              </a:rPr>
              <a:t>e</a:t>
            </a:r>
            <a:r>
              <a:rPr lang="id-ID" sz="2800" spc="-16" dirty="0">
                <a:cs typeface="Bookman Old Style"/>
              </a:rPr>
              <a:t>r</a:t>
            </a:r>
            <a:r>
              <a:rPr lang="id-ID" sz="2800" spc="-8" dirty="0">
                <a:cs typeface="Bookman Old Style"/>
              </a:rPr>
              <a:t>in</a:t>
            </a:r>
            <a:r>
              <a:rPr lang="id-ID" sz="2800" spc="-12" dirty="0">
                <a:cs typeface="Bookman Old Style"/>
              </a:rPr>
              <a:t>tah</a:t>
            </a:r>
            <a:r>
              <a:rPr lang="id-ID" sz="2800" spc="-4" dirty="0">
                <a:cs typeface="Bookman Old Style"/>
              </a:rPr>
              <a:t> </a:t>
            </a:r>
            <a:r>
              <a:rPr lang="id-ID" sz="2800" spc="-20" dirty="0">
                <a:cs typeface="Bookman Old Style"/>
              </a:rPr>
              <a:t>Da</a:t>
            </a:r>
            <a:r>
              <a:rPr lang="id-ID" sz="2800" spc="-12" dirty="0">
                <a:cs typeface="Bookman Old Style"/>
              </a:rPr>
              <a:t>e</a:t>
            </a:r>
            <a:r>
              <a:rPr lang="id-ID" sz="2800" spc="-16" dirty="0">
                <a:cs typeface="Bookman Old Style"/>
              </a:rPr>
              <a:t>r</a:t>
            </a:r>
            <a:r>
              <a:rPr lang="id-ID" sz="2800" dirty="0">
                <a:cs typeface="Bookman Old Style"/>
              </a:rPr>
              <a:t>ah</a:t>
            </a:r>
          </a:p>
          <a:p>
            <a:endParaRPr lang="id-ID" dirty="0">
              <a:latin typeface="Bookman Old Style"/>
              <a:cs typeface="Bookman Old Styl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324" y="6400800"/>
            <a:ext cx="150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 smtClean="0"/>
              <a:t>Sumber: Kemenpan</a:t>
            </a:r>
            <a:endParaRPr lang="id-ID" sz="1200" dirty="0"/>
          </a:p>
        </p:txBody>
      </p:sp>
    </p:spTree>
    <p:extLst>
      <p:ext uri="{BB962C8B-B14F-4D97-AF65-F5344CB8AC3E}">
        <p14:creationId xmlns:p14="http://schemas.microsoft.com/office/powerpoint/2010/main" val="3701649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18" y="464489"/>
            <a:ext cx="9150222" cy="680358"/>
          </a:xfrm>
        </p:spPr>
        <p:txBody>
          <a:bodyPr/>
          <a:lstStyle/>
          <a:p>
            <a:r>
              <a:rPr lang="id-ID" dirty="0" smtClean="0"/>
              <a:t>Layanan SPBE</a:t>
            </a:r>
            <a:endParaRPr lang="id-ID" dirty="0"/>
          </a:p>
        </p:txBody>
      </p:sp>
      <p:grpSp>
        <p:nvGrpSpPr>
          <p:cNvPr id="4" name="Group 3"/>
          <p:cNvGrpSpPr/>
          <p:nvPr/>
        </p:nvGrpSpPr>
        <p:grpSpPr>
          <a:xfrm>
            <a:off x="1171903" y="1557878"/>
            <a:ext cx="7236652" cy="3947601"/>
            <a:chOff x="1620044" y="2428081"/>
            <a:chExt cx="6832561" cy="3637931"/>
          </a:xfrm>
        </p:grpSpPr>
        <p:sp>
          <p:nvSpPr>
            <p:cNvPr id="5" name="object 11"/>
            <p:cNvSpPr/>
            <p:nvPr/>
          </p:nvSpPr>
          <p:spPr>
            <a:xfrm>
              <a:off x="4440145" y="3764895"/>
              <a:ext cx="1035121" cy="1043973"/>
            </a:xfrm>
            <a:custGeom>
              <a:avLst/>
              <a:gdLst/>
              <a:ahLst/>
              <a:cxnLst/>
              <a:rect l="l" t="t" r="r" b="b"/>
              <a:pathLst>
                <a:path w="1273995" h="1284890">
                  <a:moveTo>
                    <a:pt x="636997" y="0"/>
                  </a:moveTo>
                  <a:lnTo>
                    <a:pt x="584739" y="2128"/>
                  </a:lnTo>
                  <a:lnTo>
                    <a:pt x="533646" y="8402"/>
                  </a:lnTo>
                  <a:lnTo>
                    <a:pt x="483884" y="18658"/>
                  </a:lnTo>
                  <a:lnTo>
                    <a:pt x="435615" y="32730"/>
                  </a:lnTo>
                  <a:lnTo>
                    <a:pt x="389003" y="50455"/>
                  </a:lnTo>
                  <a:lnTo>
                    <a:pt x="344212" y="71666"/>
                  </a:lnTo>
                  <a:lnTo>
                    <a:pt x="301406" y="96199"/>
                  </a:lnTo>
                  <a:lnTo>
                    <a:pt x="260748" y="123890"/>
                  </a:lnTo>
                  <a:lnTo>
                    <a:pt x="222401" y="154573"/>
                  </a:lnTo>
                  <a:lnTo>
                    <a:pt x="186531" y="188084"/>
                  </a:lnTo>
                  <a:lnTo>
                    <a:pt x="153300" y="224257"/>
                  </a:lnTo>
                  <a:lnTo>
                    <a:pt x="122872" y="262929"/>
                  </a:lnTo>
                  <a:lnTo>
                    <a:pt x="95410" y="303933"/>
                  </a:lnTo>
                  <a:lnTo>
                    <a:pt x="71079" y="347106"/>
                  </a:lnTo>
                  <a:lnTo>
                    <a:pt x="50043" y="392282"/>
                  </a:lnTo>
                  <a:lnTo>
                    <a:pt x="32464" y="439297"/>
                  </a:lnTo>
                  <a:lnTo>
                    <a:pt x="18506" y="487986"/>
                  </a:lnTo>
                  <a:lnTo>
                    <a:pt x="8334" y="538183"/>
                  </a:lnTo>
                  <a:lnTo>
                    <a:pt x="2110" y="589725"/>
                  </a:lnTo>
                  <a:lnTo>
                    <a:pt x="0" y="642446"/>
                  </a:lnTo>
                  <a:lnTo>
                    <a:pt x="2110" y="695052"/>
                  </a:lnTo>
                  <a:lnTo>
                    <a:pt x="8334" y="746502"/>
                  </a:lnTo>
                  <a:lnTo>
                    <a:pt x="18506" y="796630"/>
                  </a:lnTo>
                  <a:lnTo>
                    <a:pt x="32464" y="845268"/>
                  </a:lnTo>
                  <a:lnTo>
                    <a:pt x="50043" y="892251"/>
                  </a:lnTo>
                  <a:lnTo>
                    <a:pt x="71079" y="937411"/>
                  </a:lnTo>
                  <a:lnTo>
                    <a:pt x="95410" y="980581"/>
                  </a:lnTo>
                  <a:lnTo>
                    <a:pt x="122872" y="1021596"/>
                  </a:lnTo>
                  <a:lnTo>
                    <a:pt x="153300" y="1060287"/>
                  </a:lnTo>
                  <a:lnTo>
                    <a:pt x="186531" y="1096489"/>
                  </a:lnTo>
                  <a:lnTo>
                    <a:pt x="222401" y="1130034"/>
                  </a:lnTo>
                  <a:lnTo>
                    <a:pt x="260748" y="1160756"/>
                  </a:lnTo>
                  <a:lnTo>
                    <a:pt x="301406" y="1188488"/>
                  </a:lnTo>
                  <a:lnTo>
                    <a:pt x="344212" y="1213064"/>
                  </a:lnTo>
                  <a:lnTo>
                    <a:pt x="389003" y="1234316"/>
                  </a:lnTo>
                  <a:lnTo>
                    <a:pt x="435615" y="1252078"/>
                  </a:lnTo>
                  <a:lnTo>
                    <a:pt x="483884" y="1266183"/>
                  </a:lnTo>
                  <a:lnTo>
                    <a:pt x="533646" y="1276465"/>
                  </a:lnTo>
                  <a:lnTo>
                    <a:pt x="584739" y="1282756"/>
                  </a:lnTo>
                  <a:lnTo>
                    <a:pt x="636997" y="1284890"/>
                  </a:lnTo>
                  <a:lnTo>
                    <a:pt x="689256" y="1282756"/>
                  </a:lnTo>
                  <a:lnTo>
                    <a:pt x="740348" y="1276465"/>
                  </a:lnTo>
                  <a:lnTo>
                    <a:pt x="790111" y="1266183"/>
                  </a:lnTo>
                  <a:lnTo>
                    <a:pt x="838380" y="1252078"/>
                  </a:lnTo>
                  <a:lnTo>
                    <a:pt x="884992" y="1234316"/>
                  </a:lnTo>
                  <a:lnTo>
                    <a:pt x="929783" y="1213064"/>
                  </a:lnTo>
                  <a:lnTo>
                    <a:pt x="972589" y="1188488"/>
                  </a:lnTo>
                  <a:lnTo>
                    <a:pt x="1013247" y="1160756"/>
                  </a:lnTo>
                  <a:lnTo>
                    <a:pt x="1051594" y="1130034"/>
                  </a:lnTo>
                  <a:lnTo>
                    <a:pt x="1087464" y="1096489"/>
                  </a:lnTo>
                  <a:lnTo>
                    <a:pt x="1120695" y="1060287"/>
                  </a:lnTo>
                  <a:lnTo>
                    <a:pt x="1151123" y="1021596"/>
                  </a:lnTo>
                  <a:lnTo>
                    <a:pt x="1178584" y="980581"/>
                  </a:lnTo>
                  <a:lnTo>
                    <a:pt x="1202915" y="937411"/>
                  </a:lnTo>
                  <a:lnTo>
                    <a:pt x="1223952" y="892251"/>
                  </a:lnTo>
                  <a:lnTo>
                    <a:pt x="1241531" y="845268"/>
                  </a:lnTo>
                  <a:lnTo>
                    <a:pt x="1255488" y="796630"/>
                  </a:lnTo>
                  <a:lnTo>
                    <a:pt x="1265661" y="746502"/>
                  </a:lnTo>
                  <a:lnTo>
                    <a:pt x="1271884" y="695052"/>
                  </a:lnTo>
                  <a:lnTo>
                    <a:pt x="1273995" y="642446"/>
                  </a:lnTo>
                  <a:lnTo>
                    <a:pt x="1271884" y="589725"/>
                  </a:lnTo>
                  <a:lnTo>
                    <a:pt x="1265661" y="538183"/>
                  </a:lnTo>
                  <a:lnTo>
                    <a:pt x="1255488" y="487986"/>
                  </a:lnTo>
                  <a:lnTo>
                    <a:pt x="1241531" y="439297"/>
                  </a:lnTo>
                  <a:lnTo>
                    <a:pt x="1223952" y="392282"/>
                  </a:lnTo>
                  <a:lnTo>
                    <a:pt x="1202915" y="347106"/>
                  </a:lnTo>
                  <a:lnTo>
                    <a:pt x="1178584" y="303933"/>
                  </a:lnTo>
                  <a:lnTo>
                    <a:pt x="1151123" y="262929"/>
                  </a:lnTo>
                  <a:lnTo>
                    <a:pt x="1120695" y="224257"/>
                  </a:lnTo>
                  <a:lnTo>
                    <a:pt x="1087464" y="188084"/>
                  </a:lnTo>
                  <a:lnTo>
                    <a:pt x="1051594" y="154573"/>
                  </a:lnTo>
                  <a:lnTo>
                    <a:pt x="1013247" y="123890"/>
                  </a:lnTo>
                  <a:lnTo>
                    <a:pt x="972589" y="96199"/>
                  </a:lnTo>
                  <a:lnTo>
                    <a:pt x="929783" y="71666"/>
                  </a:lnTo>
                  <a:lnTo>
                    <a:pt x="884992" y="50455"/>
                  </a:lnTo>
                  <a:lnTo>
                    <a:pt x="838380" y="32730"/>
                  </a:lnTo>
                  <a:lnTo>
                    <a:pt x="790111" y="18658"/>
                  </a:lnTo>
                  <a:lnTo>
                    <a:pt x="740348" y="8402"/>
                  </a:lnTo>
                  <a:lnTo>
                    <a:pt x="689256" y="2128"/>
                  </a:lnTo>
                  <a:lnTo>
                    <a:pt x="6369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463"/>
            </a:p>
          </p:txBody>
        </p:sp>
        <p:sp>
          <p:nvSpPr>
            <p:cNvPr id="6" name="object 12"/>
            <p:cNvSpPr/>
            <p:nvPr/>
          </p:nvSpPr>
          <p:spPr>
            <a:xfrm>
              <a:off x="5741264" y="3764895"/>
              <a:ext cx="1025711" cy="1043973"/>
            </a:xfrm>
            <a:custGeom>
              <a:avLst/>
              <a:gdLst/>
              <a:ahLst/>
              <a:cxnLst/>
              <a:rect l="l" t="t" r="r" b="b"/>
              <a:pathLst>
                <a:path w="1262413" h="1284890">
                  <a:moveTo>
                    <a:pt x="636997" y="0"/>
                  </a:moveTo>
                  <a:lnTo>
                    <a:pt x="584739" y="2128"/>
                  </a:lnTo>
                  <a:lnTo>
                    <a:pt x="533646" y="8402"/>
                  </a:lnTo>
                  <a:lnTo>
                    <a:pt x="483883" y="18658"/>
                  </a:lnTo>
                  <a:lnTo>
                    <a:pt x="435614" y="32730"/>
                  </a:lnTo>
                  <a:lnTo>
                    <a:pt x="389002" y="50455"/>
                  </a:lnTo>
                  <a:lnTo>
                    <a:pt x="344211" y="71666"/>
                  </a:lnTo>
                  <a:lnTo>
                    <a:pt x="301405" y="96199"/>
                  </a:lnTo>
                  <a:lnTo>
                    <a:pt x="260747" y="123890"/>
                  </a:lnTo>
                  <a:lnTo>
                    <a:pt x="222401" y="154573"/>
                  </a:lnTo>
                  <a:lnTo>
                    <a:pt x="186530" y="188084"/>
                  </a:lnTo>
                  <a:lnTo>
                    <a:pt x="153299" y="224257"/>
                  </a:lnTo>
                  <a:lnTo>
                    <a:pt x="122871" y="262929"/>
                  </a:lnTo>
                  <a:lnTo>
                    <a:pt x="95410" y="303933"/>
                  </a:lnTo>
                  <a:lnTo>
                    <a:pt x="71079" y="347106"/>
                  </a:lnTo>
                  <a:lnTo>
                    <a:pt x="50042" y="392282"/>
                  </a:lnTo>
                  <a:lnTo>
                    <a:pt x="32463" y="439297"/>
                  </a:lnTo>
                  <a:lnTo>
                    <a:pt x="18506" y="487986"/>
                  </a:lnTo>
                  <a:lnTo>
                    <a:pt x="8334" y="538183"/>
                  </a:lnTo>
                  <a:lnTo>
                    <a:pt x="2110" y="589725"/>
                  </a:lnTo>
                  <a:lnTo>
                    <a:pt x="0" y="642446"/>
                  </a:lnTo>
                  <a:lnTo>
                    <a:pt x="2110" y="695052"/>
                  </a:lnTo>
                  <a:lnTo>
                    <a:pt x="8334" y="746502"/>
                  </a:lnTo>
                  <a:lnTo>
                    <a:pt x="18506" y="796630"/>
                  </a:lnTo>
                  <a:lnTo>
                    <a:pt x="32463" y="845268"/>
                  </a:lnTo>
                  <a:lnTo>
                    <a:pt x="50042" y="892251"/>
                  </a:lnTo>
                  <a:lnTo>
                    <a:pt x="71079" y="937411"/>
                  </a:lnTo>
                  <a:lnTo>
                    <a:pt x="95410" y="980581"/>
                  </a:lnTo>
                  <a:lnTo>
                    <a:pt x="122871" y="1021596"/>
                  </a:lnTo>
                  <a:lnTo>
                    <a:pt x="153299" y="1060287"/>
                  </a:lnTo>
                  <a:lnTo>
                    <a:pt x="186530" y="1096489"/>
                  </a:lnTo>
                  <a:lnTo>
                    <a:pt x="222401" y="1130034"/>
                  </a:lnTo>
                  <a:lnTo>
                    <a:pt x="260747" y="1160756"/>
                  </a:lnTo>
                  <a:lnTo>
                    <a:pt x="301405" y="1188488"/>
                  </a:lnTo>
                  <a:lnTo>
                    <a:pt x="344211" y="1213064"/>
                  </a:lnTo>
                  <a:lnTo>
                    <a:pt x="389002" y="1234316"/>
                  </a:lnTo>
                  <a:lnTo>
                    <a:pt x="435614" y="1252078"/>
                  </a:lnTo>
                  <a:lnTo>
                    <a:pt x="483883" y="1266183"/>
                  </a:lnTo>
                  <a:lnTo>
                    <a:pt x="533646" y="1276465"/>
                  </a:lnTo>
                  <a:lnTo>
                    <a:pt x="584739" y="1282756"/>
                  </a:lnTo>
                  <a:lnTo>
                    <a:pt x="636997" y="1284890"/>
                  </a:lnTo>
                  <a:lnTo>
                    <a:pt x="689376" y="1282756"/>
                  </a:lnTo>
                  <a:lnTo>
                    <a:pt x="740578" y="1276465"/>
                  </a:lnTo>
                  <a:lnTo>
                    <a:pt x="790437" y="1266183"/>
                  </a:lnTo>
                  <a:lnTo>
                    <a:pt x="838793" y="1252078"/>
                  </a:lnTo>
                  <a:lnTo>
                    <a:pt x="885481" y="1234316"/>
                  </a:lnTo>
                  <a:lnTo>
                    <a:pt x="930339" y="1213064"/>
                  </a:lnTo>
                  <a:lnTo>
                    <a:pt x="973203" y="1188488"/>
                  </a:lnTo>
                  <a:lnTo>
                    <a:pt x="1013911" y="1160756"/>
                  </a:lnTo>
                  <a:lnTo>
                    <a:pt x="1052299" y="1130034"/>
                  </a:lnTo>
                  <a:lnTo>
                    <a:pt x="1088204" y="1096489"/>
                  </a:lnTo>
                  <a:lnTo>
                    <a:pt x="1121464" y="1060287"/>
                  </a:lnTo>
                  <a:lnTo>
                    <a:pt x="1151915" y="1021596"/>
                  </a:lnTo>
                  <a:lnTo>
                    <a:pt x="1179394" y="980581"/>
                  </a:lnTo>
                  <a:lnTo>
                    <a:pt x="1203738" y="937411"/>
                  </a:lnTo>
                  <a:lnTo>
                    <a:pt x="1224785" y="892251"/>
                  </a:lnTo>
                  <a:lnTo>
                    <a:pt x="1242370" y="845268"/>
                  </a:lnTo>
                  <a:lnTo>
                    <a:pt x="1256331" y="796630"/>
                  </a:lnTo>
                  <a:lnTo>
                    <a:pt x="1262413" y="766668"/>
                  </a:lnTo>
                  <a:lnTo>
                    <a:pt x="1262413" y="517989"/>
                  </a:lnTo>
                  <a:lnTo>
                    <a:pt x="1242370" y="439297"/>
                  </a:lnTo>
                  <a:lnTo>
                    <a:pt x="1224785" y="392282"/>
                  </a:lnTo>
                  <a:lnTo>
                    <a:pt x="1203738" y="347106"/>
                  </a:lnTo>
                  <a:lnTo>
                    <a:pt x="1179394" y="303933"/>
                  </a:lnTo>
                  <a:lnTo>
                    <a:pt x="1151915" y="262929"/>
                  </a:lnTo>
                  <a:lnTo>
                    <a:pt x="1121464" y="224257"/>
                  </a:lnTo>
                  <a:lnTo>
                    <a:pt x="1088204" y="188084"/>
                  </a:lnTo>
                  <a:lnTo>
                    <a:pt x="1052299" y="154573"/>
                  </a:lnTo>
                  <a:lnTo>
                    <a:pt x="1013911" y="123890"/>
                  </a:lnTo>
                  <a:lnTo>
                    <a:pt x="973203" y="96199"/>
                  </a:lnTo>
                  <a:lnTo>
                    <a:pt x="930339" y="71666"/>
                  </a:lnTo>
                  <a:lnTo>
                    <a:pt x="885481" y="50455"/>
                  </a:lnTo>
                  <a:lnTo>
                    <a:pt x="838793" y="32730"/>
                  </a:lnTo>
                  <a:lnTo>
                    <a:pt x="790437" y="18658"/>
                  </a:lnTo>
                  <a:lnTo>
                    <a:pt x="740578" y="8402"/>
                  </a:lnTo>
                  <a:lnTo>
                    <a:pt x="689376" y="2128"/>
                  </a:lnTo>
                  <a:lnTo>
                    <a:pt x="636997" y="0"/>
                  </a:lnTo>
                  <a:close/>
                </a:path>
              </a:pathLst>
            </a:custGeom>
            <a:solidFill>
              <a:srgbClr val="E46C0A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463"/>
            </a:p>
          </p:txBody>
        </p:sp>
        <p:sp>
          <p:nvSpPr>
            <p:cNvPr id="7" name="object 13"/>
            <p:cNvSpPr/>
            <p:nvPr/>
          </p:nvSpPr>
          <p:spPr>
            <a:xfrm>
              <a:off x="3139027" y="3764895"/>
              <a:ext cx="1035121" cy="1043973"/>
            </a:xfrm>
            <a:custGeom>
              <a:avLst/>
              <a:gdLst/>
              <a:ahLst/>
              <a:cxnLst/>
              <a:rect l="l" t="t" r="r" b="b"/>
              <a:pathLst>
                <a:path w="1273995" h="1284890">
                  <a:moveTo>
                    <a:pt x="636997" y="0"/>
                  </a:moveTo>
                  <a:lnTo>
                    <a:pt x="584739" y="2128"/>
                  </a:lnTo>
                  <a:lnTo>
                    <a:pt x="533646" y="8402"/>
                  </a:lnTo>
                  <a:lnTo>
                    <a:pt x="483883" y="18658"/>
                  </a:lnTo>
                  <a:lnTo>
                    <a:pt x="435614" y="32730"/>
                  </a:lnTo>
                  <a:lnTo>
                    <a:pt x="389002" y="50455"/>
                  </a:lnTo>
                  <a:lnTo>
                    <a:pt x="344211" y="71666"/>
                  </a:lnTo>
                  <a:lnTo>
                    <a:pt x="301405" y="96199"/>
                  </a:lnTo>
                  <a:lnTo>
                    <a:pt x="260747" y="123890"/>
                  </a:lnTo>
                  <a:lnTo>
                    <a:pt x="222401" y="154573"/>
                  </a:lnTo>
                  <a:lnTo>
                    <a:pt x="186530" y="188084"/>
                  </a:lnTo>
                  <a:lnTo>
                    <a:pt x="153299" y="224257"/>
                  </a:lnTo>
                  <a:lnTo>
                    <a:pt x="122871" y="262929"/>
                  </a:lnTo>
                  <a:lnTo>
                    <a:pt x="95410" y="303933"/>
                  </a:lnTo>
                  <a:lnTo>
                    <a:pt x="71079" y="347106"/>
                  </a:lnTo>
                  <a:lnTo>
                    <a:pt x="50042" y="392282"/>
                  </a:lnTo>
                  <a:lnTo>
                    <a:pt x="32463" y="439297"/>
                  </a:lnTo>
                  <a:lnTo>
                    <a:pt x="18506" y="487986"/>
                  </a:lnTo>
                  <a:lnTo>
                    <a:pt x="8334" y="538183"/>
                  </a:lnTo>
                  <a:lnTo>
                    <a:pt x="2110" y="589725"/>
                  </a:lnTo>
                  <a:lnTo>
                    <a:pt x="0" y="642446"/>
                  </a:lnTo>
                  <a:lnTo>
                    <a:pt x="2110" y="695052"/>
                  </a:lnTo>
                  <a:lnTo>
                    <a:pt x="8334" y="746502"/>
                  </a:lnTo>
                  <a:lnTo>
                    <a:pt x="18506" y="796630"/>
                  </a:lnTo>
                  <a:lnTo>
                    <a:pt x="32463" y="845268"/>
                  </a:lnTo>
                  <a:lnTo>
                    <a:pt x="50042" y="892251"/>
                  </a:lnTo>
                  <a:lnTo>
                    <a:pt x="71079" y="937411"/>
                  </a:lnTo>
                  <a:lnTo>
                    <a:pt x="95410" y="980581"/>
                  </a:lnTo>
                  <a:lnTo>
                    <a:pt x="122871" y="1021596"/>
                  </a:lnTo>
                  <a:lnTo>
                    <a:pt x="153299" y="1060287"/>
                  </a:lnTo>
                  <a:lnTo>
                    <a:pt x="186530" y="1096489"/>
                  </a:lnTo>
                  <a:lnTo>
                    <a:pt x="222401" y="1130034"/>
                  </a:lnTo>
                  <a:lnTo>
                    <a:pt x="260747" y="1160756"/>
                  </a:lnTo>
                  <a:lnTo>
                    <a:pt x="301405" y="1188488"/>
                  </a:lnTo>
                  <a:lnTo>
                    <a:pt x="344211" y="1213064"/>
                  </a:lnTo>
                  <a:lnTo>
                    <a:pt x="389002" y="1234316"/>
                  </a:lnTo>
                  <a:lnTo>
                    <a:pt x="435614" y="1252078"/>
                  </a:lnTo>
                  <a:lnTo>
                    <a:pt x="483883" y="1266183"/>
                  </a:lnTo>
                  <a:lnTo>
                    <a:pt x="533646" y="1276465"/>
                  </a:lnTo>
                  <a:lnTo>
                    <a:pt x="584739" y="1282756"/>
                  </a:lnTo>
                  <a:lnTo>
                    <a:pt x="636997" y="1284890"/>
                  </a:lnTo>
                  <a:lnTo>
                    <a:pt x="689256" y="1282756"/>
                  </a:lnTo>
                  <a:lnTo>
                    <a:pt x="740348" y="1276465"/>
                  </a:lnTo>
                  <a:lnTo>
                    <a:pt x="790111" y="1266183"/>
                  </a:lnTo>
                  <a:lnTo>
                    <a:pt x="838380" y="1252078"/>
                  </a:lnTo>
                  <a:lnTo>
                    <a:pt x="884991" y="1234316"/>
                  </a:lnTo>
                  <a:lnTo>
                    <a:pt x="929782" y="1213064"/>
                  </a:lnTo>
                  <a:lnTo>
                    <a:pt x="972589" y="1188488"/>
                  </a:lnTo>
                  <a:lnTo>
                    <a:pt x="1013247" y="1160756"/>
                  </a:lnTo>
                  <a:lnTo>
                    <a:pt x="1051593" y="1130034"/>
                  </a:lnTo>
                  <a:lnTo>
                    <a:pt x="1087464" y="1096489"/>
                  </a:lnTo>
                  <a:lnTo>
                    <a:pt x="1120695" y="1060287"/>
                  </a:lnTo>
                  <a:lnTo>
                    <a:pt x="1151123" y="1021596"/>
                  </a:lnTo>
                  <a:lnTo>
                    <a:pt x="1178584" y="980581"/>
                  </a:lnTo>
                  <a:lnTo>
                    <a:pt x="1202915" y="937411"/>
                  </a:lnTo>
                  <a:lnTo>
                    <a:pt x="1223952" y="892251"/>
                  </a:lnTo>
                  <a:lnTo>
                    <a:pt x="1241531" y="845268"/>
                  </a:lnTo>
                  <a:lnTo>
                    <a:pt x="1255488" y="796630"/>
                  </a:lnTo>
                  <a:lnTo>
                    <a:pt x="1265661" y="746502"/>
                  </a:lnTo>
                  <a:lnTo>
                    <a:pt x="1271884" y="695052"/>
                  </a:lnTo>
                  <a:lnTo>
                    <a:pt x="1273995" y="642446"/>
                  </a:lnTo>
                  <a:lnTo>
                    <a:pt x="1271884" y="589725"/>
                  </a:lnTo>
                  <a:lnTo>
                    <a:pt x="1265661" y="538183"/>
                  </a:lnTo>
                  <a:lnTo>
                    <a:pt x="1255488" y="487986"/>
                  </a:lnTo>
                  <a:lnTo>
                    <a:pt x="1241531" y="439297"/>
                  </a:lnTo>
                  <a:lnTo>
                    <a:pt x="1223952" y="392282"/>
                  </a:lnTo>
                  <a:lnTo>
                    <a:pt x="1202915" y="347106"/>
                  </a:lnTo>
                  <a:lnTo>
                    <a:pt x="1178584" y="303933"/>
                  </a:lnTo>
                  <a:lnTo>
                    <a:pt x="1151123" y="262929"/>
                  </a:lnTo>
                  <a:lnTo>
                    <a:pt x="1120695" y="224257"/>
                  </a:lnTo>
                  <a:lnTo>
                    <a:pt x="1087464" y="188084"/>
                  </a:lnTo>
                  <a:lnTo>
                    <a:pt x="1051593" y="154573"/>
                  </a:lnTo>
                  <a:lnTo>
                    <a:pt x="1013247" y="123890"/>
                  </a:lnTo>
                  <a:lnTo>
                    <a:pt x="972589" y="96199"/>
                  </a:lnTo>
                  <a:lnTo>
                    <a:pt x="929782" y="71666"/>
                  </a:lnTo>
                  <a:lnTo>
                    <a:pt x="884991" y="50455"/>
                  </a:lnTo>
                  <a:lnTo>
                    <a:pt x="838380" y="32730"/>
                  </a:lnTo>
                  <a:lnTo>
                    <a:pt x="790111" y="18658"/>
                  </a:lnTo>
                  <a:lnTo>
                    <a:pt x="740348" y="8402"/>
                  </a:lnTo>
                  <a:lnTo>
                    <a:pt x="689256" y="2128"/>
                  </a:lnTo>
                  <a:lnTo>
                    <a:pt x="636997" y="0"/>
                  </a:lnTo>
                  <a:close/>
                </a:path>
              </a:pathLst>
            </a:custGeom>
            <a:solidFill>
              <a:srgbClr val="604A7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463"/>
            </a:p>
          </p:txBody>
        </p:sp>
        <p:sp>
          <p:nvSpPr>
            <p:cNvPr id="8" name="object 14"/>
            <p:cNvSpPr/>
            <p:nvPr/>
          </p:nvSpPr>
          <p:spPr>
            <a:xfrm>
              <a:off x="4440145" y="2492209"/>
              <a:ext cx="1035121" cy="1043286"/>
            </a:xfrm>
            <a:custGeom>
              <a:avLst/>
              <a:gdLst/>
              <a:ahLst/>
              <a:cxnLst/>
              <a:rect l="l" t="t" r="r" b="b"/>
              <a:pathLst>
                <a:path w="1273995" h="1284044">
                  <a:moveTo>
                    <a:pt x="636997" y="0"/>
                  </a:moveTo>
                  <a:lnTo>
                    <a:pt x="584739" y="2121"/>
                  </a:lnTo>
                  <a:lnTo>
                    <a:pt x="533646" y="8378"/>
                  </a:lnTo>
                  <a:lnTo>
                    <a:pt x="483884" y="18607"/>
                  </a:lnTo>
                  <a:lnTo>
                    <a:pt x="435615" y="32643"/>
                  </a:lnTo>
                  <a:lnTo>
                    <a:pt x="389003" y="50323"/>
                  </a:lnTo>
                  <a:lnTo>
                    <a:pt x="344212" y="71484"/>
                  </a:lnTo>
                  <a:lnTo>
                    <a:pt x="301406" y="95961"/>
                  </a:lnTo>
                  <a:lnTo>
                    <a:pt x="260748" y="123593"/>
                  </a:lnTo>
                  <a:lnTo>
                    <a:pt x="222401" y="154214"/>
                  </a:lnTo>
                  <a:lnTo>
                    <a:pt x="186531" y="187662"/>
                  </a:lnTo>
                  <a:lnTo>
                    <a:pt x="153300" y="223772"/>
                  </a:lnTo>
                  <a:lnTo>
                    <a:pt x="122872" y="262381"/>
                  </a:lnTo>
                  <a:lnTo>
                    <a:pt x="95410" y="303327"/>
                  </a:lnTo>
                  <a:lnTo>
                    <a:pt x="71079" y="346444"/>
                  </a:lnTo>
                  <a:lnTo>
                    <a:pt x="50043" y="391569"/>
                  </a:lnTo>
                  <a:lnTo>
                    <a:pt x="32464" y="438540"/>
                  </a:lnTo>
                  <a:lnTo>
                    <a:pt x="18506" y="487192"/>
                  </a:lnTo>
                  <a:lnTo>
                    <a:pt x="8334" y="537361"/>
                  </a:lnTo>
                  <a:lnTo>
                    <a:pt x="2110" y="588885"/>
                  </a:lnTo>
                  <a:lnTo>
                    <a:pt x="0" y="641600"/>
                  </a:lnTo>
                  <a:lnTo>
                    <a:pt x="2110" y="694320"/>
                  </a:lnTo>
                  <a:lnTo>
                    <a:pt x="8334" y="745862"/>
                  </a:lnTo>
                  <a:lnTo>
                    <a:pt x="18506" y="796059"/>
                  </a:lnTo>
                  <a:lnTo>
                    <a:pt x="32464" y="844747"/>
                  </a:lnTo>
                  <a:lnTo>
                    <a:pt x="50043" y="891762"/>
                  </a:lnTo>
                  <a:lnTo>
                    <a:pt x="71079" y="936938"/>
                  </a:lnTo>
                  <a:lnTo>
                    <a:pt x="95410" y="980111"/>
                  </a:lnTo>
                  <a:lnTo>
                    <a:pt x="122872" y="1021115"/>
                  </a:lnTo>
                  <a:lnTo>
                    <a:pt x="153300" y="1059787"/>
                  </a:lnTo>
                  <a:lnTo>
                    <a:pt x="186531" y="1095960"/>
                  </a:lnTo>
                  <a:lnTo>
                    <a:pt x="222401" y="1129471"/>
                  </a:lnTo>
                  <a:lnTo>
                    <a:pt x="260748" y="1160154"/>
                  </a:lnTo>
                  <a:lnTo>
                    <a:pt x="301406" y="1187845"/>
                  </a:lnTo>
                  <a:lnTo>
                    <a:pt x="344212" y="1212378"/>
                  </a:lnTo>
                  <a:lnTo>
                    <a:pt x="389003" y="1233589"/>
                  </a:lnTo>
                  <a:lnTo>
                    <a:pt x="435615" y="1251314"/>
                  </a:lnTo>
                  <a:lnTo>
                    <a:pt x="483884" y="1265386"/>
                  </a:lnTo>
                  <a:lnTo>
                    <a:pt x="533646" y="1275642"/>
                  </a:lnTo>
                  <a:lnTo>
                    <a:pt x="584739" y="1281916"/>
                  </a:lnTo>
                  <a:lnTo>
                    <a:pt x="636997" y="1284044"/>
                  </a:lnTo>
                  <a:lnTo>
                    <a:pt x="689256" y="1281916"/>
                  </a:lnTo>
                  <a:lnTo>
                    <a:pt x="740348" y="1275642"/>
                  </a:lnTo>
                  <a:lnTo>
                    <a:pt x="790111" y="1265386"/>
                  </a:lnTo>
                  <a:lnTo>
                    <a:pt x="838380" y="1251314"/>
                  </a:lnTo>
                  <a:lnTo>
                    <a:pt x="884992" y="1233589"/>
                  </a:lnTo>
                  <a:lnTo>
                    <a:pt x="929783" y="1212378"/>
                  </a:lnTo>
                  <a:lnTo>
                    <a:pt x="972589" y="1187845"/>
                  </a:lnTo>
                  <a:lnTo>
                    <a:pt x="1013247" y="1160154"/>
                  </a:lnTo>
                  <a:lnTo>
                    <a:pt x="1051594" y="1129471"/>
                  </a:lnTo>
                  <a:lnTo>
                    <a:pt x="1087464" y="1095960"/>
                  </a:lnTo>
                  <a:lnTo>
                    <a:pt x="1120695" y="1059787"/>
                  </a:lnTo>
                  <a:lnTo>
                    <a:pt x="1151123" y="1021115"/>
                  </a:lnTo>
                  <a:lnTo>
                    <a:pt x="1178584" y="980111"/>
                  </a:lnTo>
                  <a:lnTo>
                    <a:pt x="1202915" y="936938"/>
                  </a:lnTo>
                  <a:lnTo>
                    <a:pt x="1223952" y="891762"/>
                  </a:lnTo>
                  <a:lnTo>
                    <a:pt x="1241531" y="844747"/>
                  </a:lnTo>
                  <a:lnTo>
                    <a:pt x="1255488" y="796059"/>
                  </a:lnTo>
                  <a:lnTo>
                    <a:pt x="1265661" y="745862"/>
                  </a:lnTo>
                  <a:lnTo>
                    <a:pt x="1271884" y="694320"/>
                  </a:lnTo>
                  <a:lnTo>
                    <a:pt x="1273995" y="641600"/>
                  </a:lnTo>
                  <a:lnTo>
                    <a:pt x="1271884" y="588885"/>
                  </a:lnTo>
                  <a:lnTo>
                    <a:pt x="1265661" y="537361"/>
                  </a:lnTo>
                  <a:lnTo>
                    <a:pt x="1255488" y="487192"/>
                  </a:lnTo>
                  <a:lnTo>
                    <a:pt x="1241531" y="438540"/>
                  </a:lnTo>
                  <a:lnTo>
                    <a:pt x="1223952" y="391569"/>
                  </a:lnTo>
                  <a:lnTo>
                    <a:pt x="1202915" y="346444"/>
                  </a:lnTo>
                  <a:lnTo>
                    <a:pt x="1178584" y="303327"/>
                  </a:lnTo>
                  <a:lnTo>
                    <a:pt x="1151123" y="262381"/>
                  </a:lnTo>
                  <a:lnTo>
                    <a:pt x="1120695" y="223772"/>
                  </a:lnTo>
                  <a:lnTo>
                    <a:pt x="1087464" y="187662"/>
                  </a:lnTo>
                  <a:lnTo>
                    <a:pt x="1051594" y="154214"/>
                  </a:lnTo>
                  <a:lnTo>
                    <a:pt x="1013247" y="123593"/>
                  </a:lnTo>
                  <a:lnTo>
                    <a:pt x="972589" y="95961"/>
                  </a:lnTo>
                  <a:lnTo>
                    <a:pt x="929783" y="71484"/>
                  </a:lnTo>
                  <a:lnTo>
                    <a:pt x="884992" y="50323"/>
                  </a:lnTo>
                  <a:lnTo>
                    <a:pt x="838380" y="32643"/>
                  </a:lnTo>
                  <a:lnTo>
                    <a:pt x="790111" y="18607"/>
                  </a:lnTo>
                  <a:lnTo>
                    <a:pt x="740348" y="8378"/>
                  </a:lnTo>
                  <a:lnTo>
                    <a:pt x="689256" y="2121"/>
                  </a:lnTo>
                  <a:lnTo>
                    <a:pt x="636997" y="0"/>
                  </a:lnTo>
                  <a:close/>
                </a:path>
              </a:pathLst>
            </a:custGeom>
            <a:solidFill>
              <a:srgbClr val="37609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463"/>
            </a:p>
          </p:txBody>
        </p:sp>
        <p:sp>
          <p:nvSpPr>
            <p:cNvPr id="9" name="object 15"/>
            <p:cNvSpPr/>
            <p:nvPr/>
          </p:nvSpPr>
          <p:spPr>
            <a:xfrm>
              <a:off x="4440145" y="5037581"/>
              <a:ext cx="1035121" cy="1028431"/>
            </a:xfrm>
            <a:custGeom>
              <a:avLst/>
              <a:gdLst/>
              <a:ahLst/>
              <a:cxnLst/>
              <a:rect l="l" t="t" r="r" b="b"/>
              <a:pathLst>
                <a:path w="1273995" h="1265761">
                  <a:moveTo>
                    <a:pt x="636997" y="0"/>
                  </a:moveTo>
                  <a:lnTo>
                    <a:pt x="584739" y="2109"/>
                  </a:lnTo>
                  <a:lnTo>
                    <a:pt x="533646" y="8328"/>
                  </a:lnTo>
                  <a:lnTo>
                    <a:pt x="483884" y="18492"/>
                  </a:lnTo>
                  <a:lnTo>
                    <a:pt x="435615" y="32440"/>
                  </a:lnTo>
                  <a:lnTo>
                    <a:pt x="389003" y="50005"/>
                  </a:lnTo>
                  <a:lnTo>
                    <a:pt x="344212" y="71027"/>
                  </a:lnTo>
                  <a:lnTo>
                    <a:pt x="301406" y="95340"/>
                  </a:lnTo>
                  <a:lnTo>
                    <a:pt x="260748" y="122781"/>
                  </a:lnTo>
                  <a:lnTo>
                    <a:pt x="222401" y="153186"/>
                  </a:lnTo>
                  <a:lnTo>
                    <a:pt x="186531" y="186393"/>
                  </a:lnTo>
                  <a:lnTo>
                    <a:pt x="153300" y="222237"/>
                  </a:lnTo>
                  <a:lnTo>
                    <a:pt x="122872" y="260554"/>
                  </a:lnTo>
                  <a:lnTo>
                    <a:pt x="95410" y="301182"/>
                  </a:lnTo>
                  <a:lnTo>
                    <a:pt x="71079" y="343957"/>
                  </a:lnTo>
                  <a:lnTo>
                    <a:pt x="50043" y="388715"/>
                  </a:lnTo>
                  <a:lnTo>
                    <a:pt x="32464" y="435293"/>
                  </a:lnTo>
                  <a:lnTo>
                    <a:pt x="18506" y="483526"/>
                  </a:lnTo>
                  <a:lnTo>
                    <a:pt x="8334" y="533252"/>
                  </a:lnTo>
                  <a:lnTo>
                    <a:pt x="2110" y="584307"/>
                  </a:lnTo>
                  <a:lnTo>
                    <a:pt x="0" y="636527"/>
                  </a:lnTo>
                  <a:lnTo>
                    <a:pt x="2110" y="688753"/>
                  </a:lnTo>
                  <a:lnTo>
                    <a:pt x="8334" y="739825"/>
                  </a:lnTo>
                  <a:lnTo>
                    <a:pt x="18506" y="789579"/>
                  </a:lnTo>
                  <a:lnTo>
                    <a:pt x="32464" y="837849"/>
                  </a:lnTo>
                  <a:lnTo>
                    <a:pt x="50043" y="884470"/>
                  </a:lnTo>
                  <a:lnTo>
                    <a:pt x="71079" y="929279"/>
                  </a:lnTo>
                  <a:lnTo>
                    <a:pt x="95410" y="972109"/>
                  </a:lnTo>
                  <a:lnTo>
                    <a:pt x="122872" y="1012797"/>
                  </a:lnTo>
                  <a:lnTo>
                    <a:pt x="153300" y="1051176"/>
                  </a:lnTo>
                  <a:lnTo>
                    <a:pt x="186531" y="1087084"/>
                  </a:lnTo>
                  <a:lnTo>
                    <a:pt x="222401" y="1120353"/>
                  </a:lnTo>
                  <a:lnTo>
                    <a:pt x="260748" y="1150821"/>
                  </a:lnTo>
                  <a:lnTo>
                    <a:pt x="301406" y="1178321"/>
                  </a:lnTo>
                  <a:lnTo>
                    <a:pt x="344212" y="1202690"/>
                  </a:lnTo>
                  <a:lnTo>
                    <a:pt x="389003" y="1223762"/>
                  </a:lnTo>
                  <a:lnTo>
                    <a:pt x="435615" y="1241372"/>
                  </a:lnTo>
                  <a:lnTo>
                    <a:pt x="483884" y="1255356"/>
                  </a:lnTo>
                  <a:lnTo>
                    <a:pt x="533646" y="1265548"/>
                  </a:lnTo>
                  <a:lnTo>
                    <a:pt x="535389" y="1265761"/>
                  </a:lnTo>
                  <a:lnTo>
                    <a:pt x="738605" y="1265761"/>
                  </a:lnTo>
                  <a:lnTo>
                    <a:pt x="790111" y="1255356"/>
                  </a:lnTo>
                  <a:lnTo>
                    <a:pt x="838380" y="1241372"/>
                  </a:lnTo>
                  <a:lnTo>
                    <a:pt x="884992" y="1223762"/>
                  </a:lnTo>
                  <a:lnTo>
                    <a:pt x="929783" y="1202690"/>
                  </a:lnTo>
                  <a:lnTo>
                    <a:pt x="972589" y="1178321"/>
                  </a:lnTo>
                  <a:lnTo>
                    <a:pt x="1013247" y="1150821"/>
                  </a:lnTo>
                  <a:lnTo>
                    <a:pt x="1051594" y="1120353"/>
                  </a:lnTo>
                  <a:lnTo>
                    <a:pt x="1087464" y="1087084"/>
                  </a:lnTo>
                  <a:lnTo>
                    <a:pt x="1120695" y="1051176"/>
                  </a:lnTo>
                  <a:lnTo>
                    <a:pt x="1151123" y="1012797"/>
                  </a:lnTo>
                  <a:lnTo>
                    <a:pt x="1178584" y="972109"/>
                  </a:lnTo>
                  <a:lnTo>
                    <a:pt x="1202915" y="929279"/>
                  </a:lnTo>
                  <a:lnTo>
                    <a:pt x="1223952" y="884470"/>
                  </a:lnTo>
                  <a:lnTo>
                    <a:pt x="1241531" y="837849"/>
                  </a:lnTo>
                  <a:lnTo>
                    <a:pt x="1255488" y="789579"/>
                  </a:lnTo>
                  <a:lnTo>
                    <a:pt x="1265661" y="739825"/>
                  </a:lnTo>
                  <a:lnTo>
                    <a:pt x="1271884" y="688753"/>
                  </a:lnTo>
                  <a:lnTo>
                    <a:pt x="1273995" y="636527"/>
                  </a:lnTo>
                  <a:lnTo>
                    <a:pt x="1271884" y="584307"/>
                  </a:lnTo>
                  <a:lnTo>
                    <a:pt x="1265661" y="533252"/>
                  </a:lnTo>
                  <a:lnTo>
                    <a:pt x="1255488" y="483526"/>
                  </a:lnTo>
                  <a:lnTo>
                    <a:pt x="1241531" y="435293"/>
                  </a:lnTo>
                  <a:lnTo>
                    <a:pt x="1223952" y="388715"/>
                  </a:lnTo>
                  <a:lnTo>
                    <a:pt x="1202915" y="343957"/>
                  </a:lnTo>
                  <a:lnTo>
                    <a:pt x="1178584" y="301182"/>
                  </a:lnTo>
                  <a:lnTo>
                    <a:pt x="1151123" y="260554"/>
                  </a:lnTo>
                  <a:lnTo>
                    <a:pt x="1120695" y="222237"/>
                  </a:lnTo>
                  <a:lnTo>
                    <a:pt x="1087464" y="186393"/>
                  </a:lnTo>
                  <a:lnTo>
                    <a:pt x="1051594" y="153186"/>
                  </a:lnTo>
                  <a:lnTo>
                    <a:pt x="1013247" y="122781"/>
                  </a:lnTo>
                  <a:lnTo>
                    <a:pt x="972589" y="95340"/>
                  </a:lnTo>
                  <a:lnTo>
                    <a:pt x="929783" y="71027"/>
                  </a:lnTo>
                  <a:lnTo>
                    <a:pt x="884992" y="50005"/>
                  </a:lnTo>
                  <a:lnTo>
                    <a:pt x="838380" y="32440"/>
                  </a:lnTo>
                  <a:lnTo>
                    <a:pt x="790111" y="18492"/>
                  </a:lnTo>
                  <a:lnTo>
                    <a:pt x="740348" y="8328"/>
                  </a:lnTo>
                  <a:lnTo>
                    <a:pt x="689256" y="2109"/>
                  </a:lnTo>
                  <a:lnTo>
                    <a:pt x="636997" y="0"/>
                  </a:lnTo>
                  <a:close/>
                </a:path>
              </a:pathLst>
            </a:custGeom>
            <a:solidFill>
              <a:srgbClr val="77933C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463"/>
            </a:p>
          </p:txBody>
        </p:sp>
        <p:sp>
          <p:nvSpPr>
            <p:cNvPr id="10" name="object 20"/>
            <p:cNvSpPr txBox="1"/>
            <p:nvPr/>
          </p:nvSpPr>
          <p:spPr>
            <a:xfrm>
              <a:off x="3179267" y="3934619"/>
              <a:ext cx="972026" cy="561856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R="36116" algn="ctr"/>
              <a:r>
                <a:rPr sz="1950" b="1" spc="-20" dirty="0">
                  <a:solidFill>
                    <a:srgbClr val="D9D9D9"/>
                  </a:solidFill>
                  <a:latin typeface="Arial"/>
                  <a:cs typeface="Arial"/>
                </a:rPr>
                <a:t>G2G</a:t>
              </a:r>
              <a:endParaRPr sz="1950" dirty="0">
                <a:latin typeface="Arial"/>
                <a:cs typeface="Arial"/>
              </a:endParaRPr>
            </a:p>
            <a:p>
              <a:pPr algn="ctr">
                <a:spcBef>
                  <a:spcPts val="260"/>
                </a:spcBef>
              </a:pPr>
              <a:r>
                <a:rPr sz="1463" spc="-73" dirty="0">
                  <a:solidFill>
                    <a:srgbClr val="FFFFFF"/>
                  </a:solidFill>
                  <a:latin typeface="Trebuchet MS"/>
                  <a:cs typeface="Trebuchet MS"/>
                </a:rPr>
                <a:t>P</a:t>
              </a:r>
              <a:r>
                <a:rPr sz="1463" dirty="0">
                  <a:solidFill>
                    <a:srgbClr val="FFFFFF"/>
                  </a:solidFill>
                  <a:latin typeface="Trebuchet MS"/>
                  <a:cs typeface="Trebuchet MS"/>
                </a:rPr>
                <a:t>e</a:t>
              </a:r>
              <a:r>
                <a:rPr sz="1463" spc="-4" dirty="0">
                  <a:solidFill>
                    <a:srgbClr val="FFFFFF"/>
                  </a:solidFill>
                  <a:latin typeface="Trebuchet MS"/>
                  <a:cs typeface="Trebuchet MS"/>
                </a:rPr>
                <a:t>m</a:t>
              </a:r>
              <a:r>
                <a:rPr sz="1463" dirty="0">
                  <a:solidFill>
                    <a:srgbClr val="FFFFFF"/>
                  </a:solidFill>
                  <a:latin typeface="Trebuchet MS"/>
                  <a:cs typeface="Trebuchet MS"/>
                </a:rPr>
                <a:t>e</a:t>
              </a:r>
              <a:r>
                <a:rPr sz="1463" spc="-8" dirty="0">
                  <a:solidFill>
                    <a:srgbClr val="FFFFFF"/>
                  </a:solidFill>
                  <a:latin typeface="Trebuchet MS"/>
                  <a:cs typeface="Trebuchet MS"/>
                </a:rPr>
                <a:t>rintah</a:t>
              </a:r>
              <a:endParaRPr sz="1463" dirty="0">
                <a:latin typeface="Trebuchet MS"/>
                <a:cs typeface="Trebuchet MS"/>
              </a:endParaRPr>
            </a:p>
          </p:txBody>
        </p:sp>
        <p:sp>
          <p:nvSpPr>
            <p:cNvPr id="11" name="object 22"/>
            <p:cNvSpPr txBox="1"/>
            <p:nvPr/>
          </p:nvSpPr>
          <p:spPr>
            <a:xfrm>
              <a:off x="4674394" y="2708750"/>
              <a:ext cx="564952" cy="778034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30956" marR="10319" indent="-20638">
                <a:lnSpc>
                  <a:spcPts val="1706"/>
                </a:lnSpc>
              </a:pPr>
              <a:r>
                <a:rPr sz="1463" spc="-73" dirty="0">
                  <a:solidFill>
                    <a:srgbClr val="FFFFFF"/>
                  </a:solidFill>
                  <a:latin typeface="Trebuchet MS"/>
                  <a:cs typeface="Trebuchet MS"/>
                </a:rPr>
                <a:t>P</a:t>
              </a:r>
              <a:r>
                <a:rPr sz="1463" dirty="0">
                  <a:solidFill>
                    <a:srgbClr val="FFFFFF"/>
                  </a:solidFill>
                  <a:latin typeface="Trebuchet MS"/>
                  <a:cs typeface="Trebuchet MS"/>
                </a:rPr>
                <a:t>e</a:t>
              </a:r>
              <a:r>
                <a:rPr sz="1463" spc="-12" dirty="0">
                  <a:solidFill>
                    <a:srgbClr val="FFFFFF"/>
                  </a:solidFill>
                  <a:latin typeface="Trebuchet MS"/>
                  <a:cs typeface="Trebuchet MS"/>
                </a:rPr>
                <a:t>l</a:t>
              </a:r>
              <a:r>
                <a:rPr sz="1463" dirty="0">
                  <a:solidFill>
                    <a:srgbClr val="FFFFFF"/>
                  </a:solidFill>
                  <a:latin typeface="Trebuchet MS"/>
                  <a:cs typeface="Trebuchet MS"/>
                </a:rPr>
                <a:t>aku U</a:t>
              </a:r>
              <a:r>
                <a:rPr sz="1463" spc="-4" dirty="0">
                  <a:solidFill>
                    <a:srgbClr val="FFFFFF"/>
                  </a:solidFill>
                  <a:latin typeface="Trebuchet MS"/>
                  <a:cs typeface="Trebuchet MS"/>
                </a:rPr>
                <a:t>s</a:t>
              </a:r>
              <a:r>
                <a:rPr sz="1463" dirty="0">
                  <a:solidFill>
                    <a:srgbClr val="FFFFFF"/>
                  </a:solidFill>
                  <a:latin typeface="Trebuchet MS"/>
                  <a:cs typeface="Trebuchet MS"/>
                </a:rPr>
                <a:t>aha</a:t>
              </a:r>
              <a:endParaRPr sz="1463" dirty="0">
                <a:latin typeface="Trebuchet MS"/>
                <a:cs typeface="Trebuchet MS"/>
              </a:endParaRPr>
            </a:p>
            <a:p>
              <a:pPr marL="20638">
                <a:spcBef>
                  <a:spcPts val="309"/>
                </a:spcBef>
              </a:pPr>
              <a:r>
                <a:rPr sz="1950" b="1" spc="-4" dirty="0">
                  <a:solidFill>
                    <a:srgbClr val="D9D9D9"/>
                  </a:solidFill>
                  <a:latin typeface="Arial"/>
                  <a:cs typeface="Arial"/>
                </a:rPr>
                <a:t>G2B</a:t>
              </a:r>
              <a:endParaRPr sz="1950" dirty="0">
                <a:latin typeface="Arial"/>
                <a:cs typeface="Arial"/>
              </a:endParaRPr>
            </a:p>
          </p:txBody>
        </p:sp>
        <p:sp>
          <p:nvSpPr>
            <p:cNvPr id="12" name="object 23"/>
            <p:cNvSpPr txBox="1"/>
            <p:nvPr/>
          </p:nvSpPr>
          <p:spPr>
            <a:xfrm>
              <a:off x="5779199" y="3934619"/>
              <a:ext cx="949841" cy="561856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3414" algn="ctr"/>
              <a:r>
                <a:rPr sz="1950" b="1" spc="-4" dirty="0">
                  <a:solidFill>
                    <a:srgbClr val="D9D9D9"/>
                  </a:solidFill>
                  <a:latin typeface="Arial"/>
                  <a:cs typeface="Arial"/>
                </a:rPr>
                <a:t>G2C</a:t>
              </a:r>
              <a:endParaRPr sz="1950" dirty="0">
                <a:latin typeface="Arial"/>
                <a:cs typeface="Arial"/>
              </a:endParaRPr>
            </a:p>
            <a:p>
              <a:pPr algn="ctr">
                <a:spcBef>
                  <a:spcPts val="260"/>
                </a:spcBef>
              </a:pPr>
              <a:r>
                <a:rPr sz="1463" dirty="0">
                  <a:solidFill>
                    <a:srgbClr val="FFFFFF"/>
                  </a:solidFill>
                  <a:latin typeface="Trebuchet MS"/>
                  <a:cs typeface="Trebuchet MS"/>
                </a:rPr>
                <a:t>Ma</a:t>
              </a:r>
              <a:r>
                <a:rPr sz="1463" spc="-4" dirty="0">
                  <a:solidFill>
                    <a:srgbClr val="FFFFFF"/>
                  </a:solidFill>
                  <a:latin typeface="Trebuchet MS"/>
                  <a:cs typeface="Trebuchet MS"/>
                </a:rPr>
                <a:t>s</a:t>
              </a:r>
              <a:r>
                <a:rPr sz="1463" dirty="0">
                  <a:solidFill>
                    <a:srgbClr val="FFFFFF"/>
                  </a:solidFill>
                  <a:latin typeface="Trebuchet MS"/>
                  <a:cs typeface="Trebuchet MS"/>
                </a:rPr>
                <a:t>ya</a:t>
              </a:r>
              <a:r>
                <a:rPr sz="1463" spc="-4" dirty="0">
                  <a:solidFill>
                    <a:srgbClr val="FFFFFF"/>
                  </a:solidFill>
                  <a:latin typeface="Trebuchet MS"/>
                  <a:cs typeface="Trebuchet MS"/>
                </a:rPr>
                <a:t>r</a:t>
              </a:r>
              <a:r>
                <a:rPr sz="1463" dirty="0">
                  <a:solidFill>
                    <a:srgbClr val="FFFFFF"/>
                  </a:solidFill>
                  <a:latin typeface="Trebuchet MS"/>
                  <a:cs typeface="Trebuchet MS"/>
                </a:rPr>
                <a:t>akat</a:t>
              </a:r>
              <a:endParaRPr sz="1463" dirty="0">
                <a:latin typeface="Trebuchet MS"/>
                <a:cs typeface="Trebuchet MS"/>
              </a:endParaRPr>
            </a:p>
          </p:txBody>
        </p:sp>
        <p:sp>
          <p:nvSpPr>
            <p:cNvPr id="13" name="object 24"/>
            <p:cNvSpPr txBox="1"/>
            <p:nvPr/>
          </p:nvSpPr>
          <p:spPr>
            <a:xfrm>
              <a:off x="4602163" y="4060508"/>
              <a:ext cx="702706" cy="4359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206375" marR="10319" indent="-196056">
                <a:lnSpc>
                  <a:spcPts val="1706"/>
                </a:lnSpc>
              </a:pPr>
              <a:endParaRPr sz="1463" dirty="0">
                <a:latin typeface="Trebuchet MS"/>
                <a:cs typeface="Trebuchet MS"/>
              </a:endParaRPr>
            </a:p>
          </p:txBody>
        </p:sp>
        <p:sp>
          <p:nvSpPr>
            <p:cNvPr id="14" name="object 25"/>
            <p:cNvSpPr txBox="1"/>
            <p:nvPr/>
          </p:nvSpPr>
          <p:spPr>
            <a:xfrm>
              <a:off x="1620044" y="3635375"/>
              <a:ext cx="869871" cy="25590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0319"/>
              <a:r>
                <a:rPr sz="1625" dirty="0">
                  <a:latin typeface="Arial"/>
                  <a:cs typeface="Arial"/>
                </a:rPr>
                <a:t>Layanan</a:t>
              </a:r>
              <a:r>
                <a:rPr sz="1625" spc="-8" dirty="0">
                  <a:latin typeface="Arial"/>
                  <a:cs typeface="Arial"/>
                </a:rPr>
                <a:t>:</a:t>
              </a:r>
              <a:endParaRPr sz="1625">
                <a:latin typeface="Arial"/>
                <a:cs typeface="Arial"/>
              </a:endParaRPr>
            </a:p>
          </p:txBody>
        </p:sp>
        <p:sp>
          <p:nvSpPr>
            <p:cNvPr id="15" name="object 26"/>
            <p:cNvSpPr txBox="1"/>
            <p:nvPr/>
          </p:nvSpPr>
          <p:spPr>
            <a:xfrm>
              <a:off x="1620044" y="3872706"/>
              <a:ext cx="1371362" cy="9678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247650" indent="-237331">
                <a:buFont typeface="Arial"/>
                <a:buChar char="•"/>
                <a:tabLst>
                  <a:tab pos="247134" algn="l"/>
                </a:tabLst>
              </a:pPr>
              <a:r>
                <a:rPr sz="1625" dirty="0">
                  <a:latin typeface="Arial"/>
                  <a:cs typeface="Arial"/>
                </a:rPr>
                <a:t>e</a:t>
              </a:r>
              <a:r>
                <a:rPr sz="1625" spc="-12" dirty="0">
                  <a:latin typeface="Arial"/>
                  <a:cs typeface="Arial"/>
                </a:rPr>
                <a:t>-O</a:t>
              </a:r>
              <a:r>
                <a:rPr sz="1625" spc="-41" dirty="0">
                  <a:latin typeface="Arial"/>
                  <a:cs typeface="Arial"/>
                </a:rPr>
                <a:t>f</a:t>
              </a:r>
              <a:r>
                <a:rPr sz="1625" spc="-8" dirty="0">
                  <a:latin typeface="Arial"/>
                  <a:cs typeface="Arial"/>
                </a:rPr>
                <a:t>fice</a:t>
              </a:r>
              <a:endParaRPr sz="1625" dirty="0">
                <a:latin typeface="Arial"/>
                <a:cs typeface="Arial"/>
              </a:endParaRPr>
            </a:p>
            <a:p>
              <a:pPr marL="247650" indent="-237331">
                <a:lnSpc>
                  <a:spcPts val="1869"/>
                </a:lnSpc>
                <a:buFont typeface="Arial"/>
                <a:buChar char="•"/>
                <a:tabLst>
                  <a:tab pos="247134" algn="l"/>
                </a:tabLst>
              </a:pPr>
              <a:r>
                <a:rPr sz="1625" dirty="0">
                  <a:latin typeface="Arial"/>
                  <a:cs typeface="Arial"/>
                </a:rPr>
                <a:t>e-Planning</a:t>
              </a:r>
            </a:p>
            <a:p>
              <a:pPr marL="247650" indent="-237331">
                <a:lnSpc>
                  <a:spcPts val="1869"/>
                </a:lnSpc>
                <a:buFont typeface="Arial"/>
                <a:buChar char="•"/>
                <a:tabLst>
                  <a:tab pos="247134" algn="l"/>
                </a:tabLst>
              </a:pPr>
              <a:r>
                <a:rPr sz="1625" dirty="0">
                  <a:latin typeface="Arial"/>
                  <a:cs typeface="Arial"/>
                </a:rPr>
                <a:t>e-Budge</a:t>
              </a:r>
              <a:r>
                <a:rPr sz="1625" spc="-8" dirty="0">
                  <a:latin typeface="Arial"/>
                  <a:cs typeface="Arial"/>
                </a:rPr>
                <a:t>ting</a:t>
              </a:r>
              <a:endParaRPr sz="1625" dirty="0">
                <a:latin typeface="Arial"/>
                <a:cs typeface="Arial"/>
              </a:endParaRPr>
            </a:p>
            <a:p>
              <a:pPr marL="247650" indent="-237331">
                <a:lnSpc>
                  <a:spcPts val="1869"/>
                </a:lnSpc>
                <a:buFont typeface="Arial"/>
                <a:buChar char="•"/>
                <a:tabLst>
                  <a:tab pos="247134" algn="l"/>
                </a:tabLst>
              </a:pPr>
              <a:r>
                <a:rPr sz="1625" dirty="0">
                  <a:latin typeface="Arial"/>
                  <a:cs typeface="Arial"/>
                </a:rPr>
                <a:t>e-Monev</a:t>
              </a:r>
            </a:p>
          </p:txBody>
        </p:sp>
        <p:sp>
          <p:nvSpPr>
            <p:cNvPr id="16" name="object 27"/>
            <p:cNvSpPr txBox="1"/>
            <p:nvPr/>
          </p:nvSpPr>
          <p:spPr>
            <a:xfrm>
              <a:off x="5561806" y="2428081"/>
              <a:ext cx="869871" cy="25590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0319"/>
              <a:r>
                <a:rPr sz="1625" dirty="0">
                  <a:latin typeface="Arial"/>
                  <a:cs typeface="Arial"/>
                </a:rPr>
                <a:t>Layanan</a:t>
              </a:r>
              <a:r>
                <a:rPr sz="1625" spc="-8" dirty="0">
                  <a:latin typeface="Arial"/>
                  <a:cs typeface="Arial"/>
                </a:rPr>
                <a:t>:</a:t>
              </a:r>
              <a:endParaRPr sz="1625">
                <a:latin typeface="Arial"/>
                <a:cs typeface="Arial"/>
              </a:endParaRPr>
            </a:p>
          </p:txBody>
        </p:sp>
        <p:sp>
          <p:nvSpPr>
            <p:cNvPr id="17" name="object 28"/>
            <p:cNvSpPr txBox="1"/>
            <p:nvPr/>
          </p:nvSpPr>
          <p:spPr>
            <a:xfrm>
              <a:off x="5561806" y="2665413"/>
              <a:ext cx="1623139" cy="493236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247650" indent="-237331">
                <a:buFont typeface="Arial"/>
                <a:buChar char="•"/>
                <a:tabLst>
                  <a:tab pos="247134" algn="l"/>
                </a:tabLst>
              </a:pPr>
              <a:r>
                <a:rPr sz="1625" dirty="0">
                  <a:latin typeface="Arial"/>
                  <a:cs typeface="Arial"/>
                </a:rPr>
                <a:t>e-Procuremen</a:t>
              </a:r>
              <a:r>
                <a:rPr sz="1625" spc="-8" dirty="0">
                  <a:latin typeface="Arial"/>
                  <a:cs typeface="Arial"/>
                </a:rPr>
                <a:t>t</a:t>
              </a:r>
              <a:endParaRPr sz="1625" dirty="0">
                <a:latin typeface="Arial"/>
                <a:cs typeface="Arial"/>
              </a:endParaRPr>
            </a:p>
            <a:p>
              <a:pPr marL="247650" indent="-237331">
                <a:lnSpc>
                  <a:spcPts val="1869"/>
                </a:lnSpc>
                <a:buFont typeface="Arial"/>
                <a:buChar char="•"/>
                <a:tabLst>
                  <a:tab pos="247134" algn="l"/>
                </a:tabLst>
              </a:pPr>
              <a:r>
                <a:rPr sz="1625" dirty="0">
                  <a:latin typeface="Arial"/>
                  <a:cs typeface="Arial"/>
                </a:rPr>
                <a:t>e-Perijinan</a:t>
              </a:r>
            </a:p>
          </p:txBody>
        </p:sp>
        <p:sp>
          <p:nvSpPr>
            <p:cNvPr id="18" name="object 29"/>
            <p:cNvSpPr txBox="1"/>
            <p:nvPr/>
          </p:nvSpPr>
          <p:spPr>
            <a:xfrm>
              <a:off x="2651919" y="5255419"/>
              <a:ext cx="869871" cy="25590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0319"/>
              <a:r>
                <a:rPr sz="1625" dirty="0">
                  <a:latin typeface="Arial"/>
                  <a:cs typeface="Arial"/>
                </a:rPr>
                <a:t>Layanan</a:t>
              </a:r>
              <a:r>
                <a:rPr sz="1625" spc="-8" dirty="0">
                  <a:latin typeface="Arial"/>
                  <a:cs typeface="Arial"/>
                </a:rPr>
                <a:t>:</a:t>
              </a:r>
              <a:endParaRPr sz="1625">
                <a:latin typeface="Arial"/>
                <a:cs typeface="Arial"/>
              </a:endParaRPr>
            </a:p>
          </p:txBody>
        </p:sp>
        <p:sp>
          <p:nvSpPr>
            <p:cNvPr id="19" name="object 30"/>
            <p:cNvSpPr txBox="1"/>
            <p:nvPr/>
          </p:nvSpPr>
          <p:spPr>
            <a:xfrm>
              <a:off x="2651919" y="5492750"/>
              <a:ext cx="1682472" cy="493236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237331" indent="-227013">
                <a:buFont typeface="Arial"/>
                <a:buChar char="•"/>
                <a:tabLst>
                  <a:tab pos="236815" algn="l"/>
                </a:tabLst>
              </a:pPr>
              <a:r>
                <a:rPr sz="1625" dirty="0">
                  <a:latin typeface="Arial"/>
                  <a:cs typeface="Arial"/>
                </a:rPr>
                <a:t>e-Kepegawaian</a:t>
              </a:r>
              <a:endParaRPr sz="1625">
                <a:latin typeface="Arial"/>
                <a:cs typeface="Arial"/>
              </a:endParaRPr>
            </a:p>
            <a:p>
              <a:pPr marL="237331" indent="-227013">
                <a:lnSpc>
                  <a:spcPts val="1869"/>
                </a:lnSpc>
                <a:buFont typeface="Arial"/>
                <a:buChar char="•"/>
                <a:tabLst>
                  <a:tab pos="236815" algn="l"/>
                </a:tabLst>
              </a:pPr>
              <a:r>
                <a:rPr sz="1625" dirty="0">
                  <a:latin typeface="Arial"/>
                  <a:cs typeface="Arial"/>
                </a:rPr>
                <a:t>e-Pensiun</a:t>
              </a:r>
              <a:endParaRPr sz="1625">
                <a:latin typeface="Arial"/>
                <a:cs typeface="Arial"/>
              </a:endParaRPr>
            </a:p>
          </p:txBody>
        </p:sp>
        <p:sp>
          <p:nvSpPr>
            <p:cNvPr id="20" name="object 31"/>
            <p:cNvSpPr txBox="1"/>
            <p:nvPr/>
          </p:nvSpPr>
          <p:spPr>
            <a:xfrm>
              <a:off x="6954837" y="3759200"/>
              <a:ext cx="869871" cy="25590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0319"/>
              <a:r>
                <a:rPr sz="1625" dirty="0">
                  <a:latin typeface="Arial"/>
                  <a:cs typeface="Arial"/>
                </a:rPr>
                <a:t>Layanan</a:t>
              </a:r>
              <a:r>
                <a:rPr sz="1625" spc="-8" dirty="0">
                  <a:latin typeface="Arial"/>
                  <a:cs typeface="Arial"/>
                </a:rPr>
                <a:t>:</a:t>
              </a:r>
              <a:endParaRPr sz="1625">
                <a:latin typeface="Arial"/>
                <a:cs typeface="Arial"/>
              </a:endParaRPr>
            </a:p>
          </p:txBody>
        </p:sp>
        <p:sp>
          <p:nvSpPr>
            <p:cNvPr id="21" name="object 32"/>
            <p:cNvSpPr txBox="1"/>
            <p:nvPr/>
          </p:nvSpPr>
          <p:spPr>
            <a:xfrm>
              <a:off x="6954838" y="3996531"/>
              <a:ext cx="1497767" cy="730568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247650" indent="-237331">
                <a:buFont typeface="Arial"/>
                <a:buChar char="•"/>
                <a:tabLst>
                  <a:tab pos="247134" algn="l"/>
                </a:tabLst>
              </a:pPr>
              <a:r>
                <a:rPr sz="1625" dirty="0">
                  <a:latin typeface="Arial"/>
                  <a:cs typeface="Arial"/>
                </a:rPr>
                <a:t>e-Pengaduan</a:t>
              </a:r>
              <a:endParaRPr sz="1625">
                <a:latin typeface="Arial"/>
                <a:cs typeface="Arial"/>
              </a:endParaRPr>
            </a:p>
            <a:p>
              <a:pPr marL="247650" indent="-237331">
                <a:lnSpc>
                  <a:spcPts val="1869"/>
                </a:lnSpc>
                <a:buFont typeface="Arial"/>
                <a:buChar char="•"/>
                <a:tabLst>
                  <a:tab pos="247134" algn="l"/>
                </a:tabLst>
              </a:pPr>
              <a:r>
                <a:rPr sz="1625" dirty="0">
                  <a:latin typeface="Arial"/>
                  <a:cs typeface="Arial"/>
                </a:rPr>
                <a:t>e-Keseha</a:t>
              </a:r>
              <a:r>
                <a:rPr sz="1625" spc="-8" dirty="0">
                  <a:latin typeface="Arial"/>
                  <a:cs typeface="Arial"/>
                </a:rPr>
                <a:t>tan</a:t>
              </a:r>
              <a:endParaRPr sz="1625">
                <a:latin typeface="Arial"/>
                <a:cs typeface="Arial"/>
              </a:endParaRPr>
            </a:p>
            <a:p>
              <a:pPr marL="247650" indent="-237331">
                <a:lnSpc>
                  <a:spcPts val="1869"/>
                </a:lnSpc>
                <a:buFont typeface="Arial"/>
                <a:buChar char="•"/>
                <a:tabLst>
                  <a:tab pos="247134" algn="l"/>
                </a:tabLst>
              </a:pPr>
              <a:r>
                <a:rPr sz="1625" dirty="0">
                  <a:latin typeface="Arial"/>
                  <a:cs typeface="Arial"/>
                </a:rPr>
                <a:t>e-Pendidikan</a:t>
              </a:r>
              <a:endParaRPr sz="1625">
                <a:latin typeface="Arial"/>
                <a:cs typeface="Arial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573015" y="4438048"/>
            <a:ext cx="807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G2E</a:t>
            </a:r>
          </a:p>
          <a:p>
            <a:r>
              <a:rPr lang="id-ID" dirty="0" smtClean="0">
                <a:solidFill>
                  <a:schemeClr val="bg1"/>
                </a:solidFill>
              </a:rPr>
              <a:t>ASN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24" name="object 12"/>
          <p:cNvSpPr/>
          <p:nvPr/>
        </p:nvSpPr>
        <p:spPr>
          <a:xfrm>
            <a:off x="4133182" y="2921364"/>
            <a:ext cx="1148476" cy="1220631"/>
          </a:xfrm>
          <a:custGeom>
            <a:avLst/>
            <a:gdLst/>
            <a:ahLst/>
            <a:cxnLst/>
            <a:rect l="l" t="t" r="r" b="b"/>
            <a:pathLst>
              <a:path w="1262413" h="1284890">
                <a:moveTo>
                  <a:pt x="636997" y="0"/>
                </a:moveTo>
                <a:lnTo>
                  <a:pt x="584739" y="2128"/>
                </a:lnTo>
                <a:lnTo>
                  <a:pt x="533646" y="8402"/>
                </a:lnTo>
                <a:lnTo>
                  <a:pt x="483883" y="18658"/>
                </a:lnTo>
                <a:lnTo>
                  <a:pt x="435614" y="32730"/>
                </a:lnTo>
                <a:lnTo>
                  <a:pt x="389002" y="50455"/>
                </a:lnTo>
                <a:lnTo>
                  <a:pt x="344211" y="71666"/>
                </a:lnTo>
                <a:lnTo>
                  <a:pt x="301405" y="96199"/>
                </a:lnTo>
                <a:lnTo>
                  <a:pt x="260747" y="123890"/>
                </a:lnTo>
                <a:lnTo>
                  <a:pt x="222401" y="154573"/>
                </a:lnTo>
                <a:lnTo>
                  <a:pt x="186530" y="188084"/>
                </a:lnTo>
                <a:lnTo>
                  <a:pt x="153299" y="224257"/>
                </a:lnTo>
                <a:lnTo>
                  <a:pt x="122871" y="262929"/>
                </a:lnTo>
                <a:lnTo>
                  <a:pt x="95410" y="303933"/>
                </a:lnTo>
                <a:lnTo>
                  <a:pt x="71079" y="347106"/>
                </a:lnTo>
                <a:lnTo>
                  <a:pt x="50042" y="392282"/>
                </a:lnTo>
                <a:lnTo>
                  <a:pt x="32463" y="439297"/>
                </a:lnTo>
                <a:lnTo>
                  <a:pt x="18506" y="487986"/>
                </a:lnTo>
                <a:lnTo>
                  <a:pt x="8334" y="538183"/>
                </a:lnTo>
                <a:lnTo>
                  <a:pt x="2110" y="589725"/>
                </a:lnTo>
                <a:lnTo>
                  <a:pt x="0" y="642446"/>
                </a:lnTo>
                <a:lnTo>
                  <a:pt x="2110" y="695052"/>
                </a:lnTo>
                <a:lnTo>
                  <a:pt x="8334" y="746502"/>
                </a:lnTo>
                <a:lnTo>
                  <a:pt x="18506" y="796630"/>
                </a:lnTo>
                <a:lnTo>
                  <a:pt x="32463" y="845268"/>
                </a:lnTo>
                <a:lnTo>
                  <a:pt x="50042" y="892251"/>
                </a:lnTo>
                <a:lnTo>
                  <a:pt x="71079" y="937411"/>
                </a:lnTo>
                <a:lnTo>
                  <a:pt x="95410" y="980581"/>
                </a:lnTo>
                <a:lnTo>
                  <a:pt x="122871" y="1021596"/>
                </a:lnTo>
                <a:lnTo>
                  <a:pt x="153299" y="1060287"/>
                </a:lnTo>
                <a:lnTo>
                  <a:pt x="186530" y="1096489"/>
                </a:lnTo>
                <a:lnTo>
                  <a:pt x="222401" y="1130034"/>
                </a:lnTo>
                <a:lnTo>
                  <a:pt x="260747" y="1160756"/>
                </a:lnTo>
                <a:lnTo>
                  <a:pt x="301405" y="1188488"/>
                </a:lnTo>
                <a:lnTo>
                  <a:pt x="344211" y="1213064"/>
                </a:lnTo>
                <a:lnTo>
                  <a:pt x="389002" y="1234316"/>
                </a:lnTo>
                <a:lnTo>
                  <a:pt x="435614" y="1252078"/>
                </a:lnTo>
                <a:lnTo>
                  <a:pt x="483883" y="1266183"/>
                </a:lnTo>
                <a:lnTo>
                  <a:pt x="533646" y="1276465"/>
                </a:lnTo>
                <a:lnTo>
                  <a:pt x="584739" y="1282756"/>
                </a:lnTo>
                <a:lnTo>
                  <a:pt x="636997" y="1284890"/>
                </a:lnTo>
                <a:lnTo>
                  <a:pt x="689376" y="1282756"/>
                </a:lnTo>
                <a:lnTo>
                  <a:pt x="740578" y="1276465"/>
                </a:lnTo>
                <a:lnTo>
                  <a:pt x="790437" y="1266183"/>
                </a:lnTo>
                <a:lnTo>
                  <a:pt x="838793" y="1252078"/>
                </a:lnTo>
                <a:lnTo>
                  <a:pt x="885481" y="1234316"/>
                </a:lnTo>
                <a:lnTo>
                  <a:pt x="930339" y="1213064"/>
                </a:lnTo>
                <a:lnTo>
                  <a:pt x="973203" y="1188488"/>
                </a:lnTo>
                <a:lnTo>
                  <a:pt x="1013911" y="1160756"/>
                </a:lnTo>
                <a:lnTo>
                  <a:pt x="1052299" y="1130034"/>
                </a:lnTo>
                <a:lnTo>
                  <a:pt x="1088204" y="1096489"/>
                </a:lnTo>
                <a:lnTo>
                  <a:pt x="1121464" y="1060287"/>
                </a:lnTo>
                <a:lnTo>
                  <a:pt x="1151915" y="1021596"/>
                </a:lnTo>
                <a:lnTo>
                  <a:pt x="1179394" y="980581"/>
                </a:lnTo>
                <a:lnTo>
                  <a:pt x="1203738" y="937411"/>
                </a:lnTo>
                <a:lnTo>
                  <a:pt x="1224785" y="892251"/>
                </a:lnTo>
                <a:lnTo>
                  <a:pt x="1242370" y="845268"/>
                </a:lnTo>
                <a:lnTo>
                  <a:pt x="1256331" y="796630"/>
                </a:lnTo>
                <a:lnTo>
                  <a:pt x="1262413" y="766668"/>
                </a:lnTo>
                <a:lnTo>
                  <a:pt x="1262413" y="517989"/>
                </a:lnTo>
                <a:lnTo>
                  <a:pt x="1242370" y="439297"/>
                </a:lnTo>
                <a:lnTo>
                  <a:pt x="1224785" y="392282"/>
                </a:lnTo>
                <a:lnTo>
                  <a:pt x="1203738" y="347106"/>
                </a:lnTo>
                <a:lnTo>
                  <a:pt x="1179394" y="303933"/>
                </a:lnTo>
                <a:lnTo>
                  <a:pt x="1151915" y="262929"/>
                </a:lnTo>
                <a:lnTo>
                  <a:pt x="1121464" y="224257"/>
                </a:lnTo>
                <a:lnTo>
                  <a:pt x="1088204" y="188084"/>
                </a:lnTo>
                <a:lnTo>
                  <a:pt x="1052299" y="154573"/>
                </a:lnTo>
                <a:lnTo>
                  <a:pt x="1013911" y="123890"/>
                </a:lnTo>
                <a:lnTo>
                  <a:pt x="973203" y="96199"/>
                </a:lnTo>
                <a:lnTo>
                  <a:pt x="930339" y="71666"/>
                </a:lnTo>
                <a:lnTo>
                  <a:pt x="885481" y="50455"/>
                </a:lnTo>
                <a:lnTo>
                  <a:pt x="838793" y="32730"/>
                </a:lnTo>
                <a:lnTo>
                  <a:pt x="790437" y="18658"/>
                </a:lnTo>
                <a:lnTo>
                  <a:pt x="740578" y="8402"/>
                </a:lnTo>
                <a:lnTo>
                  <a:pt x="689376" y="2128"/>
                </a:lnTo>
                <a:lnTo>
                  <a:pt x="63699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7150">
            <a:solidFill>
              <a:schemeClr val="bg2">
                <a:lumMod val="50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463" dirty="0" smtClean="0"/>
          </a:p>
          <a:p>
            <a:endParaRPr lang="x-none" sz="1463" dirty="0"/>
          </a:p>
          <a:p>
            <a:r>
              <a:rPr lang="id-ID" sz="1463" dirty="0" smtClean="0">
                <a:latin typeface="Trebuchet MS"/>
                <a:cs typeface="Trebuchet MS"/>
              </a:rPr>
              <a:t>   </a:t>
            </a:r>
            <a:r>
              <a:rPr lang="id-ID" sz="1000" dirty="0" smtClean="0">
                <a:latin typeface="Trebuchet MS"/>
                <a:cs typeface="Trebuchet MS"/>
              </a:rPr>
              <a:t>Layanan  </a:t>
            </a:r>
            <a:r>
              <a:rPr lang="id-ID" sz="1000" spc="-12" dirty="0" smtClean="0">
                <a:latin typeface="Trebuchet MS"/>
                <a:cs typeface="Trebuchet MS"/>
              </a:rPr>
              <a:t>PBE</a:t>
            </a:r>
            <a:endParaRPr lang="id-ID" sz="500" dirty="0">
              <a:latin typeface="Trebuchet MS"/>
              <a:cs typeface="Trebuchet MS"/>
            </a:endParaRPr>
          </a:p>
          <a:p>
            <a:endParaRPr lang="x-none" sz="1463" dirty="0" smtClean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4707420" y="2788684"/>
            <a:ext cx="0" cy="132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315710" y="3531679"/>
            <a:ext cx="1794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928052" y="3531679"/>
            <a:ext cx="1602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707420" y="4141995"/>
            <a:ext cx="0" cy="148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97324" y="6400800"/>
            <a:ext cx="150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 smtClean="0"/>
              <a:t>Sumber: Kemenpan</a:t>
            </a:r>
            <a:endParaRPr lang="id-ID" sz="1200" dirty="0"/>
          </a:p>
        </p:txBody>
      </p:sp>
    </p:spTree>
    <p:extLst>
      <p:ext uri="{BB962C8B-B14F-4D97-AF65-F5344CB8AC3E}">
        <p14:creationId xmlns:p14="http://schemas.microsoft.com/office/powerpoint/2010/main" val="1119294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26" y="335817"/>
            <a:ext cx="9150222" cy="680358"/>
          </a:xfrm>
        </p:spPr>
        <p:txBody>
          <a:bodyPr/>
          <a:lstStyle/>
          <a:p>
            <a:r>
              <a:rPr lang="id-ID" dirty="0" smtClean="0"/>
              <a:t>Kerangka Peraturan Presiden</a:t>
            </a:r>
            <a:endParaRPr lang="id-ID" dirty="0"/>
          </a:p>
        </p:txBody>
      </p:sp>
      <p:grpSp>
        <p:nvGrpSpPr>
          <p:cNvPr id="4" name="Group 3"/>
          <p:cNvGrpSpPr/>
          <p:nvPr/>
        </p:nvGrpSpPr>
        <p:grpSpPr>
          <a:xfrm>
            <a:off x="123825" y="1295400"/>
            <a:ext cx="9404286" cy="4114800"/>
            <a:chOff x="123825" y="2306294"/>
            <a:chExt cx="9577864" cy="3901012"/>
          </a:xfrm>
        </p:grpSpPr>
        <p:sp>
          <p:nvSpPr>
            <p:cNvPr id="5" name="object 9"/>
            <p:cNvSpPr txBox="1"/>
            <p:nvPr/>
          </p:nvSpPr>
          <p:spPr>
            <a:xfrm>
              <a:off x="123825" y="2553970"/>
              <a:ext cx="2482691" cy="1519436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0319" marR="258485">
                <a:lnSpc>
                  <a:spcPts val="1706"/>
                </a:lnSpc>
              </a:pPr>
              <a:r>
                <a:rPr sz="1463" b="1" spc="-175" dirty="0">
                  <a:solidFill>
                    <a:srgbClr val="FF0000"/>
                  </a:solidFill>
                  <a:latin typeface="Trebuchet MS"/>
                  <a:cs typeface="Trebuchet MS"/>
                </a:rPr>
                <a:t>T</a:t>
              </a:r>
              <a:r>
                <a:rPr sz="1463" b="1" spc="-8" dirty="0">
                  <a:solidFill>
                    <a:srgbClr val="FF0000"/>
                  </a:solidFill>
                  <a:latin typeface="Trebuchet MS"/>
                  <a:cs typeface="Trebuchet MS"/>
                </a:rPr>
                <a:t>ata </a:t>
              </a:r>
              <a:r>
                <a:rPr sz="1463" b="1" spc="-4" dirty="0">
                  <a:solidFill>
                    <a:srgbClr val="FF0000"/>
                  </a:solidFill>
                  <a:latin typeface="Trebuchet MS"/>
                  <a:cs typeface="Trebuchet MS"/>
                </a:rPr>
                <a:t>K</a:t>
              </a:r>
              <a:r>
                <a:rPr sz="1463" b="1" spc="-8" dirty="0">
                  <a:solidFill>
                    <a:srgbClr val="FF0000"/>
                  </a:solidFill>
                  <a:latin typeface="Trebuchet MS"/>
                  <a:cs typeface="Trebuchet MS"/>
                </a:rPr>
                <a:t>elola </a:t>
              </a:r>
              <a:r>
                <a:rPr sz="1463" b="1" spc="-4" dirty="0">
                  <a:solidFill>
                    <a:srgbClr val="FF0000"/>
                  </a:solidFill>
                  <a:latin typeface="Trebuchet MS"/>
                  <a:cs typeface="Trebuchet MS"/>
                </a:rPr>
                <a:t>S</a:t>
              </a:r>
              <a:r>
                <a:rPr sz="1463" b="1" spc="-12" dirty="0">
                  <a:solidFill>
                    <a:srgbClr val="FF0000"/>
                  </a:solidFill>
                  <a:latin typeface="Trebuchet MS"/>
                  <a:cs typeface="Trebuchet MS"/>
                </a:rPr>
                <a:t>P</a:t>
              </a:r>
              <a:r>
                <a:rPr sz="1463" b="1" spc="-4" dirty="0">
                  <a:solidFill>
                    <a:srgbClr val="FF0000"/>
                  </a:solidFill>
                  <a:latin typeface="Trebuchet MS"/>
                  <a:cs typeface="Trebuchet MS"/>
                </a:rPr>
                <a:t>B</a:t>
              </a:r>
              <a:r>
                <a:rPr sz="1463" b="1" spc="-12" dirty="0">
                  <a:solidFill>
                    <a:srgbClr val="FF0000"/>
                  </a:solidFill>
                  <a:latin typeface="Trebuchet MS"/>
                  <a:cs typeface="Trebuchet MS"/>
                </a:rPr>
                <a:t>E</a:t>
              </a:r>
              <a:r>
                <a:rPr sz="1463" b="1" spc="-8" dirty="0">
                  <a:solidFill>
                    <a:srgbClr val="FF0000"/>
                  </a:solidFill>
                  <a:latin typeface="Trebuchet MS"/>
                  <a:cs typeface="Trebuchet MS"/>
                </a:rPr>
                <a:t> </a:t>
              </a:r>
              <a:r>
                <a:rPr sz="1463" spc="-61" dirty="0">
                  <a:latin typeface="Trebuchet MS"/>
                  <a:cs typeface="Trebuchet MS"/>
                </a:rPr>
                <a:t>K</a:t>
              </a:r>
              <a:r>
                <a:rPr sz="1463" dirty="0">
                  <a:latin typeface="Trebuchet MS"/>
                  <a:cs typeface="Trebuchet MS"/>
                </a:rPr>
                <a:t>e</a:t>
              </a:r>
              <a:r>
                <a:rPr sz="1463" spc="-8" dirty="0">
                  <a:latin typeface="Trebuchet MS"/>
                  <a:cs typeface="Trebuchet MS"/>
                </a:rPr>
                <a:t>rangka kerja yang memastikan</a:t>
              </a:r>
              <a:r>
                <a:rPr sz="1463" spc="-4" dirty="0">
                  <a:latin typeface="Trebuchet MS"/>
                  <a:cs typeface="Trebuchet MS"/>
                </a:rPr>
                <a:t> </a:t>
              </a:r>
              <a:r>
                <a:rPr sz="1463" dirty="0">
                  <a:latin typeface="Trebuchet MS"/>
                  <a:cs typeface="Trebuchet MS"/>
                </a:rPr>
                <a:t>terlaksananya</a:t>
              </a:r>
            </a:p>
            <a:p>
              <a:pPr marL="10319" marR="10319">
                <a:lnSpc>
                  <a:spcPts val="1706"/>
                </a:lnSpc>
              </a:pPr>
              <a:r>
                <a:rPr sz="1463" dirty="0">
                  <a:latin typeface="Trebuchet MS"/>
                  <a:cs typeface="Trebuchet MS"/>
                </a:rPr>
                <a:t>pengatu</a:t>
              </a:r>
              <a:r>
                <a:rPr sz="1463" spc="-8" dirty="0">
                  <a:latin typeface="Trebuchet MS"/>
                  <a:cs typeface="Trebuchet MS"/>
                </a:rPr>
                <a:t>ran, pengarahan, dan pengendalian dalam penerapan SPBE secara te</a:t>
              </a:r>
              <a:r>
                <a:rPr sz="1463" spc="-4" dirty="0">
                  <a:latin typeface="Trebuchet MS"/>
                  <a:cs typeface="Trebuchet MS"/>
                </a:rPr>
                <a:t>r</a:t>
              </a:r>
              <a:r>
                <a:rPr sz="1463" dirty="0">
                  <a:latin typeface="Trebuchet MS"/>
                  <a:cs typeface="Trebuchet MS"/>
                </a:rPr>
                <a:t>padu</a:t>
              </a:r>
            </a:p>
          </p:txBody>
        </p:sp>
        <p:sp>
          <p:nvSpPr>
            <p:cNvPr id="6" name="object 10"/>
            <p:cNvSpPr txBox="1"/>
            <p:nvPr/>
          </p:nvSpPr>
          <p:spPr>
            <a:xfrm>
              <a:off x="165100" y="4574382"/>
              <a:ext cx="2803088" cy="88173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0319"/>
              <a:r>
                <a:rPr sz="1463" b="1" spc="-12" dirty="0">
                  <a:solidFill>
                    <a:srgbClr val="FF0000"/>
                  </a:solidFill>
                  <a:latin typeface="Trebuchet MS"/>
                  <a:cs typeface="Trebuchet MS"/>
                </a:rPr>
                <a:t>Manajemen SPBE</a:t>
              </a:r>
              <a:endParaRPr sz="1463">
                <a:latin typeface="Trebuchet MS"/>
                <a:cs typeface="Trebuchet MS"/>
              </a:endParaRPr>
            </a:p>
            <a:p>
              <a:pPr marL="10319" marR="10319">
                <a:lnSpc>
                  <a:spcPts val="1706"/>
                </a:lnSpc>
                <a:spcBef>
                  <a:spcPts val="49"/>
                </a:spcBef>
              </a:pPr>
              <a:r>
                <a:rPr sz="1463" dirty="0">
                  <a:latin typeface="Trebuchet MS"/>
                  <a:cs typeface="Trebuchet MS"/>
                </a:rPr>
                <a:t>Me</a:t>
              </a:r>
              <a:r>
                <a:rPr sz="1463" spc="-8" dirty="0">
                  <a:latin typeface="Trebuchet MS"/>
                  <a:cs typeface="Trebuchet MS"/>
                </a:rPr>
                <a:t>laksanakan pengelolaan unsur- unsur SPBE secara efisien, efektif, dan berkesinambungan</a:t>
              </a:r>
              <a:endParaRPr sz="1463">
                <a:latin typeface="Trebuchet MS"/>
                <a:cs typeface="Trebuchet MS"/>
              </a:endParaRPr>
            </a:p>
          </p:txBody>
        </p:sp>
        <p:sp>
          <p:nvSpPr>
            <p:cNvPr id="7" name="object 11"/>
            <p:cNvSpPr/>
            <p:nvPr/>
          </p:nvSpPr>
          <p:spPr>
            <a:xfrm>
              <a:off x="2086181" y="2306294"/>
              <a:ext cx="5527004" cy="39010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463"/>
            </a:p>
          </p:txBody>
        </p:sp>
        <p:sp>
          <p:nvSpPr>
            <p:cNvPr id="8" name="object 12"/>
            <p:cNvSpPr txBox="1"/>
            <p:nvPr/>
          </p:nvSpPr>
          <p:spPr>
            <a:xfrm>
              <a:off x="6996113" y="3854133"/>
              <a:ext cx="2443480" cy="652661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0319" marR="10319">
                <a:lnSpc>
                  <a:spcPts val="1706"/>
                </a:lnSpc>
              </a:pPr>
              <a:r>
                <a:rPr sz="1463" b="1" spc="-81" dirty="0">
                  <a:solidFill>
                    <a:srgbClr val="FF0000"/>
                  </a:solidFill>
                  <a:latin typeface="Trebuchet MS"/>
                  <a:cs typeface="Trebuchet MS"/>
                </a:rPr>
                <a:t>P</a:t>
              </a:r>
              <a:r>
                <a:rPr sz="1463" b="1" spc="-12" dirty="0">
                  <a:solidFill>
                    <a:srgbClr val="FF0000"/>
                  </a:solidFill>
                  <a:latin typeface="Trebuchet MS"/>
                  <a:cs typeface="Trebuchet MS"/>
                </a:rPr>
                <a:t>e</a:t>
              </a:r>
              <a:r>
                <a:rPr sz="1463" b="1" spc="-4" dirty="0">
                  <a:solidFill>
                    <a:srgbClr val="FF0000"/>
                  </a:solidFill>
                  <a:latin typeface="Trebuchet MS"/>
                  <a:cs typeface="Trebuchet MS"/>
                </a:rPr>
                <a:t>r</a:t>
              </a:r>
              <a:r>
                <a:rPr sz="1463" b="1" spc="-8" dirty="0">
                  <a:solidFill>
                    <a:srgbClr val="FF0000"/>
                  </a:solidFill>
                  <a:latin typeface="Trebuchet MS"/>
                  <a:cs typeface="Trebuchet MS"/>
                </a:rPr>
                <a:t>cepatan</a:t>
              </a:r>
              <a:r>
                <a:rPr sz="1463" b="1" spc="-4" dirty="0">
                  <a:solidFill>
                    <a:srgbClr val="FF0000"/>
                  </a:solidFill>
                  <a:latin typeface="Trebuchet MS"/>
                  <a:cs typeface="Trebuchet MS"/>
                </a:rPr>
                <a:t> </a:t>
              </a:r>
              <a:r>
                <a:rPr sz="1463" b="1" spc="-81" dirty="0">
                  <a:solidFill>
                    <a:srgbClr val="FF0000"/>
                  </a:solidFill>
                  <a:latin typeface="Trebuchet MS"/>
                  <a:cs typeface="Trebuchet MS"/>
                </a:rPr>
                <a:t>P</a:t>
              </a:r>
              <a:r>
                <a:rPr sz="1463" b="1" spc="-12" dirty="0">
                  <a:solidFill>
                    <a:srgbClr val="FF0000"/>
                  </a:solidFill>
                  <a:latin typeface="Trebuchet MS"/>
                  <a:cs typeface="Trebuchet MS"/>
                </a:rPr>
                <a:t>e</a:t>
              </a:r>
              <a:r>
                <a:rPr sz="1463" b="1" spc="-4" dirty="0">
                  <a:solidFill>
                    <a:srgbClr val="FF0000"/>
                  </a:solidFill>
                  <a:latin typeface="Trebuchet MS"/>
                  <a:cs typeface="Trebuchet MS"/>
                </a:rPr>
                <a:t>n</a:t>
              </a:r>
              <a:r>
                <a:rPr sz="1463" b="1" spc="-12" dirty="0">
                  <a:solidFill>
                    <a:srgbClr val="FF0000"/>
                  </a:solidFill>
                  <a:latin typeface="Trebuchet MS"/>
                  <a:cs typeface="Trebuchet MS"/>
                </a:rPr>
                <a:t>e</a:t>
              </a:r>
              <a:r>
                <a:rPr sz="1463" b="1" spc="-49" dirty="0">
                  <a:solidFill>
                    <a:srgbClr val="FF0000"/>
                  </a:solidFill>
                  <a:latin typeface="Trebuchet MS"/>
                  <a:cs typeface="Trebuchet MS"/>
                </a:rPr>
                <a:t>r</a:t>
              </a:r>
              <a:r>
                <a:rPr sz="1463" b="1" spc="-8" dirty="0">
                  <a:solidFill>
                    <a:srgbClr val="FF0000"/>
                  </a:solidFill>
                  <a:latin typeface="Trebuchet MS"/>
                  <a:cs typeface="Trebuchet MS"/>
                </a:rPr>
                <a:t>apan</a:t>
              </a:r>
              <a:r>
                <a:rPr sz="1463" b="1" spc="-4" dirty="0">
                  <a:solidFill>
                    <a:srgbClr val="FF0000"/>
                  </a:solidFill>
                  <a:latin typeface="Trebuchet MS"/>
                  <a:cs typeface="Trebuchet MS"/>
                </a:rPr>
                <a:t> S</a:t>
              </a:r>
              <a:r>
                <a:rPr sz="1463" b="1" spc="-12" dirty="0">
                  <a:solidFill>
                    <a:srgbClr val="FF0000"/>
                  </a:solidFill>
                  <a:latin typeface="Trebuchet MS"/>
                  <a:cs typeface="Trebuchet MS"/>
                </a:rPr>
                <a:t>P</a:t>
              </a:r>
              <a:r>
                <a:rPr sz="1463" b="1" spc="-4" dirty="0">
                  <a:solidFill>
                    <a:srgbClr val="FF0000"/>
                  </a:solidFill>
                  <a:latin typeface="Trebuchet MS"/>
                  <a:cs typeface="Trebuchet MS"/>
                </a:rPr>
                <a:t>B</a:t>
              </a:r>
              <a:r>
                <a:rPr sz="1463" b="1" spc="-12" dirty="0">
                  <a:solidFill>
                    <a:srgbClr val="FF0000"/>
                  </a:solidFill>
                  <a:latin typeface="Trebuchet MS"/>
                  <a:cs typeface="Trebuchet MS"/>
                </a:rPr>
                <a:t>E</a:t>
              </a:r>
              <a:r>
                <a:rPr sz="1463" b="1" spc="-8" dirty="0">
                  <a:solidFill>
                    <a:srgbClr val="FF0000"/>
                  </a:solidFill>
                  <a:latin typeface="Trebuchet MS"/>
                  <a:cs typeface="Trebuchet MS"/>
                </a:rPr>
                <a:t> </a:t>
              </a:r>
              <a:r>
                <a:rPr sz="1463" spc="-8" dirty="0">
                  <a:latin typeface="Trebuchet MS"/>
                  <a:cs typeface="Trebuchet MS"/>
                </a:rPr>
                <a:t>Implementasi SPBE yang terintegrasi meliputi:</a:t>
              </a:r>
              <a:endParaRPr sz="1463">
                <a:latin typeface="Trebuchet MS"/>
                <a:cs typeface="Trebuchet MS"/>
              </a:endParaRPr>
            </a:p>
          </p:txBody>
        </p:sp>
        <p:sp>
          <p:nvSpPr>
            <p:cNvPr id="9" name="object 13"/>
            <p:cNvSpPr txBox="1"/>
            <p:nvPr/>
          </p:nvSpPr>
          <p:spPr>
            <a:xfrm>
              <a:off x="6996113" y="4504214"/>
              <a:ext cx="2529642" cy="1519436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237331" marR="116602" indent="-227013">
                <a:lnSpc>
                  <a:spcPts val="1706"/>
                </a:lnSpc>
                <a:buFont typeface="Arial"/>
                <a:buChar char="•"/>
                <a:tabLst>
                  <a:tab pos="236815" algn="l"/>
                </a:tabLst>
              </a:pPr>
              <a:r>
                <a:rPr sz="1463" dirty="0">
                  <a:latin typeface="Trebuchet MS"/>
                  <a:cs typeface="Trebuchet MS"/>
                </a:rPr>
                <a:t>Inte</a:t>
              </a:r>
              <a:r>
                <a:rPr sz="1463" spc="-8" dirty="0">
                  <a:latin typeface="Trebuchet MS"/>
                  <a:cs typeface="Trebuchet MS"/>
                </a:rPr>
                <a:t>grasi perencanaan, penganggaran, pengadaan</a:t>
              </a:r>
              <a:endParaRPr sz="1463">
                <a:latin typeface="Trebuchet MS"/>
                <a:cs typeface="Trebuchet MS"/>
              </a:endParaRPr>
            </a:p>
            <a:p>
              <a:pPr marL="237331" indent="-227013">
                <a:lnSpc>
                  <a:spcPts val="1657"/>
                </a:lnSpc>
                <a:buFont typeface="Arial"/>
                <a:buChar char="•"/>
                <a:tabLst>
                  <a:tab pos="236815" algn="l"/>
                </a:tabLst>
              </a:pPr>
              <a:r>
                <a:rPr sz="1463" dirty="0">
                  <a:latin typeface="Trebuchet MS"/>
                  <a:cs typeface="Trebuchet MS"/>
                </a:rPr>
                <a:t>Inte</a:t>
              </a:r>
              <a:r>
                <a:rPr sz="1463" spc="-8" dirty="0">
                  <a:latin typeface="Trebuchet MS"/>
                  <a:cs typeface="Trebuchet MS"/>
                </a:rPr>
                <a:t>grasi data kepegawaian</a:t>
              </a:r>
              <a:endParaRPr sz="1463">
                <a:latin typeface="Trebuchet MS"/>
                <a:cs typeface="Trebuchet MS"/>
              </a:endParaRPr>
            </a:p>
            <a:p>
              <a:pPr marL="237331" indent="-227013">
                <a:lnSpc>
                  <a:spcPts val="1706"/>
                </a:lnSpc>
                <a:buFont typeface="Arial"/>
                <a:buChar char="•"/>
                <a:tabLst>
                  <a:tab pos="236815" algn="l"/>
                </a:tabLst>
              </a:pPr>
              <a:r>
                <a:rPr sz="1463" dirty="0">
                  <a:latin typeface="Trebuchet MS"/>
                  <a:cs typeface="Trebuchet MS"/>
                </a:rPr>
                <a:t>Inte</a:t>
              </a:r>
              <a:r>
                <a:rPr sz="1463" spc="-8" dirty="0">
                  <a:latin typeface="Trebuchet MS"/>
                  <a:cs typeface="Trebuchet MS"/>
                </a:rPr>
                <a:t>grasi kearsipan</a:t>
              </a:r>
              <a:endParaRPr sz="1463">
                <a:latin typeface="Trebuchet MS"/>
                <a:cs typeface="Trebuchet MS"/>
              </a:endParaRPr>
            </a:p>
            <a:p>
              <a:pPr marL="237331" indent="-227013">
                <a:lnSpc>
                  <a:spcPts val="1706"/>
                </a:lnSpc>
                <a:buFont typeface="Arial"/>
                <a:buChar char="•"/>
                <a:tabLst>
                  <a:tab pos="236815" algn="l"/>
                </a:tabLst>
              </a:pPr>
              <a:r>
                <a:rPr sz="1463" dirty="0">
                  <a:latin typeface="Trebuchet MS"/>
                  <a:cs typeface="Trebuchet MS"/>
                </a:rPr>
                <a:t>Inte</a:t>
              </a:r>
              <a:r>
                <a:rPr sz="1463" spc="-8" dirty="0">
                  <a:latin typeface="Trebuchet MS"/>
                  <a:cs typeface="Trebuchet MS"/>
                </a:rPr>
                <a:t>grasi pengaduan publik</a:t>
              </a:r>
              <a:endParaRPr sz="1463">
                <a:latin typeface="Trebuchet MS"/>
                <a:cs typeface="Trebuchet MS"/>
              </a:endParaRPr>
            </a:p>
            <a:p>
              <a:pPr marL="237331" marR="197603" indent="-227013">
                <a:lnSpc>
                  <a:spcPts val="1706"/>
                </a:lnSpc>
                <a:spcBef>
                  <a:spcPts val="49"/>
                </a:spcBef>
                <a:buFont typeface="Arial"/>
                <a:buChar char="•"/>
                <a:tabLst>
                  <a:tab pos="236815" algn="l"/>
                </a:tabLst>
              </a:pPr>
              <a:r>
                <a:rPr sz="1463" spc="-77" dirty="0">
                  <a:latin typeface="Trebuchet MS"/>
                  <a:cs typeface="Trebuchet MS"/>
                </a:rPr>
                <a:t>P</a:t>
              </a:r>
              <a:r>
                <a:rPr sz="1463" dirty="0">
                  <a:latin typeface="Trebuchet MS"/>
                  <a:cs typeface="Trebuchet MS"/>
                </a:rPr>
                <a:t>embangunan </a:t>
              </a:r>
              <a:r>
                <a:rPr sz="1463" spc="-8" dirty="0">
                  <a:latin typeface="Trebuchet MS"/>
                  <a:cs typeface="Trebuchet MS"/>
                </a:rPr>
                <a:t>Pusat Data Nasi</a:t>
              </a:r>
              <a:r>
                <a:rPr sz="1463" spc="-4" dirty="0">
                  <a:latin typeface="Trebuchet MS"/>
                  <a:cs typeface="Trebuchet MS"/>
                </a:rPr>
                <a:t>o</a:t>
              </a:r>
              <a:r>
                <a:rPr sz="1463" dirty="0">
                  <a:latin typeface="Trebuchet MS"/>
                  <a:cs typeface="Trebuchet MS"/>
                </a:rPr>
                <a:t>nal</a:t>
              </a:r>
              <a:endParaRPr sz="1463">
                <a:latin typeface="Trebuchet MS"/>
                <a:cs typeface="Trebuchet MS"/>
              </a:endParaRPr>
            </a:p>
          </p:txBody>
        </p:sp>
        <p:sp>
          <p:nvSpPr>
            <p:cNvPr id="10" name="object 14"/>
            <p:cNvSpPr txBox="1"/>
            <p:nvPr/>
          </p:nvSpPr>
          <p:spPr>
            <a:xfrm>
              <a:off x="6996113" y="2541588"/>
              <a:ext cx="1748512" cy="231656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0319"/>
              <a:r>
                <a:rPr sz="1463" b="1" spc="-81" dirty="0">
                  <a:solidFill>
                    <a:srgbClr val="FF0000"/>
                  </a:solidFill>
                  <a:latin typeface="Trebuchet MS"/>
                  <a:cs typeface="Trebuchet MS"/>
                </a:rPr>
                <a:t>P</a:t>
              </a:r>
              <a:r>
                <a:rPr sz="1463" b="1" spc="-12" dirty="0">
                  <a:solidFill>
                    <a:srgbClr val="FF0000"/>
                  </a:solidFill>
                  <a:latin typeface="Trebuchet MS"/>
                  <a:cs typeface="Trebuchet MS"/>
                </a:rPr>
                <a:t>en</a:t>
              </a:r>
              <a:r>
                <a:rPr sz="1463" b="1" spc="-8" dirty="0">
                  <a:solidFill>
                    <a:srgbClr val="FF0000"/>
                  </a:solidFill>
                  <a:latin typeface="Trebuchet MS"/>
                  <a:cs typeface="Trebuchet MS"/>
                </a:rPr>
                <a:t>yelengga</a:t>
              </a:r>
              <a:r>
                <a:rPr sz="1463" b="1" spc="-49" dirty="0">
                  <a:solidFill>
                    <a:srgbClr val="FF0000"/>
                  </a:solidFill>
                  <a:latin typeface="Trebuchet MS"/>
                  <a:cs typeface="Trebuchet MS"/>
                </a:rPr>
                <a:t>r</a:t>
              </a:r>
              <a:r>
                <a:rPr sz="1463" b="1" spc="-8" dirty="0">
                  <a:solidFill>
                    <a:srgbClr val="FF0000"/>
                  </a:solidFill>
                  <a:latin typeface="Trebuchet MS"/>
                  <a:cs typeface="Trebuchet MS"/>
                </a:rPr>
                <a:t>a S</a:t>
              </a:r>
              <a:r>
                <a:rPr sz="1463" b="1" spc="-12" dirty="0">
                  <a:solidFill>
                    <a:srgbClr val="FF0000"/>
                  </a:solidFill>
                  <a:latin typeface="Trebuchet MS"/>
                  <a:cs typeface="Trebuchet MS"/>
                </a:rPr>
                <a:t>PBE</a:t>
              </a:r>
              <a:endParaRPr sz="1463">
                <a:latin typeface="Trebuchet MS"/>
                <a:cs typeface="Trebuchet MS"/>
              </a:endParaRPr>
            </a:p>
          </p:txBody>
        </p:sp>
        <p:sp>
          <p:nvSpPr>
            <p:cNvPr id="11" name="object 15"/>
            <p:cNvSpPr txBox="1"/>
            <p:nvPr/>
          </p:nvSpPr>
          <p:spPr>
            <a:xfrm>
              <a:off x="6996113" y="2758282"/>
              <a:ext cx="2705576" cy="665043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237331" indent="-227013">
                <a:buFont typeface="Arial"/>
                <a:buChar char="•"/>
                <a:tabLst>
                  <a:tab pos="236815" algn="l"/>
                </a:tabLst>
              </a:pPr>
              <a:r>
                <a:rPr sz="1463" spc="-73" dirty="0">
                  <a:latin typeface="Trebuchet MS"/>
                  <a:cs typeface="Trebuchet MS"/>
                </a:rPr>
                <a:t>T</a:t>
              </a:r>
              <a:r>
                <a:rPr sz="1463" dirty="0">
                  <a:latin typeface="Trebuchet MS"/>
                  <a:cs typeface="Trebuchet MS"/>
                </a:rPr>
                <a:t>im </a:t>
              </a:r>
              <a:r>
                <a:rPr sz="1463" spc="-61" dirty="0">
                  <a:latin typeface="Trebuchet MS"/>
                  <a:cs typeface="Trebuchet MS"/>
                </a:rPr>
                <a:t>K</a:t>
              </a:r>
              <a:r>
                <a:rPr sz="1463" spc="-8" dirty="0">
                  <a:latin typeface="Trebuchet MS"/>
                  <a:cs typeface="Trebuchet MS"/>
                </a:rPr>
                <a:t>oordinasi SPBE Nasional</a:t>
              </a:r>
              <a:endParaRPr sz="1463">
                <a:latin typeface="Trebuchet MS"/>
                <a:cs typeface="Trebuchet MS"/>
              </a:endParaRPr>
            </a:p>
            <a:p>
              <a:pPr marL="237331" marR="10319" indent="-227013">
                <a:lnSpc>
                  <a:spcPts val="1706"/>
                </a:lnSpc>
                <a:spcBef>
                  <a:spcPts val="49"/>
                </a:spcBef>
                <a:buFont typeface="Arial"/>
                <a:buChar char="•"/>
                <a:tabLst>
                  <a:tab pos="236815" algn="l"/>
                </a:tabLst>
              </a:pPr>
              <a:r>
                <a:rPr sz="1463" spc="-77" dirty="0">
                  <a:latin typeface="Trebuchet MS"/>
                  <a:cs typeface="Trebuchet MS"/>
                </a:rPr>
                <a:t>P</a:t>
              </a:r>
              <a:r>
                <a:rPr sz="1463" dirty="0">
                  <a:latin typeface="Trebuchet MS"/>
                  <a:cs typeface="Trebuchet MS"/>
                </a:rPr>
                <a:t>e</a:t>
              </a:r>
              <a:r>
                <a:rPr sz="1463" spc="-8" dirty="0">
                  <a:latin typeface="Trebuchet MS"/>
                  <a:cs typeface="Trebuchet MS"/>
                </a:rPr>
                <a:t>laksana SPBE di Instansi </a:t>
              </a:r>
              <a:r>
                <a:rPr sz="1463" spc="-4" dirty="0">
                  <a:latin typeface="Trebuchet MS"/>
                  <a:cs typeface="Trebuchet MS"/>
                </a:rPr>
                <a:t>P</a:t>
              </a:r>
              <a:r>
                <a:rPr sz="1463" dirty="0">
                  <a:latin typeface="Trebuchet MS"/>
                  <a:cs typeface="Trebuchet MS"/>
                </a:rPr>
                <a:t>u</a:t>
              </a:r>
              <a:r>
                <a:rPr sz="1463" spc="-4" dirty="0">
                  <a:latin typeface="Trebuchet MS"/>
                  <a:cs typeface="Trebuchet MS"/>
                </a:rPr>
                <a:t>s</a:t>
              </a:r>
              <a:r>
                <a:rPr sz="1463" dirty="0">
                  <a:latin typeface="Trebuchet MS"/>
                  <a:cs typeface="Trebuchet MS"/>
                </a:rPr>
                <a:t>at dan </a:t>
              </a:r>
              <a:r>
                <a:rPr sz="1463" spc="-77" dirty="0">
                  <a:latin typeface="Trebuchet MS"/>
                  <a:cs typeface="Trebuchet MS"/>
                </a:rPr>
                <a:t>P</a:t>
              </a:r>
              <a:r>
                <a:rPr sz="1463" dirty="0">
                  <a:latin typeface="Trebuchet MS"/>
                  <a:cs typeface="Trebuchet MS"/>
                </a:rPr>
                <a:t>eme</a:t>
              </a:r>
              <a:r>
                <a:rPr sz="1463" spc="-12" dirty="0">
                  <a:latin typeface="Trebuchet MS"/>
                  <a:cs typeface="Trebuchet MS"/>
                </a:rPr>
                <a:t>r</a:t>
              </a:r>
              <a:r>
                <a:rPr sz="1463" spc="-4" dirty="0">
                  <a:latin typeface="Trebuchet MS"/>
                  <a:cs typeface="Trebuchet MS"/>
                </a:rPr>
                <a:t>intah Daer</a:t>
              </a:r>
              <a:r>
                <a:rPr sz="1463" dirty="0">
                  <a:latin typeface="Trebuchet MS"/>
                  <a:cs typeface="Trebuchet MS"/>
                </a:rPr>
                <a:t>ah</a:t>
              </a:r>
              <a:endParaRPr sz="1463">
                <a:latin typeface="Trebuchet MS"/>
                <a:cs typeface="Trebuchet M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97324" y="6400800"/>
            <a:ext cx="150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 smtClean="0"/>
              <a:t>Sumber: Kemenpan</a:t>
            </a:r>
            <a:endParaRPr lang="id-ID" sz="1200" dirty="0"/>
          </a:p>
        </p:txBody>
      </p:sp>
    </p:spTree>
    <p:extLst>
      <p:ext uri="{BB962C8B-B14F-4D97-AF65-F5344CB8AC3E}">
        <p14:creationId xmlns:p14="http://schemas.microsoft.com/office/powerpoint/2010/main" val="1247099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7764" y="85725"/>
            <a:ext cx="1138236" cy="374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82674" y="6823075"/>
            <a:ext cx="8823325" cy="0"/>
          </a:xfrm>
          <a:custGeom>
            <a:avLst/>
            <a:gdLst/>
            <a:ahLst/>
            <a:cxnLst/>
            <a:rect l="l" t="t" r="r" b="b"/>
            <a:pathLst>
              <a:path w="8823325">
                <a:moveTo>
                  <a:pt x="0" y="0"/>
                </a:moveTo>
                <a:lnTo>
                  <a:pt x="8823325" y="0"/>
                </a:lnTo>
              </a:path>
            </a:pathLst>
          </a:custGeom>
          <a:ln w="698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823075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899" y="0"/>
                </a:lnTo>
              </a:path>
            </a:pathLst>
          </a:custGeom>
          <a:ln w="69850">
            <a:solidFill>
              <a:srgbClr val="FDE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2899" y="6823075"/>
            <a:ext cx="542925" cy="0"/>
          </a:xfrm>
          <a:custGeom>
            <a:avLst/>
            <a:gdLst/>
            <a:ahLst/>
            <a:cxnLst/>
            <a:rect l="l" t="t" r="r" b="b"/>
            <a:pathLst>
              <a:path w="542925">
                <a:moveTo>
                  <a:pt x="0" y="0"/>
                </a:moveTo>
                <a:lnTo>
                  <a:pt x="542925" y="0"/>
                </a:lnTo>
              </a:path>
            </a:pathLst>
          </a:custGeom>
          <a:ln w="69850">
            <a:solidFill>
              <a:srgbClr val="DBEE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5824" y="6823075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875" y="0"/>
                </a:lnTo>
              </a:path>
            </a:pathLst>
          </a:custGeom>
          <a:ln w="6985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8699" y="6788150"/>
            <a:ext cx="53975" cy="69850"/>
          </a:xfrm>
          <a:custGeom>
            <a:avLst/>
            <a:gdLst/>
            <a:ahLst/>
            <a:cxnLst/>
            <a:rect l="l" t="t" r="r" b="b"/>
            <a:pathLst>
              <a:path w="53975" h="69850">
                <a:moveTo>
                  <a:pt x="0" y="0"/>
                </a:moveTo>
                <a:lnTo>
                  <a:pt x="53975" y="0"/>
                </a:lnTo>
                <a:lnTo>
                  <a:pt x="53975" y="69850"/>
                </a:lnTo>
                <a:lnTo>
                  <a:pt x="0" y="6985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4925"/>
            <a:ext cx="9906000" cy="0"/>
          </a:xfrm>
          <a:custGeom>
            <a:avLst/>
            <a:gdLst/>
            <a:ahLst/>
            <a:cxnLst/>
            <a:rect l="l" t="t" r="r" b="b"/>
            <a:pathLst>
              <a:path w="9906000">
                <a:moveTo>
                  <a:pt x="0" y="0"/>
                </a:moveTo>
                <a:lnTo>
                  <a:pt x="9906000" y="0"/>
                </a:lnTo>
              </a:path>
            </a:pathLst>
          </a:custGeom>
          <a:ln w="698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305925" y="20637"/>
            <a:ext cx="600075" cy="0"/>
          </a:xfrm>
          <a:custGeom>
            <a:avLst/>
            <a:gdLst/>
            <a:ahLst/>
            <a:cxnLst/>
            <a:rect l="l" t="t" r="r" b="b"/>
            <a:pathLst>
              <a:path w="600075">
                <a:moveTo>
                  <a:pt x="0" y="0"/>
                </a:moveTo>
                <a:lnTo>
                  <a:pt x="600075" y="0"/>
                </a:lnTo>
              </a:path>
            </a:pathLst>
          </a:custGeom>
          <a:ln w="41275">
            <a:solidFill>
              <a:srgbClr val="FDE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20175" y="20637"/>
            <a:ext cx="542925" cy="0"/>
          </a:xfrm>
          <a:custGeom>
            <a:avLst/>
            <a:gdLst/>
            <a:ahLst/>
            <a:cxnLst/>
            <a:rect l="l" t="t" r="r" b="b"/>
            <a:pathLst>
              <a:path w="542925">
                <a:moveTo>
                  <a:pt x="0" y="0"/>
                </a:moveTo>
                <a:lnTo>
                  <a:pt x="542925" y="0"/>
                </a:lnTo>
              </a:path>
            </a:pathLst>
          </a:custGeom>
          <a:ln w="41275">
            <a:solidFill>
              <a:srgbClr val="DBEE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77300" y="20637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875" y="0"/>
                </a:lnTo>
              </a:path>
            </a:pathLst>
          </a:custGeom>
          <a:ln w="412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23325" y="0"/>
            <a:ext cx="53975" cy="41275"/>
          </a:xfrm>
          <a:custGeom>
            <a:avLst/>
            <a:gdLst/>
            <a:ahLst/>
            <a:cxnLst/>
            <a:rect l="l" t="t" r="r" b="b"/>
            <a:pathLst>
              <a:path w="53975" h="41275">
                <a:moveTo>
                  <a:pt x="53975" y="41275"/>
                </a:moveTo>
                <a:lnTo>
                  <a:pt x="0" y="41275"/>
                </a:lnTo>
                <a:lnTo>
                  <a:pt x="0" y="0"/>
                </a:lnTo>
                <a:lnTo>
                  <a:pt x="53975" y="0"/>
                </a:lnTo>
                <a:lnTo>
                  <a:pt x="53975" y="41275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883909" y="5915031"/>
            <a:ext cx="857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898989"/>
                </a:solidFill>
                <a:latin typeface="Trebuchet MS"/>
                <a:cs typeface="Trebuchet MS"/>
              </a:rPr>
              <a:t>2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58821" y="281817"/>
            <a:ext cx="79121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35" dirty="0">
                <a:latin typeface="+mn-lt"/>
                <a:cs typeface="Trebuchet MS"/>
              </a:rPr>
              <a:t>Transformasi </a:t>
            </a:r>
            <a:r>
              <a:rPr sz="3200" b="1" spc="-5" dirty="0">
                <a:latin typeface="+mn-lt"/>
                <a:cs typeface="Trebuchet MS"/>
              </a:rPr>
              <a:t>Lembaga Koordinasi</a:t>
            </a:r>
            <a:r>
              <a:rPr sz="3200" b="1" spc="-40" dirty="0">
                <a:latin typeface="+mn-lt"/>
                <a:cs typeface="Trebuchet MS"/>
              </a:rPr>
              <a:t> </a:t>
            </a:r>
            <a:r>
              <a:rPr sz="3200" b="1" spc="-5" dirty="0">
                <a:latin typeface="+mn-lt"/>
                <a:cs typeface="Trebuchet MS"/>
              </a:rPr>
              <a:t>TIK</a:t>
            </a:r>
            <a:endParaRPr sz="3200" dirty="0">
              <a:latin typeface="+mn-lt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95301" y="1141412"/>
            <a:ext cx="993775" cy="1325880"/>
          </a:xfrm>
          <a:custGeom>
            <a:avLst/>
            <a:gdLst/>
            <a:ahLst/>
            <a:cxnLst/>
            <a:rect l="l" t="t" r="r" b="b"/>
            <a:pathLst>
              <a:path w="993775" h="1325880">
                <a:moveTo>
                  <a:pt x="0" y="0"/>
                </a:moveTo>
                <a:lnTo>
                  <a:pt x="0" y="861616"/>
                </a:lnTo>
                <a:lnTo>
                  <a:pt x="496885" y="1325562"/>
                </a:lnTo>
                <a:lnTo>
                  <a:pt x="993772" y="861616"/>
                </a:lnTo>
                <a:lnTo>
                  <a:pt x="993772" y="463947"/>
                </a:lnTo>
                <a:lnTo>
                  <a:pt x="496885" y="463947"/>
                </a:lnTo>
                <a:lnTo>
                  <a:pt x="0" y="0"/>
                </a:lnTo>
                <a:close/>
              </a:path>
              <a:path w="993775" h="1325880">
                <a:moveTo>
                  <a:pt x="993772" y="0"/>
                </a:moveTo>
                <a:lnTo>
                  <a:pt x="496885" y="463947"/>
                </a:lnTo>
                <a:lnTo>
                  <a:pt x="993772" y="463947"/>
                </a:lnTo>
                <a:lnTo>
                  <a:pt x="993772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5301" y="1141412"/>
            <a:ext cx="993775" cy="1325880"/>
          </a:xfrm>
          <a:custGeom>
            <a:avLst/>
            <a:gdLst/>
            <a:ahLst/>
            <a:cxnLst/>
            <a:rect l="l" t="t" r="r" b="b"/>
            <a:pathLst>
              <a:path w="993775" h="1325880">
                <a:moveTo>
                  <a:pt x="993773" y="0"/>
                </a:moveTo>
                <a:lnTo>
                  <a:pt x="993773" y="861615"/>
                </a:lnTo>
                <a:lnTo>
                  <a:pt x="496885" y="1325561"/>
                </a:lnTo>
                <a:lnTo>
                  <a:pt x="0" y="861615"/>
                </a:lnTo>
                <a:lnTo>
                  <a:pt x="0" y="0"/>
                </a:lnTo>
                <a:lnTo>
                  <a:pt x="496885" y="463947"/>
                </a:lnTo>
                <a:lnTo>
                  <a:pt x="993773" y="0"/>
                </a:lnTo>
                <a:close/>
              </a:path>
            </a:pathLst>
          </a:custGeom>
          <a:ln w="25399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00100" y="1689100"/>
            <a:ext cx="3810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2000</a:t>
            </a:r>
          </a:p>
        </p:txBody>
      </p:sp>
      <p:sp>
        <p:nvSpPr>
          <p:cNvPr id="18" name="object 18"/>
          <p:cNvSpPr/>
          <p:nvPr/>
        </p:nvSpPr>
        <p:spPr>
          <a:xfrm>
            <a:off x="3257550" y="1141413"/>
            <a:ext cx="5304155" cy="1160780"/>
          </a:xfrm>
          <a:custGeom>
            <a:avLst/>
            <a:gdLst/>
            <a:ahLst/>
            <a:cxnLst/>
            <a:rect l="l" t="t" r="r" b="b"/>
            <a:pathLst>
              <a:path w="5304155" h="1160780">
                <a:moveTo>
                  <a:pt x="5303837" y="193414"/>
                </a:moveTo>
                <a:lnTo>
                  <a:pt x="5303837" y="967045"/>
                </a:lnTo>
                <a:lnTo>
                  <a:pt x="5297616" y="1028179"/>
                </a:lnTo>
                <a:lnTo>
                  <a:pt x="5280292" y="1081273"/>
                </a:lnTo>
                <a:lnTo>
                  <a:pt x="5253875" y="1123141"/>
                </a:lnTo>
                <a:lnTo>
                  <a:pt x="5220375" y="1150599"/>
                </a:lnTo>
                <a:lnTo>
                  <a:pt x="5181803" y="1160459"/>
                </a:lnTo>
                <a:lnTo>
                  <a:pt x="0" y="1160459"/>
                </a:lnTo>
                <a:lnTo>
                  <a:pt x="0" y="0"/>
                </a:lnTo>
                <a:lnTo>
                  <a:pt x="5181803" y="0"/>
                </a:lnTo>
                <a:lnTo>
                  <a:pt x="5220375" y="9860"/>
                </a:lnTo>
                <a:lnTo>
                  <a:pt x="5253875" y="37317"/>
                </a:lnTo>
                <a:lnTo>
                  <a:pt x="5280292" y="79186"/>
                </a:lnTo>
                <a:lnTo>
                  <a:pt x="5297616" y="132280"/>
                </a:lnTo>
                <a:lnTo>
                  <a:pt x="5303837" y="193414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289300" y="1397000"/>
            <a:ext cx="188658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5" dirty="0">
                <a:latin typeface="Times New Roman"/>
                <a:cs typeface="Times New Roman"/>
              </a:rPr>
              <a:t>Keppres </a:t>
            </a:r>
            <a:r>
              <a:rPr sz="1300" dirty="0">
                <a:latin typeface="Times New Roman"/>
                <a:cs typeface="Times New Roman"/>
              </a:rPr>
              <a:t>No. 50 </a:t>
            </a:r>
            <a:r>
              <a:rPr sz="1300" spc="-20" dirty="0">
                <a:latin typeface="Times New Roman"/>
                <a:cs typeface="Times New Roman"/>
              </a:rPr>
              <a:t>Tahun</a:t>
            </a:r>
            <a:r>
              <a:rPr sz="1300" spc="-9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2000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17900" y="1600200"/>
            <a:ext cx="2316480" cy="426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5" dirty="0">
                <a:latin typeface="Times New Roman"/>
                <a:cs typeface="Times New Roman"/>
              </a:rPr>
              <a:t>Ketua: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Times New Roman"/>
                <a:cs typeface="Times New Roman"/>
              </a:rPr>
              <a:t>Wapres</a:t>
            </a:r>
            <a:endParaRPr sz="13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300" spc="-5" dirty="0">
                <a:latin typeface="Times New Roman"/>
                <a:cs typeface="Times New Roman"/>
              </a:rPr>
              <a:t>Ketua Pelaksana Harian:</a:t>
            </a:r>
            <a:r>
              <a:rPr sz="1300" spc="-1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MenPAN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04826" y="2447925"/>
            <a:ext cx="993775" cy="1327150"/>
          </a:xfrm>
          <a:custGeom>
            <a:avLst/>
            <a:gdLst/>
            <a:ahLst/>
            <a:cxnLst/>
            <a:rect l="l" t="t" r="r" b="b"/>
            <a:pathLst>
              <a:path w="993775" h="1327150">
                <a:moveTo>
                  <a:pt x="0" y="0"/>
                </a:moveTo>
                <a:lnTo>
                  <a:pt x="0" y="862648"/>
                </a:lnTo>
                <a:lnTo>
                  <a:pt x="496885" y="1327150"/>
                </a:lnTo>
                <a:lnTo>
                  <a:pt x="993772" y="862648"/>
                </a:lnTo>
                <a:lnTo>
                  <a:pt x="993772" y="464503"/>
                </a:lnTo>
                <a:lnTo>
                  <a:pt x="496885" y="464503"/>
                </a:lnTo>
                <a:lnTo>
                  <a:pt x="0" y="0"/>
                </a:lnTo>
                <a:close/>
              </a:path>
              <a:path w="993775" h="1327150">
                <a:moveTo>
                  <a:pt x="993772" y="0"/>
                </a:moveTo>
                <a:lnTo>
                  <a:pt x="496885" y="464503"/>
                </a:lnTo>
                <a:lnTo>
                  <a:pt x="993772" y="464503"/>
                </a:lnTo>
                <a:lnTo>
                  <a:pt x="993772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4826" y="2447925"/>
            <a:ext cx="993775" cy="1327150"/>
          </a:xfrm>
          <a:custGeom>
            <a:avLst/>
            <a:gdLst/>
            <a:ahLst/>
            <a:cxnLst/>
            <a:rect l="l" t="t" r="r" b="b"/>
            <a:pathLst>
              <a:path w="993775" h="1327150">
                <a:moveTo>
                  <a:pt x="993773" y="0"/>
                </a:moveTo>
                <a:lnTo>
                  <a:pt x="993773" y="862648"/>
                </a:lnTo>
                <a:lnTo>
                  <a:pt x="496885" y="1327150"/>
                </a:lnTo>
                <a:lnTo>
                  <a:pt x="0" y="862648"/>
                </a:lnTo>
                <a:lnTo>
                  <a:pt x="0" y="0"/>
                </a:lnTo>
                <a:lnTo>
                  <a:pt x="496885" y="464503"/>
                </a:lnTo>
                <a:lnTo>
                  <a:pt x="993773" y="0"/>
                </a:lnTo>
                <a:close/>
              </a:path>
            </a:pathLst>
          </a:custGeom>
          <a:ln w="25400">
            <a:solidFill>
              <a:srgbClr val="9BB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12800" y="2984500"/>
            <a:ext cx="3810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2003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243262" y="2422525"/>
            <a:ext cx="5304155" cy="1160780"/>
          </a:xfrm>
          <a:custGeom>
            <a:avLst/>
            <a:gdLst/>
            <a:ahLst/>
            <a:cxnLst/>
            <a:rect l="l" t="t" r="r" b="b"/>
            <a:pathLst>
              <a:path w="5304155" h="1160779">
                <a:moveTo>
                  <a:pt x="5303836" y="193414"/>
                </a:moveTo>
                <a:lnTo>
                  <a:pt x="5303836" y="967046"/>
                </a:lnTo>
                <a:lnTo>
                  <a:pt x="5297614" y="1028180"/>
                </a:lnTo>
                <a:lnTo>
                  <a:pt x="5280291" y="1081275"/>
                </a:lnTo>
                <a:lnTo>
                  <a:pt x="5253874" y="1123143"/>
                </a:lnTo>
                <a:lnTo>
                  <a:pt x="5220374" y="1150601"/>
                </a:lnTo>
                <a:lnTo>
                  <a:pt x="5181801" y="1160461"/>
                </a:lnTo>
                <a:lnTo>
                  <a:pt x="0" y="1160461"/>
                </a:lnTo>
                <a:lnTo>
                  <a:pt x="0" y="0"/>
                </a:lnTo>
                <a:lnTo>
                  <a:pt x="5181801" y="0"/>
                </a:lnTo>
                <a:lnTo>
                  <a:pt x="5220374" y="9860"/>
                </a:lnTo>
                <a:lnTo>
                  <a:pt x="5253874" y="37317"/>
                </a:lnTo>
                <a:lnTo>
                  <a:pt x="5280291" y="79186"/>
                </a:lnTo>
                <a:lnTo>
                  <a:pt x="5297614" y="132280"/>
                </a:lnTo>
                <a:lnTo>
                  <a:pt x="5303836" y="193414"/>
                </a:lnTo>
                <a:close/>
              </a:path>
            </a:pathLst>
          </a:custGeom>
          <a:ln w="25400">
            <a:solidFill>
              <a:srgbClr val="9BB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263900" y="2679700"/>
            <a:ext cx="180403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5" dirty="0">
                <a:latin typeface="Times New Roman"/>
                <a:cs typeface="Times New Roman"/>
              </a:rPr>
              <a:t>Keppres </a:t>
            </a:r>
            <a:r>
              <a:rPr sz="1300" dirty="0">
                <a:latin typeface="Times New Roman"/>
                <a:cs typeface="Times New Roman"/>
              </a:rPr>
              <a:t>No. 9 </a:t>
            </a:r>
            <a:r>
              <a:rPr sz="1300" spc="-20" dirty="0">
                <a:latin typeface="Times New Roman"/>
                <a:cs typeface="Times New Roman"/>
              </a:rPr>
              <a:t>Tahun</a:t>
            </a:r>
            <a:r>
              <a:rPr sz="1300" spc="-9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2003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263900" y="2895600"/>
            <a:ext cx="109220" cy="426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195" dirty="0">
                <a:latin typeface="Trebuchet MS"/>
                <a:cs typeface="Trebuchet MS"/>
              </a:rPr>
              <a:t>▪</a:t>
            </a:r>
            <a:endParaRPr sz="1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300" spc="195" dirty="0">
                <a:latin typeface="Trebuchet MS"/>
                <a:cs typeface="Trebuchet MS"/>
              </a:rPr>
              <a:t>▪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505200" y="2882900"/>
            <a:ext cx="3940810" cy="426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5" dirty="0">
                <a:latin typeface="Times New Roman"/>
                <a:cs typeface="Times New Roman"/>
              </a:rPr>
              <a:t>Ketua: Presiden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300" spc="-5" dirty="0">
                <a:latin typeface="Times New Roman"/>
                <a:cs typeface="Times New Roman"/>
              </a:rPr>
              <a:t>Ketua Pelaksana Harian: Menneg Komunikasi </a:t>
            </a:r>
            <a:r>
              <a:rPr sz="1300" dirty="0">
                <a:latin typeface="Times New Roman"/>
                <a:cs typeface="Times New Roman"/>
              </a:rPr>
              <a:t>&amp;</a:t>
            </a:r>
            <a:r>
              <a:rPr sz="1300" spc="6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Informasi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04826" y="3729038"/>
            <a:ext cx="993775" cy="1325880"/>
          </a:xfrm>
          <a:custGeom>
            <a:avLst/>
            <a:gdLst/>
            <a:ahLst/>
            <a:cxnLst/>
            <a:rect l="l" t="t" r="r" b="b"/>
            <a:pathLst>
              <a:path w="993775" h="1325879">
                <a:moveTo>
                  <a:pt x="0" y="0"/>
                </a:moveTo>
                <a:lnTo>
                  <a:pt x="0" y="861614"/>
                </a:lnTo>
                <a:lnTo>
                  <a:pt x="496885" y="1325561"/>
                </a:lnTo>
                <a:lnTo>
                  <a:pt x="993772" y="861614"/>
                </a:lnTo>
                <a:lnTo>
                  <a:pt x="993772" y="463947"/>
                </a:lnTo>
                <a:lnTo>
                  <a:pt x="496885" y="463947"/>
                </a:lnTo>
                <a:lnTo>
                  <a:pt x="0" y="0"/>
                </a:lnTo>
                <a:close/>
              </a:path>
              <a:path w="993775" h="1325879">
                <a:moveTo>
                  <a:pt x="993772" y="0"/>
                </a:moveTo>
                <a:lnTo>
                  <a:pt x="496885" y="463947"/>
                </a:lnTo>
                <a:lnTo>
                  <a:pt x="993772" y="463947"/>
                </a:lnTo>
                <a:lnTo>
                  <a:pt x="993772" y="0"/>
                </a:lnTo>
                <a:close/>
              </a:path>
            </a:pathLst>
          </a:custGeom>
          <a:solidFill>
            <a:srgbClr val="8064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4826" y="3729038"/>
            <a:ext cx="993775" cy="1325880"/>
          </a:xfrm>
          <a:custGeom>
            <a:avLst/>
            <a:gdLst/>
            <a:ahLst/>
            <a:cxnLst/>
            <a:rect l="l" t="t" r="r" b="b"/>
            <a:pathLst>
              <a:path w="993775" h="1325879">
                <a:moveTo>
                  <a:pt x="993773" y="0"/>
                </a:moveTo>
                <a:lnTo>
                  <a:pt x="993773" y="861615"/>
                </a:lnTo>
                <a:lnTo>
                  <a:pt x="496885" y="1325561"/>
                </a:lnTo>
                <a:lnTo>
                  <a:pt x="0" y="861615"/>
                </a:lnTo>
                <a:lnTo>
                  <a:pt x="0" y="0"/>
                </a:lnTo>
                <a:lnTo>
                  <a:pt x="496885" y="463947"/>
                </a:lnTo>
                <a:lnTo>
                  <a:pt x="993773" y="0"/>
                </a:lnTo>
                <a:close/>
              </a:path>
            </a:pathLst>
          </a:custGeom>
          <a:ln w="25399">
            <a:solidFill>
              <a:srgbClr val="8064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12800" y="4267200"/>
            <a:ext cx="3810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2006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243262" y="3711576"/>
            <a:ext cx="5304155" cy="1160780"/>
          </a:xfrm>
          <a:custGeom>
            <a:avLst/>
            <a:gdLst/>
            <a:ahLst/>
            <a:cxnLst/>
            <a:rect l="l" t="t" r="r" b="b"/>
            <a:pathLst>
              <a:path w="5304155" h="1160779">
                <a:moveTo>
                  <a:pt x="5303836" y="193414"/>
                </a:moveTo>
                <a:lnTo>
                  <a:pt x="5303836" y="967046"/>
                </a:lnTo>
                <a:lnTo>
                  <a:pt x="5297614" y="1028180"/>
                </a:lnTo>
                <a:lnTo>
                  <a:pt x="5280291" y="1081275"/>
                </a:lnTo>
                <a:lnTo>
                  <a:pt x="5253874" y="1123143"/>
                </a:lnTo>
                <a:lnTo>
                  <a:pt x="5220374" y="1150601"/>
                </a:lnTo>
                <a:lnTo>
                  <a:pt x="5181801" y="1160461"/>
                </a:lnTo>
                <a:lnTo>
                  <a:pt x="0" y="1160461"/>
                </a:lnTo>
                <a:lnTo>
                  <a:pt x="0" y="0"/>
                </a:lnTo>
                <a:lnTo>
                  <a:pt x="5181801" y="0"/>
                </a:lnTo>
                <a:lnTo>
                  <a:pt x="5220374" y="9860"/>
                </a:lnTo>
                <a:lnTo>
                  <a:pt x="5253874" y="37317"/>
                </a:lnTo>
                <a:lnTo>
                  <a:pt x="5280291" y="79186"/>
                </a:lnTo>
                <a:lnTo>
                  <a:pt x="5297614" y="132280"/>
                </a:lnTo>
                <a:lnTo>
                  <a:pt x="5303836" y="193414"/>
                </a:lnTo>
                <a:close/>
              </a:path>
            </a:pathLst>
          </a:custGeom>
          <a:ln w="25400">
            <a:solidFill>
              <a:srgbClr val="8064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263900" y="3962400"/>
            <a:ext cx="188658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5" dirty="0">
                <a:latin typeface="Times New Roman"/>
                <a:cs typeface="Times New Roman"/>
              </a:rPr>
              <a:t>Keppres </a:t>
            </a:r>
            <a:r>
              <a:rPr sz="1300" dirty="0">
                <a:latin typeface="Times New Roman"/>
                <a:cs typeface="Times New Roman"/>
              </a:rPr>
              <a:t>No. 20 </a:t>
            </a:r>
            <a:r>
              <a:rPr sz="1300" spc="-20" dirty="0">
                <a:latin typeface="Times New Roman"/>
                <a:cs typeface="Times New Roman"/>
              </a:rPr>
              <a:t>Tahun</a:t>
            </a:r>
            <a:r>
              <a:rPr sz="1300" spc="-9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2006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263900" y="4191000"/>
            <a:ext cx="109220" cy="426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195" dirty="0">
                <a:latin typeface="Trebuchet MS"/>
                <a:cs typeface="Trebuchet MS"/>
              </a:rPr>
              <a:t>▪</a:t>
            </a:r>
            <a:endParaRPr sz="1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300" spc="195" dirty="0">
                <a:latin typeface="Trebuchet MS"/>
                <a:cs typeface="Trebuchet MS"/>
              </a:rPr>
              <a:t>▪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505200" y="4178300"/>
            <a:ext cx="4060190" cy="426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5" dirty="0">
                <a:latin typeface="Times New Roman"/>
                <a:cs typeface="Times New Roman"/>
              </a:rPr>
              <a:t>Ketua: Presiden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300" spc="-5" dirty="0">
                <a:latin typeface="Times New Roman"/>
                <a:cs typeface="Times New Roman"/>
              </a:rPr>
              <a:t>Ketua Pelaksana Harian: Menteri Komunikasi </a:t>
            </a:r>
            <a:r>
              <a:rPr sz="1300" dirty="0">
                <a:latin typeface="Times New Roman"/>
                <a:cs typeface="Times New Roman"/>
              </a:rPr>
              <a:t>&amp;</a:t>
            </a:r>
            <a:r>
              <a:rPr sz="1300" spc="6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Informatika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04826" y="5027613"/>
            <a:ext cx="993775" cy="1325880"/>
          </a:xfrm>
          <a:custGeom>
            <a:avLst/>
            <a:gdLst/>
            <a:ahLst/>
            <a:cxnLst/>
            <a:rect l="l" t="t" r="r" b="b"/>
            <a:pathLst>
              <a:path w="993775" h="1325879">
                <a:moveTo>
                  <a:pt x="0" y="0"/>
                </a:moveTo>
                <a:lnTo>
                  <a:pt x="0" y="861615"/>
                </a:lnTo>
                <a:lnTo>
                  <a:pt x="496885" y="1325561"/>
                </a:lnTo>
                <a:lnTo>
                  <a:pt x="993772" y="861615"/>
                </a:lnTo>
                <a:lnTo>
                  <a:pt x="993772" y="463947"/>
                </a:lnTo>
                <a:lnTo>
                  <a:pt x="496885" y="463947"/>
                </a:lnTo>
                <a:lnTo>
                  <a:pt x="0" y="0"/>
                </a:lnTo>
                <a:close/>
              </a:path>
              <a:path w="993775" h="1325879">
                <a:moveTo>
                  <a:pt x="993772" y="0"/>
                </a:moveTo>
                <a:lnTo>
                  <a:pt x="496885" y="463947"/>
                </a:lnTo>
                <a:lnTo>
                  <a:pt x="993772" y="463947"/>
                </a:lnTo>
                <a:lnTo>
                  <a:pt x="993772" y="0"/>
                </a:lnTo>
                <a:close/>
              </a:path>
            </a:pathLst>
          </a:custGeom>
          <a:solidFill>
            <a:srgbClr val="4BAC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4826" y="5027613"/>
            <a:ext cx="993775" cy="1325880"/>
          </a:xfrm>
          <a:custGeom>
            <a:avLst/>
            <a:gdLst/>
            <a:ahLst/>
            <a:cxnLst/>
            <a:rect l="l" t="t" r="r" b="b"/>
            <a:pathLst>
              <a:path w="993775" h="1325879">
                <a:moveTo>
                  <a:pt x="993773" y="0"/>
                </a:moveTo>
                <a:lnTo>
                  <a:pt x="993773" y="861615"/>
                </a:lnTo>
                <a:lnTo>
                  <a:pt x="496885" y="1325561"/>
                </a:lnTo>
                <a:lnTo>
                  <a:pt x="0" y="861615"/>
                </a:lnTo>
                <a:lnTo>
                  <a:pt x="0" y="0"/>
                </a:lnTo>
                <a:lnTo>
                  <a:pt x="496885" y="463947"/>
                </a:lnTo>
                <a:lnTo>
                  <a:pt x="993773" y="0"/>
                </a:lnTo>
                <a:close/>
              </a:path>
            </a:pathLst>
          </a:custGeom>
          <a:ln w="25399">
            <a:solidFill>
              <a:srgbClr val="4BAC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12800" y="5575300"/>
            <a:ext cx="3810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2014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243262" y="5027613"/>
            <a:ext cx="5304155" cy="1160780"/>
          </a:xfrm>
          <a:custGeom>
            <a:avLst/>
            <a:gdLst/>
            <a:ahLst/>
            <a:cxnLst/>
            <a:rect l="l" t="t" r="r" b="b"/>
            <a:pathLst>
              <a:path w="5304155" h="1160779">
                <a:moveTo>
                  <a:pt x="5181801" y="0"/>
                </a:moveTo>
                <a:lnTo>
                  <a:pt x="0" y="0"/>
                </a:lnTo>
                <a:lnTo>
                  <a:pt x="0" y="1160460"/>
                </a:lnTo>
                <a:lnTo>
                  <a:pt x="5181801" y="1160460"/>
                </a:lnTo>
                <a:lnTo>
                  <a:pt x="5220375" y="1150599"/>
                </a:lnTo>
                <a:lnTo>
                  <a:pt x="5253875" y="1123142"/>
                </a:lnTo>
                <a:lnTo>
                  <a:pt x="5280292" y="1081273"/>
                </a:lnTo>
                <a:lnTo>
                  <a:pt x="5297616" y="1028179"/>
                </a:lnTo>
                <a:lnTo>
                  <a:pt x="5303837" y="967045"/>
                </a:lnTo>
                <a:lnTo>
                  <a:pt x="5303837" y="193414"/>
                </a:lnTo>
                <a:lnTo>
                  <a:pt x="5297616" y="132280"/>
                </a:lnTo>
                <a:lnTo>
                  <a:pt x="5280292" y="79186"/>
                </a:lnTo>
                <a:lnTo>
                  <a:pt x="5253875" y="37317"/>
                </a:lnTo>
                <a:lnTo>
                  <a:pt x="5220375" y="9860"/>
                </a:lnTo>
                <a:lnTo>
                  <a:pt x="5181801" y="0"/>
                </a:lnTo>
                <a:close/>
              </a:path>
            </a:pathLst>
          </a:custGeom>
          <a:solidFill>
            <a:srgbClr val="FFFFFF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43262" y="5027613"/>
            <a:ext cx="5304155" cy="1160780"/>
          </a:xfrm>
          <a:custGeom>
            <a:avLst/>
            <a:gdLst/>
            <a:ahLst/>
            <a:cxnLst/>
            <a:rect l="l" t="t" r="r" b="b"/>
            <a:pathLst>
              <a:path w="5304155" h="1160779">
                <a:moveTo>
                  <a:pt x="5303836" y="193414"/>
                </a:moveTo>
                <a:lnTo>
                  <a:pt x="5303836" y="967045"/>
                </a:lnTo>
                <a:lnTo>
                  <a:pt x="5297614" y="1028179"/>
                </a:lnTo>
                <a:lnTo>
                  <a:pt x="5280291" y="1081273"/>
                </a:lnTo>
                <a:lnTo>
                  <a:pt x="5253874" y="1123141"/>
                </a:lnTo>
                <a:lnTo>
                  <a:pt x="5220374" y="1150599"/>
                </a:lnTo>
                <a:lnTo>
                  <a:pt x="5181801" y="1160459"/>
                </a:lnTo>
                <a:lnTo>
                  <a:pt x="0" y="1160459"/>
                </a:lnTo>
                <a:lnTo>
                  <a:pt x="0" y="0"/>
                </a:lnTo>
                <a:lnTo>
                  <a:pt x="5181801" y="0"/>
                </a:lnTo>
                <a:lnTo>
                  <a:pt x="5220374" y="9860"/>
                </a:lnTo>
                <a:lnTo>
                  <a:pt x="5253874" y="37317"/>
                </a:lnTo>
                <a:lnTo>
                  <a:pt x="5280291" y="79186"/>
                </a:lnTo>
                <a:lnTo>
                  <a:pt x="5297614" y="132280"/>
                </a:lnTo>
                <a:lnTo>
                  <a:pt x="5303836" y="193414"/>
                </a:lnTo>
                <a:close/>
              </a:path>
            </a:pathLst>
          </a:custGeom>
          <a:ln w="25400">
            <a:solidFill>
              <a:srgbClr val="4BAC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263900" y="5283200"/>
            <a:ext cx="180403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5" dirty="0">
                <a:latin typeface="Times New Roman"/>
                <a:cs typeface="Times New Roman"/>
              </a:rPr>
              <a:t>Keppres </a:t>
            </a:r>
            <a:r>
              <a:rPr sz="1300" dirty="0">
                <a:latin typeface="Times New Roman"/>
                <a:cs typeface="Times New Roman"/>
              </a:rPr>
              <a:t>No. 1 </a:t>
            </a:r>
            <a:r>
              <a:rPr sz="1300" spc="-20" dirty="0">
                <a:latin typeface="Times New Roman"/>
                <a:cs typeface="Times New Roman"/>
              </a:rPr>
              <a:t>Tahun</a:t>
            </a:r>
            <a:r>
              <a:rPr sz="1300" spc="-9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2014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263900" y="5499100"/>
            <a:ext cx="2889250" cy="426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0" indent="-241300">
              <a:lnSpc>
                <a:spcPct val="100000"/>
              </a:lnSpc>
              <a:spcBef>
                <a:spcPts val="100"/>
              </a:spcBef>
              <a:buFont typeface="Trebuchet MS"/>
              <a:buChar char="▪"/>
              <a:tabLst>
                <a:tab pos="253365" algn="l"/>
                <a:tab pos="254000" algn="l"/>
              </a:tabLst>
            </a:pPr>
            <a:r>
              <a:rPr sz="1300" spc="-5" dirty="0">
                <a:latin typeface="Times New Roman"/>
                <a:cs typeface="Times New Roman"/>
              </a:rPr>
              <a:t>Ketua: Presiden</a:t>
            </a:r>
            <a:endParaRPr sz="1300" dirty="0">
              <a:latin typeface="Times New Roman"/>
              <a:cs typeface="Times New Roman"/>
            </a:endParaRPr>
          </a:p>
          <a:p>
            <a:pPr marL="254000" indent="-241300">
              <a:lnSpc>
                <a:spcPct val="100000"/>
              </a:lnSpc>
              <a:spcBef>
                <a:spcPts val="40"/>
              </a:spcBef>
              <a:buFont typeface="Trebuchet MS"/>
              <a:buChar char="▪"/>
              <a:tabLst>
                <a:tab pos="253365" algn="l"/>
                <a:tab pos="254000" algn="l"/>
              </a:tabLst>
            </a:pPr>
            <a:r>
              <a:rPr sz="1300" spc="-5" dirty="0">
                <a:latin typeface="Times New Roman"/>
                <a:cs typeface="Times New Roman"/>
              </a:rPr>
              <a:t>Ketua Pelaksana Harian: Ilham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Habibie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460376" y="1126313"/>
            <a:ext cx="1838784" cy="12366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98476" y="1141413"/>
            <a:ext cx="1762584" cy="11604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600200" y="1356360"/>
            <a:ext cx="179832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3200">
              <a:lnSpc>
                <a:spcPct val="107100"/>
              </a:lnSpc>
              <a:spcBef>
                <a:spcPts val="100"/>
              </a:spcBef>
              <a:tabLst>
                <a:tab pos="1701164" algn="l"/>
              </a:tabLst>
            </a:pPr>
            <a:r>
              <a:rPr sz="1400" spc="-20" dirty="0">
                <a:latin typeface="Times New Roman"/>
                <a:cs typeface="Times New Roman"/>
              </a:rPr>
              <a:t>Tim </a:t>
            </a:r>
            <a:r>
              <a:rPr sz="1400" spc="-5" dirty="0">
                <a:latin typeface="Times New Roman"/>
                <a:cs typeface="Times New Roman"/>
              </a:rPr>
              <a:t>Koordinasi  </a:t>
            </a:r>
            <a:r>
              <a:rPr sz="1400" spc="-100" dirty="0">
                <a:latin typeface="Times New Roman"/>
                <a:cs typeface="Times New Roman"/>
              </a:rPr>
              <a:t>T</a:t>
            </a:r>
            <a:r>
              <a:rPr sz="1400" spc="-5" dirty="0">
                <a:latin typeface="Times New Roman"/>
                <a:cs typeface="Times New Roman"/>
              </a:rPr>
              <a:t>e</a:t>
            </a:r>
            <a:r>
              <a:rPr sz="1400" dirty="0">
                <a:latin typeface="Times New Roman"/>
                <a:cs typeface="Times New Roman"/>
              </a:rPr>
              <a:t>l</a:t>
            </a:r>
            <a:r>
              <a:rPr sz="1400" spc="-5" dirty="0">
                <a:latin typeface="Times New Roman"/>
                <a:cs typeface="Times New Roman"/>
              </a:rPr>
              <a:t>e</a:t>
            </a:r>
            <a:r>
              <a:rPr sz="1400" dirty="0">
                <a:latin typeface="Times New Roman"/>
                <a:cs typeface="Times New Roman"/>
              </a:rPr>
              <a:t>m</a:t>
            </a:r>
            <a:r>
              <a:rPr sz="1400" spc="-5" dirty="0">
                <a:latin typeface="Times New Roman"/>
                <a:cs typeface="Times New Roman"/>
              </a:rPr>
              <a:t>a</a:t>
            </a:r>
            <a:r>
              <a:rPr sz="1400" dirty="0">
                <a:latin typeface="Times New Roman"/>
                <a:cs typeface="Times New Roman"/>
              </a:rPr>
              <a:t>tika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Indon</a:t>
            </a:r>
            <a:r>
              <a:rPr sz="1400" spc="-5" dirty="0">
                <a:latin typeface="Times New Roman"/>
                <a:cs typeface="Times New Roman"/>
              </a:rPr>
              <a:t>e</a:t>
            </a:r>
            <a:r>
              <a:rPr sz="1400" dirty="0">
                <a:latin typeface="Times New Roman"/>
                <a:cs typeface="Times New Roman"/>
              </a:rPr>
              <a:t>sia	</a:t>
            </a:r>
            <a:r>
              <a:rPr sz="1300" spc="195" dirty="0">
                <a:latin typeface="Trebuchet MS"/>
                <a:cs typeface="Trebuchet MS"/>
              </a:rPr>
              <a:t>▪</a:t>
            </a:r>
            <a:endParaRPr sz="1300" dirty="0">
              <a:latin typeface="Trebuchet MS"/>
              <a:cs typeface="Trebuchet MS"/>
            </a:endParaRPr>
          </a:p>
          <a:p>
            <a:pPr marL="520700">
              <a:lnSpc>
                <a:spcPct val="100000"/>
              </a:lnSpc>
              <a:spcBef>
                <a:spcPts val="120"/>
              </a:spcBef>
              <a:tabLst>
                <a:tab pos="1701164" algn="l"/>
              </a:tabLst>
            </a:pPr>
            <a:r>
              <a:rPr sz="1400" dirty="0">
                <a:latin typeface="Times New Roman"/>
                <a:cs typeface="Times New Roman"/>
              </a:rPr>
              <a:t>(</a:t>
            </a:r>
            <a:r>
              <a:rPr sz="1400" spc="-5" dirty="0">
                <a:latin typeface="Times New Roman"/>
                <a:cs typeface="Times New Roman"/>
              </a:rPr>
              <a:t>T</a:t>
            </a:r>
            <a:r>
              <a:rPr sz="1400" dirty="0">
                <a:latin typeface="Times New Roman"/>
                <a:cs typeface="Times New Roman"/>
              </a:rPr>
              <a:t>K</a:t>
            </a:r>
            <a:r>
              <a:rPr sz="1400" spc="-5" dirty="0">
                <a:latin typeface="Times New Roman"/>
                <a:cs typeface="Times New Roman"/>
              </a:rPr>
              <a:t>T</a:t>
            </a:r>
            <a:r>
              <a:rPr sz="1400" dirty="0">
                <a:latin typeface="Times New Roman"/>
                <a:cs typeface="Times New Roman"/>
              </a:rPr>
              <a:t>I)	</a:t>
            </a:r>
            <a:r>
              <a:rPr sz="1950" spc="292" baseline="8547" dirty="0">
                <a:latin typeface="Trebuchet MS"/>
                <a:cs typeface="Trebuchet MS"/>
              </a:rPr>
              <a:t>▪</a:t>
            </a:r>
            <a:endParaRPr sz="1950" baseline="8547" dirty="0">
              <a:latin typeface="Trebuchet MS"/>
              <a:cs typeface="Trebuchet M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469147" y="2415816"/>
            <a:ext cx="1838784" cy="12366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07247" y="2430915"/>
            <a:ext cx="1762584" cy="11604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2171700" y="2895600"/>
            <a:ext cx="4305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TKTI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469147" y="3705318"/>
            <a:ext cx="1838784" cy="12366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07247" y="3720419"/>
            <a:ext cx="1762584" cy="11604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1612900" y="4048759"/>
            <a:ext cx="15430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0" marR="5080" indent="-393700">
              <a:lnSpc>
                <a:spcPct val="1071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Dewan TIK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Nasional  (Detiknas)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460376" y="5011896"/>
            <a:ext cx="1838784" cy="12366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98476" y="5026996"/>
            <a:ext cx="1762584" cy="11604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1612900" y="5356859"/>
            <a:ext cx="15430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0" marR="5080" indent="-317500">
              <a:lnSpc>
                <a:spcPct val="1071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Dewan TIK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Nasional  </a:t>
            </a:r>
            <a:r>
              <a:rPr sz="1400" spc="-15" dirty="0">
                <a:latin typeface="Times New Roman"/>
                <a:cs typeface="Times New Roman"/>
              </a:rPr>
              <a:t>(Wantiknas)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2407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Shape 120"/>
          <p:cNvSpPr/>
          <p:nvPr/>
        </p:nvSpPr>
        <p:spPr>
          <a:xfrm>
            <a:off x="-13855" y="-76200"/>
            <a:ext cx="9919855" cy="6934200"/>
          </a:xfrm>
          <a:prstGeom prst="rect">
            <a:avLst/>
          </a:prstGeom>
          <a:solidFill>
            <a:srgbClr val="C00000"/>
          </a:solidFill>
          <a:ln>
            <a:solidFill>
              <a:srgbClr val="800000"/>
            </a:solidFill>
          </a:ln>
          <a:effectLst>
            <a:outerShdw blurRad="38100" dist="23000" dir="5400000" rotWithShape="0">
              <a:srgbClr val="000000">
                <a:alpha val="34999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97" name="Title 4"/>
          <p:cNvSpPr txBox="1">
            <a:spLocks noGrp="1"/>
          </p:cNvSpPr>
          <p:nvPr>
            <p:ph type="title"/>
          </p:nvPr>
        </p:nvSpPr>
        <p:spPr>
          <a:xfrm>
            <a:off x="381000" y="5029200"/>
            <a:ext cx="6413989" cy="830997"/>
          </a:xfrm>
          <a:prstGeom prst="rect">
            <a:avLst/>
          </a:prstGeom>
        </p:spPr>
        <p:txBody>
          <a:bodyPr>
            <a:normAutofit/>
          </a:bodyPr>
          <a:lstStyle>
            <a:lvl1pPr defTabSz="649223">
              <a:defRPr sz="3407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id-ID" altLang="en-US" sz="5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Revolusi 4.0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11458186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MAKING INDONESIA INDUSTRI 4.0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831" r="36442" b="13326"/>
          <a:stretch/>
        </p:blipFill>
        <p:spPr>
          <a:xfrm>
            <a:off x="533400" y="938212"/>
            <a:ext cx="8186056" cy="55621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2584" y="6223362"/>
            <a:ext cx="1872343" cy="276997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Sumber</a:t>
            </a:r>
            <a:r>
              <a:rPr kumimoji="0" lang="en-US" sz="1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: Kemenparin.go.id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25449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38888" y="6510024"/>
            <a:ext cx="124385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71"/>
              </a:lnSpc>
            </a:pPr>
            <a:r>
              <a:rPr sz="882" spc="-9" dirty="0">
                <a:solidFill>
                  <a:srgbClr val="ACAAA1"/>
                </a:solidFill>
                <a:latin typeface="Arial"/>
                <a:cs typeface="Arial"/>
              </a:rPr>
              <a:t>2</a:t>
            </a:r>
            <a:r>
              <a:rPr sz="882" spc="-4" dirty="0">
                <a:solidFill>
                  <a:srgbClr val="ACAAA1"/>
                </a:solidFill>
                <a:latin typeface="Arial"/>
                <a:cs typeface="Arial"/>
              </a:rPr>
              <a:t>2</a:t>
            </a:r>
            <a:endParaRPr sz="882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9707" y="192878"/>
            <a:ext cx="477371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015" b="1" spc="57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15" b="1" spc="53" dirty="0">
                <a:solidFill>
                  <a:srgbClr val="FFFFFF"/>
                </a:solidFill>
                <a:latin typeface="Arial"/>
                <a:cs typeface="Arial"/>
              </a:rPr>
              <a:t>ak</a:t>
            </a:r>
            <a:r>
              <a:rPr sz="1015" b="1" spc="26" dirty="0">
                <a:solidFill>
                  <a:srgbClr val="FFFFFF"/>
                </a:solidFill>
                <a:latin typeface="Arial"/>
                <a:cs typeface="Arial"/>
              </a:rPr>
              <a:t>ing</a:t>
            </a:r>
            <a:endParaRPr sz="1015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00332" y="1538344"/>
            <a:ext cx="5412327" cy="53196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/>
          <p:cNvSpPr txBox="1"/>
          <p:nvPr/>
        </p:nvSpPr>
        <p:spPr>
          <a:xfrm>
            <a:off x="5171515" y="5458044"/>
            <a:ext cx="1196228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24"/>
              </a:lnSpc>
            </a:pPr>
            <a:r>
              <a:rPr sz="1721" b="1" spc="9" dirty="0">
                <a:solidFill>
                  <a:srgbClr val="FFFFFF"/>
                </a:solidFill>
                <a:latin typeface="Arial"/>
                <a:cs typeface="Arial"/>
              </a:rPr>
              <a:t>Elect</a:t>
            </a:r>
            <a:r>
              <a:rPr sz="1721" b="1" spc="4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21" b="1" spc="13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721" b="1" spc="9" dirty="0">
                <a:solidFill>
                  <a:srgbClr val="FFFFFF"/>
                </a:solidFill>
                <a:latin typeface="Arial"/>
                <a:cs typeface="Arial"/>
              </a:rPr>
              <a:t>ic</a:t>
            </a:r>
            <a:r>
              <a:rPr sz="1721" b="1" spc="13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721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934174" y="4750846"/>
            <a:ext cx="1676848" cy="16768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3" name="object 13"/>
          <p:cNvSpPr txBox="1"/>
          <p:nvPr/>
        </p:nvSpPr>
        <p:spPr>
          <a:xfrm>
            <a:off x="5160309" y="5425821"/>
            <a:ext cx="1218640" cy="279526"/>
          </a:xfrm>
          <a:prstGeom prst="rect">
            <a:avLst/>
          </a:prstGeom>
        </p:spPr>
        <p:txBody>
          <a:bodyPr vert="horz" wrap="square" lIns="0" tIns="14568" rIns="0" bIns="0" rtlCol="0">
            <a:spAutoFit/>
          </a:bodyPr>
          <a:lstStyle/>
          <a:p>
            <a:pPr marL="11206">
              <a:spcBef>
                <a:spcPts val="115"/>
              </a:spcBef>
            </a:pPr>
            <a:r>
              <a:rPr sz="1721" b="1" spc="9" dirty="0">
                <a:solidFill>
                  <a:srgbClr val="FFFFFF"/>
                </a:solidFill>
                <a:latin typeface="Arial"/>
                <a:cs typeface="Arial"/>
              </a:rPr>
              <a:t>Electronics</a:t>
            </a:r>
            <a:endParaRPr sz="1721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08977" y="2438552"/>
            <a:ext cx="996203" cy="740022"/>
          </a:xfrm>
          <a:prstGeom prst="rect">
            <a:avLst/>
          </a:prstGeom>
        </p:spPr>
        <p:txBody>
          <a:bodyPr vert="horz" wrap="square" lIns="0" tIns="8965" rIns="0" bIns="0" rtlCol="0">
            <a:spAutoFit/>
          </a:bodyPr>
          <a:lstStyle/>
          <a:p>
            <a:pPr indent="115427">
              <a:lnSpc>
                <a:spcPts val="1888"/>
              </a:lnSpc>
              <a:spcBef>
                <a:spcPts val="71"/>
              </a:spcBef>
            </a:pPr>
            <a:r>
              <a:rPr sz="1721" b="1" spc="13" dirty="0">
                <a:solidFill>
                  <a:srgbClr val="FFFFFF"/>
                </a:solidFill>
                <a:latin typeface="Arial"/>
                <a:cs typeface="Arial"/>
              </a:rPr>
              <a:t>Food </a:t>
            </a:r>
            <a:r>
              <a:rPr sz="1721" b="1" spc="18" dirty="0">
                <a:solidFill>
                  <a:srgbClr val="FFFFFF"/>
                </a:solidFill>
                <a:latin typeface="Arial"/>
                <a:cs typeface="Arial"/>
              </a:rPr>
              <a:t>&amp;  </a:t>
            </a:r>
            <a:r>
              <a:rPr sz="1721" b="1" spc="13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721" b="1" spc="-18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721" b="1" spc="13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21" b="1" spc="4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21" b="1" spc="13" dirty="0">
                <a:solidFill>
                  <a:srgbClr val="FFFFFF"/>
                </a:solidFill>
                <a:latin typeface="Arial"/>
                <a:cs typeface="Arial"/>
              </a:rPr>
              <a:t>age</a:t>
            </a:r>
            <a:endParaRPr sz="1721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866055" y="1848971"/>
            <a:ext cx="1680882" cy="16781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6" name="object 16"/>
          <p:cNvSpPr txBox="1"/>
          <p:nvPr/>
        </p:nvSpPr>
        <p:spPr>
          <a:xfrm>
            <a:off x="6197771" y="2406329"/>
            <a:ext cx="1018615" cy="528613"/>
          </a:xfrm>
          <a:prstGeom prst="rect">
            <a:avLst/>
          </a:prstGeom>
        </p:spPr>
        <p:txBody>
          <a:bodyPr vert="horz" wrap="square" lIns="0" tIns="40901" rIns="0" bIns="0" rtlCol="0">
            <a:spAutoFit/>
          </a:bodyPr>
          <a:lstStyle/>
          <a:p>
            <a:pPr marL="11206" marR="4483" indent="115427">
              <a:lnSpc>
                <a:spcPts val="1888"/>
              </a:lnSpc>
              <a:spcBef>
                <a:spcPts val="322"/>
              </a:spcBef>
            </a:pPr>
            <a:r>
              <a:rPr sz="1721" b="1" spc="13" dirty="0">
                <a:solidFill>
                  <a:srgbClr val="FFFFFF"/>
                </a:solidFill>
                <a:latin typeface="Arial"/>
                <a:cs typeface="Arial"/>
              </a:rPr>
              <a:t>Food </a:t>
            </a:r>
            <a:r>
              <a:rPr sz="1721" b="1" spc="18" dirty="0">
                <a:solidFill>
                  <a:srgbClr val="FFFFFF"/>
                </a:solidFill>
                <a:latin typeface="Arial"/>
                <a:cs typeface="Arial"/>
              </a:rPr>
              <a:t>&amp;  </a:t>
            </a:r>
            <a:r>
              <a:rPr sz="1721" b="1" spc="13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721" b="1" spc="-18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721" b="1" spc="13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21" b="1" spc="4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21" b="1" spc="13" dirty="0">
                <a:solidFill>
                  <a:srgbClr val="FFFFFF"/>
                </a:solidFill>
                <a:latin typeface="Arial"/>
                <a:cs typeface="Arial"/>
              </a:rPr>
              <a:t>age</a:t>
            </a:r>
            <a:endParaRPr sz="1721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09477" y="3670033"/>
            <a:ext cx="996203" cy="740022"/>
          </a:xfrm>
          <a:prstGeom prst="rect">
            <a:avLst/>
          </a:prstGeom>
        </p:spPr>
        <p:txBody>
          <a:bodyPr vert="horz" wrap="square" lIns="0" tIns="8965" rIns="0" bIns="0" rtlCol="0">
            <a:spAutoFit/>
          </a:bodyPr>
          <a:lstStyle/>
          <a:p>
            <a:pPr indent="44266">
              <a:lnSpc>
                <a:spcPts val="1888"/>
              </a:lnSpc>
              <a:spcBef>
                <a:spcPts val="71"/>
              </a:spcBef>
            </a:pPr>
            <a:r>
              <a:rPr sz="1721" b="1" spc="-9" dirty="0">
                <a:solidFill>
                  <a:srgbClr val="FFFFFF"/>
                </a:solidFill>
                <a:latin typeface="Arial"/>
                <a:cs typeface="Arial"/>
              </a:rPr>
              <a:t>Textile </a:t>
            </a:r>
            <a:r>
              <a:rPr sz="1721" b="1" spc="18" dirty="0">
                <a:solidFill>
                  <a:srgbClr val="FFFFFF"/>
                </a:solidFill>
                <a:latin typeface="Arial"/>
                <a:cs typeface="Arial"/>
              </a:rPr>
              <a:t>&amp;  </a:t>
            </a:r>
            <a:r>
              <a:rPr sz="1721" b="1" spc="13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721" b="1" spc="-18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721" b="1" spc="13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21" b="1" spc="4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21" b="1" spc="13" dirty="0">
                <a:solidFill>
                  <a:srgbClr val="FFFFFF"/>
                </a:solidFill>
                <a:latin typeface="Arial"/>
                <a:cs typeface="Arial"/>
              </a:rPr>
              <a:t>age</a:t>
            </a:r>
            <a:endParaRPr sz="1721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265894" y="3078031"/>
            <a:ext cx="1680882" cy="16849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9" name="object 19"/>
          <p:cNvSpPr txBox="1"/>
          <p:nvPr/>
        </p:nvSpPr>
        <p:spPr>
          <a:xfrm>
            <a:off x="7598271" y="3637810"/>
            <a:ext cx="1018615" cy="528613"/>
          </a:xfrm>
          <a:prstGeom prst="rect">
            <a:avLst/>
          </a:prstGeom>
        </p:spPr>
        <p:txBody>
          <a:bodyPr vert="horz" wrap="square" lIns="0" tIns="40901" rIns="0" bIns="0" rtlCol="0">
            <a:spAutoFit/>
          </a:bodyPr>
          <a:lstStyle/>
          <a:p>
            <a:pPr marL="11206" marR="4483" indent="44266">
              <a:lnSpc>
                <a:spcPts val="1888"/>
              </a:lnSpc>
              <a:spcBef>
                <a:spcPts val="322"/>
              </a:spcBef>
            </a:pPr>
            <a:r>
              <a:rPr sz="1721" b="1" spc="-9" dirty="0">
                <a:solidFill>
                  <a:srgbClr val="FFFFFF"/>
                </a:solidFill>
                <a:latin typeface="Arial"/>
                <a:cs typeface="Arial"/>
              </a:rPr>
              <a:t>Textile </a:t>
            </a:r>
            <a:r>
              <a:rPr sz="1721" b="1" spc="18" dirty="0">
                <a:solidFill>
                  <a:srgbClr val="FFFFFF"/>
                </a:solidFill>
                <a:latin typeface="Arial"/>
                <a:cs typeface="Arial"/>
              </a:rPr>
              <a:t>&amp;  </a:t>
            </a:r>
            <a:r>
              <a:rPr sz="1721" b="1" spc="13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721" b="1" spc="-18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721" b="1" spc="13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21" b="1" spc="4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21" b="1" spc="13" dirty="0">
                <a:solidFill>
                  <a:srgbClr val="FFFFFF"/>
                </a:solidFill>
                <a:latin typeface="Arial"/>
                <a:cs typeface="Arial"/>
              </a:rPr>
              <a:t>age</a:t>
            </a:r>
            <a:endParaRPr sz="1721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12228" y="5374605"/>
            <a:ext cx="1216959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24"/>
              </a:lnSpc>
            </a:pPr>
            <a:r>
              <a:rPr sz="1721" b="1" spc="13" dirty="0">
                <a:solidFill>
                  <a:srgbClr val="FFFFFF"/>
                </a:solidFill>
                <a:latin typeface="Arial"/>
                <a:cs typeface="Arial"/>
              </a:rPr>
              <a:t>Au</a:t>
            </a:r>
            <a:r>
              <a:rPr sz="1721" b="1" spc="9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721" b="1" spc="22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21" b="1" spc="13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21" b="1" spc="4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1721" b="1" spc="-18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721" b="1" spc="13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721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885343" y="4666129"/>
            <a:ext cx="1676847" cy="16768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2" name="object 22"/>
          <p:cNvSpPr txBox="1"/>
          <p:nvPr/>
        </p:nvSpPr>
        <p:spPr>
          <a:xfrm>
            <a:off x="7101022" y="5342382"/>
            <a:ext cx="1239371" cy="279526"/>
          </a:xfrm>
          <a:prstGeom prst="rect">
            <a:avLst/>
          </a:prstGeom>
        </p:spPr>
        <p:txBody>
          <a:bodyPr vert="horz" wrap="square" lIns="0" tIns="14568" rIns="0" bIns="0" rtlCol="0">
            <a:spAutoFit/>
          </a:bodyPr>
          <a:lstStyle/>
          <a:p>
            <a:pPr marL="11206">
              <a:spcBef>
                <a:spcPts val="115"/>
              </a:spcBef>
            </a:pPr>
            <a:r>
              <a:rPr sz="1721" b="1" spc="13" dirty="0">
                <a:solidFill>
                  <a:srgbClr val="FFFFFF"/>
                </a:solidFill>
                <a:latin typeface="Arial"/>
                <a:cs typeface="Arial"/>
              </a:rPr>
              <a:t>Au</a:t>
            </a:r>
            <a:r>
              <a:rPr sz="1721" b="1" spc="9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721" b="1" spc="22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21" b="1" spc="13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21" b="1" spc="4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1721" b="1" spc="-18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721" b="1" spc="13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721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10000" y="3789847"/>
            <a:ext cx="987238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24"/>
              </a:lnSpc>
            </a:pPr>
            <a:r>
              <a:rPr sz="1721" b="1" spc="13" dirty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1721" b="1" spc="18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1721" b="1" spc="9" dirty="0">
                <a:solidFill>
                  <a:srgbClr val="FFFFFF"/>
                </a:solidFill>
                <a:latin typeface="Arial"/>
                <a:cs typeface="Arial"/>
              </a:rPr>
              <a:t>ic</a:t>
            </a:r>
            <a:r>
              <a:rPr sz="1721" b="1" spc="13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21" b="1" spc="4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721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361330" y="3078031"/>
            <a:ext cx="1680882" cy="16849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5" name="object 25"/>
          <p:cNvSpPr txBox="1"/>
          <p:nvPr/>
        </p:nvSpPr>
        <p:spPr>
          <a:xfrm>
            <a:off x="4698794" y="3757624"/>
            <a:ext cx="1009650" cy="279526"/>
          </a:xfrm>
          <a:prstGeom prst="rect">
            <a:avLst/>
          </a:prstGeom>
        </p:spPr>
        <p:txBody>
          <a:bodyPr vert="horz" wrap="square" lIns="0" tIns="14568" rIns="0" bIns="0" rtlCol="0">
            <a:spAutoFit/>
          </a:bodyPr>
          <a:lstStyle/>
          <a:p>
            <a:pPr marL="11206">
              <a:spcBef>
                <a:spcPts val="115"/>
              </a:spcBef>
            </a:pPr>
            <a:r>
              <a:rPr sz="1721" b="1" spc="13" dirty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1721" b="1" spc="18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1721" b="1" spc="9" dirty="0">
                <a:solidFill>
                  <a:srgbClr val="FFFFFF"/>
                </a:solidFill>
                <a:latin typeface="Arial"/>
                <a:cs typeface="Arial"/>
              </a:rPr>
              <a:t>ic</a:t>
            </a:r>
            <a:r>
              <a:rPr sz="1721" b="1" spc="13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21" b="1" spc="4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721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95073" y="1069634"/>
            <a:ext cx="5240431" cy="1676960"/>
          </a:xfrm>
          <a:custGeom>
            <a:avLst/>
            <a:gdLst/>
            <a:ahLst/>
            <a:cxnLst/>
            <a:rect l="l" t="t" r="r" b="b"/>
            <a:pathLst>
              <a:path w="5939155" h="1900555">
                <a:moveTo>
                  <a:pt x="0" y="1900427"/>
                </a:moveTo>
                <a:lnTo>
                  <a:pt x="5939028" y="1900427"/>
                </a:lnTo>
                <a:lnTo>
                  <a:pt x="5939028" y="0"/>
                </a:lnTo>
                <a:lnTo>
                  <a:pt x="0" y="0"/>
                </a:lnTo>
                <a:lnTo>
                  <a:pt x="0" y="1900427"/>
                </a:lnTo>
                <a:close/>
              </a:path>
            </a:pathLst>
          </a:custGeom>
          <a:solidFill>
            <a:srgbClr val="363F85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657319" y="1046363"/>
            <a:ext cx="4086785" cy="1512586"/>
          </a:xfrm>
          <a:prstGeom prst="rect">
            <a:avLst/>
          </a:prstGeom>
        </p:spPr>
        <p:txBody>
          <a:bodyPr vert="horz" wrap="square" lIns="0" tIns="63874" rIns="0" bIns="0" rtlCol="0" anchor="ctr">
            <a:spAutoFit/>
          </a:bodyPr>
          <a:lstStyle/>
          <a:p>
            <a:pPr marL="11206" marR="4483">
              <a:lnSpc>
                <a:spcPct val="90300"/>
              </a:lnSpc>
              <a:spcBef>
                <a:spcPts val="503"/>
              </a:spcBef>
            </a:pPr>
            <a:r>
              <a:rPr sz="3485" dirty="0">
                <a:solidFill>
                  <a:srgbClr val="FFFFFF"/>
                </a:solidFill>
                <a:latin typeface="Arial"/>
                <a:cs typeface="Arial"/>
              </a:rPr>
              <a:t>Five Focus</a:t>
            </a:r>
            <a:r>
              <a:rPr sz="3485" spc="-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85" dirty="0">
                <a:solidFill>
                  <a:srgbClr val="FFFFFF"/>
                </a:solidFill>
                <a:latin typeface="Arial"/>
                <a:cs typeface="Arial"/>
              </a:rPr>
              <a:t>Sectors  for “Making  Indonesia</a:t>
            </a:r>
            <a:r>
              <a:rPr sz="3485" spc="-4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85" dirty="0">
                <a:solidFill>
                  <a:srgbClr val="FFFFFF"/>
                </a:solidFill>
                <a:latin typeface="Arial"/>
                <a:cs typeface="Arial"/>
              </a:rPr>
              <a:t>4.0”</a:t>
            </a:r>
            <a:endParaRPr sz="3485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219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7682" y="6488246"/>
            <a:ext cx="146797" cy="146493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spcBef>
                <a:spcPts val="84"/>
              </a:spcBef>
            </a:pPr>
            <a:r>
              <a:rPr sz="882" spc="-9" dirty="0">
                <a:solidFill>
                  <a:srgbClr val="ACAAA1"/>
                </a:solidFill>
                <a:latin typeface="Arial"/>
                <a:cs typeface="Arial"/>
              </a:rPr>
              <a:t>2</a:t>
            </a:r>
            <a:r>
              <a:rPr sz="882" spc="-4" dirty="0">
                <a:solidFill>
                  <a:srgbClr val="ACAAA1"/>
                </a:solidFill>
                <a:latin typeface="Arial"/>
                <a:cs typeface="Arial"/>
              </a:rPr>
              <a:t>5</a:t>
            </a:r>
            <a:endParaRPr sz="882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62512" y="2579146"/>
            <a:ext cx="2334360" cy="738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/>
          <p:cNvSpPr/>
          <p:nvPr/>
        </p:nvSpPr>
        <p:spPr>
          <a:xfrm>
            <a:off x="5762512" y="3334871"/>
            <a:ext cx="2339751" cy="2241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2" name="object 12"/>
          <p:cNvSpPr/>
          <p:nvPr/>
        </p:nvSpPr>
        <p:spPr>
          <a:xfrm>
            <a:off x="5762512" y="5593976"/>
            <a:ext cx="2334360" cy="7382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3" name="object 13"/>
          <p:cNvSpPr/>
          <p:nvPr/>
        </p:nvSpPr>
        <p:spPr>
          <a:xfrm>
            <a:off x="1513243" y="2135392"/>
            <a:ext cx="4172622" cy="4168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4" name="object 14"/>
          <p:cNvSpPr/>
          <p:nvPr/>
        </p:nvSpPr>
        <p:spPr>
          <a:xfrm>
            <a:off x="2657587" y="2128670"/>
            <a:ext cx="3035001" cy="3035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" name="object 15"/>
          <p:cNvSpPr/>
          <p:nvPr/>
        </p:nvSpPr>
        <p:spPr>
          <a:xfrm>
            <a:off x="2657587" y="2128670"/>
            <a:ext cx="3035001" cy="3035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6" name="object 16"/>
          <p:cNvSpPr/>
          <p:nvPr/>
        </p:nvSpPr>
        <p:spPr>
          <a:xfrm>
            <a:off x="5121089" y="5101813"/>
            <a:ext cx="573181" cy="71718"/>
          </a:xfrm>
          <a:custGeom>
            <a:avLst/>
            <a:gdLst/>
            <a:ahLst/>
            <a:cxnLst/>
            <a:rect l="l" t="t" r="r" b="b"/>
            <a:pathLst>
              <a:path w="649604" h="81279">
                <a:moveTo>
                  <a:pt x="649224" y="59436"/>
                </a:moveTo>
                <a:lnTo>
                  <a:pt x="627888" y="59436"/>
                </a:lnTo>
                <a:lnTo>
                  <a:pt x="627888" y="80772"/>
                </a:lnTo>
                <a:lnTo>
                  <a:pt x="647700" y="80772"/>
                </a:lnTo>
                <a:lnTo>
                  <a:pt x="649224" y="59436"/>
                </a:lnTo>
                <a:close/>
              </a:path>
              <a:path w="649604" h="81279">
                <a:moveTo>
                  <a:pt x="606551" y="59436"/>
                </a:moveTo>
                <a:lnTo>
                  <a:pt x="585215" y="59436"/>
                </a:lnTo>
                <a:lnTo>
                  <a:pt x="585215" y="80772"/>
                </a:lnTo>
                <a:lnTo>
                  <a:pt x="606551" y="80772"/>
                </a:lnTo>
                <a:lnTo>
                  <a:pt x="606551" y="59436"/>
                </a:lnTo>
                <a:close/>
              </a:path>
              <a:path w="649604" h="81279">
                <a:moveTo>
                  <a:pt x="544067" y="57912"/>
                </a:moveTo>
                <a:lnTo>
                  <a:pt x="542544" y="79248"/>
                </a:lnTo>
                <a:lnTo>
                  <a:pt x="563879" y="79248"/>
                </a:lnTo>
                <a:lnTo>
                  <a:pt x="565403" y="59436"/>
                </a:lnTo>
                <a:lnTo>
                  <a:pt x="559308" y="59436"/>
                </a:lnTo>
                <a:lnTo>
                  <a:pt x="544067" y="57912"/>
                </a:lnTo>
                <a:close/>
              </a:path>
              <a:path w="649604" h="81279">
                <a:moveTo>
                  <a:pt x="502920" y="56388"/>
                </a:moveTo>
                <a:lnTo>
                  <a:pt x="501396" y="77724"/>
                </a:lnTo>
                <a:lnTo>
                  <a:pt x="522732" y="77724"/>
                </a:lnTo>
                <a:lnTo>
                  <a:pt x="522732" y="57912"/>
                </a:lnTo>
                <a:lnTo>
                  <a:pt x="502920" y="56388"/>
                </a:lnTo>
                <a:close/>
              </a:path>
              <a:path w="649604" h="81279">
                <a:moveTo>
                  <a:pt x="472439" y="54864"/>
                </a:moveTo>
                <a:lnTo>
                  <a:pt x="460248" y="54864"/>
                </a:lnTo>
                <a:lnTo>
                  <a:pt x="458724" y="76200"/>
                </a:lnTo>
                <a:lnTo>
                  <a:pt x="480060" y="76200"/>
                </a:lnTo>
                <a:lnTo>
                  <a:pt x="481584" y="56388"/>
                </a:lnTo>
                <a:lnTo>
                  <a:pt x="472439" y="54864"/>
                </a:lnTo>
                <a:close/>
              </a:path>
              <a:path w="649604" h="81279">
                <a:moveTo>
                  <a:pt x="419100" y="51816"/>
                </a:moveTo>
                <a:lnTo>
                  <a:pt x="417575" y="73152"/>
                </a:lnTo>
                <a:lnTo>
                  <a:pt x="438912" y="74676"/>
                </a:lnTo>
                <a:lnTo>
                  <a:pt x="438912" y="53340"/>
                </a:lnTo>
                <a:lnTo>
                  <a:pt x="419100" y="51816"/>
                </a:lnTo>
                <a:close/>
              </a:path>
              <a:path w="649604" h="81279">
                <a:moveTo>
                  <a:pt x="377951" y="48768"/>
                </a:moveTo>
                <a:lnTo>
                  <a:pt x="374903" y="70104"/>
                </a:lnTo>
                <a:lnTo>
                  <a:pt x="382524" y="71628"/>
                </a:lnTo>
                <a:lnTo>
                  <a:pt x="396239" y="71628"/>
                </a:lnTo>
                <a:lnTo>
                  <a:pt x="397763" y="50292"/>
                </a:lnTo>
                <a:lnTo>
                  <a:pt x="384048" y="50292"/>
                </a:lnTo>
                <a:lnTo>
                  <a:pt x="377951" y="48768"/>
                </a:lnTo>
                <a:close/>
              </a:path>
              <a:path w="649604" h="81279">
                <a:moveTo>
                  <a:pt x="335279" y="45720"/>
                </a:moveTo>
                <a:lnTo>
                  <a:pt x="333755" y="67056"/>
                </a:lnTo>
                <a:lnTo>
                  <a:pt x="355091" y="68580"/>
                </a:lnTo>
                <a:lnTo>
                  <a:pt x="356615" y="47244"/>
                </a:lnTo>
                <a:lnTo>
                  <a:pt x="335279" y="45720"/>
                </a:lnTo>
                <a:close/>
              </a:path>
              <a:path w="649604" h="81279">
                <a:moveTo>
                  <a:pt x="297179" y="42672"/>
                </a:moveTo>
                <a:lnTo>
                  <a:pt x="294132" y="42672"/>
                </a:lnTo>
                <a:lnTo>
                  <a:pt x="291084" y="62484"/>
                </a:lnTo>
                <a:lnTo>
                  <a:pt x="295655" y="62484"/>
                </a:lnTo>
                <a:lnTo>
                  <a:pt x="312420" y="64008"/>
                </a:lnTo>
                <a:lnTo>
                  <a:pt x="313944" y="44196"/>
                </a:lnTo>
                <a:lnTo>
                  <a:pt x="297179" y="42672"/>
                </a:lnTo>
                <a:close/>
              </a:path>
              <a:path w="649604" h="81279">
                <a:moveTo>
                  <a:pt x="252984" y="36576"/>
                </a:moveTo>
                <a:lnTo>
                  <a:pt x="249936" y="57912"/>
                </a:lnTo>
                <a:lnTo>
                  <a:pt x="271272" y="60960"/>
                </a:lnTo>
                <a:lnTo>
                  <a:pt x="272796" y="39624"/>
                </a:lnTo>
                <a:lnTo>
                  <a:pt x="252984" y="36576"/>
                </a:lnTo>
                <a:close/>
              </a:path>
              <a:path w="649604" h="81279">
                <a:moveTo>
                  <a:pt x="211836" y="32004"/>
                </a:moveTo>
                <a:lnTo>
                  <a:pt x="210312" y="32004"/>
                </a:lnTo>
                <a:lnTo>
                  <a:pt x="208787" y="53340"/>
                </a:lnTo>
                <a:lnTo>
                  <a:pt x="228600" y="54864"/>
                </a:lnTo>
                <a:lnTo>
                  <a:pt x="231648" y="35052"/>
                </a:lnTo>
                <a:lnTo>
                  <a:pt x="211836" y="32004"/>
                </a:lnTo>
                <a:close/>
              </a:path>
              <a:path w="649604" h="81279">
                <a:moveTo>
                  <a:pt x="169163" y="25908"/>
                </a:moveTo>
                <a:lnTo>
                  <a:pt x="166115" y="47244"/>
                </a:lnTo>
                <a:lnTo>
                  <a:pt x="187451" y="50292"/>
                </a:lnTo>
                <a:lnTo>
                  <a:pt x="190500" y="28956"/>
                </a:lnTo>
                <a:lnTo>
                  <a:pt x="169163" y="25908"/>
                </a:lnTo>
                <a:close/>
              </a:path>
              <a:path w="649604" h="81279">
                <a:moveTo>
                  <a:pt x="128015" y="21336"/>
                </a:moveTo>
                <a:lnTo>
                  <a:pt x="124967" y="41148"/>
                </a:lnTo>
                <a:lnTo>
                  <a:pt x="146303" y="44196"/>
                </a:lnTo>
                <a:lnTo>
                  <a:pt x="149351" y="24384"/>
                </a:lnTo>
                <a:lnTo>
                  <a:pt x="128015" y="21336"/>
                </a:lnTo>
                <a:close/>
              </a:path>
              <a:path w="649604" h="81279">
                <a:moveTo>
                  <a:pt x="86867" y="13716"/>
                </a:moveTo>
                <a:lnTo>
                  <a:pt x="83820" y="35052"/>
                </a:lnTo>
                <a:lnTo>
                  <a:pt x="103632" y="38100"/>
                </a:lnTo>
                <a:lnTo>
                  <a:pt x="108203" y="16764"/>
                </a:lnTo>
                <a:lnTo>
                  <a:pt x="86867" y="13716"/>
                </a:lnTo>
                <a:close/>
              </a:path>
              <a:path w="649604" h="81279">
                <a:moveTo>
                  <a:pt x="45720" y="7620"/>
                </a:moveTo>
                <a:lnTo>
                  <a:pt x="42672" y="27432"/>
                </a:lnTo>
                <a:lnTo>
                  <a:pt x="62484" y="32004"/>
                </a:lnTo>
                <a:lnTo>
                  <a:pt x="65532" y="10668"/>
                </a:lnTo>
                <a:lnTo>
                  <a:pt x="45720" y="7620"/>
                </a:lnTo>
                <a:close/>
              </a:path>
              <a:path w="649604" h="81279">
                <a:moveTo>
                  <a:pt x="4572" y="0"/>
                </a:moveTo>
                <a:lnTo>
                  <a:pt x="0" y="19812"/>
                </a:lnTo>
                <a:lnTo>
                  <a:pt x="21336" y="24384"/>
                </a:lnTo>
                <a:lnTo>
                  <a:pt x="25908" y="3048"/>
                </a:lnTo>
                <a:lnTo>
                  <a:pt x="4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7" name="object 17"/>
          <p:cNvSpPr/>
          <p:nvPr/>
        </p:nvSpPr>
        <p:spPr>
          <a:xfrm>
            <a:off x="4553622" y="4935070"/>
            <a:ext cx="554131" cy="181535"/>
          </a:xfrm>
          <a:custGeom>
            <a:avLst/>
            <a:gdLst/>
            <a:ahLst/>
            <a:cxnLst/>
            <a:rect l="l" t="t" r="r" b="b"/>
            <a:pathLst>
              <a:path w="628014" h="205739">
                <a:moveTo>
                  <a:pt x="606551" y="179832"/>
                </a:moveTo>
                <a:lnTo>
                  <a:pt x="601979" y="201168"/>
                </a:lnTo>
                <a:lnTo>
                  <a:pt x="623315" y="205740"/>
                </a:lnTo>
                <a:lnTo>
                  <a:pt x="627888" y="184404"/>
                </a:lnTo>
                <a:lnTo>
                  <a:pt x="606551" y="179832"/>
                </a:lnTo>
                <a:close/>
              </a:path>
              <a:path w="628014" h="205739">
                <a:moveTo>
                  <a:pt x="565403" y="172212"/>
                </a:moveTo>
                <a:lnTo>
                  <a:pt x="560831" y="192024"/>
                </a:lnTo>
                <a:lnTo>
                  <a:pt x="582167" y="196596"/>
                </a:lnTo>
                <a:lnTo>
                  <a:pt x="586739" y="176784"/>
                </a:lnTo>
                <a:lnTo>
                  <a:pt x="565403" y="172212"/>
                </a:lnTo>
                <a:close/>
              </a:path>
              <a:path w="628014" h="205739">
                <a:moveTo>
                  <a:pt x="524255" y="163068"/>
                </a:moveTo>
                <a:lnTo>
                  <a:pt x="519683" y="182880"/>
                </a:lnTo>
                <a:lnTo>
                  <a:pt x="541019" y="187452"/>
                </a:lnTo>
                <a:lnTo>
                  <a:pt x="545591" y="167640"/>
                </a:lnTo>
                <a:lnTo>
                  <a:pt x="524255" y="163068"/>
                </a:lnTo>
                <a:close/>
              </a:path>
              <a:path w="628014" h="205739">
                <a:moveTo>
                  <a:pt x="484631" y="153924"/>
                </a:moveTo>
                <a:lnTo>
                  <a:pt x="480060" y="173736"/>
                </a:lnTo>
                <a:lnTo>
                  <a:pt x="499872" y="178308"/>
                </a:lnTo>
                <a:lnTo>
                  <a:pt x="504443" y="158496"/>
                </a:lnTo>
                <a:lnTo>
                  <a:pt x="484631" y="153924"/>
                </a:lnTo>
                <a:close/>
              </a:path>
              <a:path w="628014" h="205739">
                <a:moveTo>
                  <a:pt x="443483" y="143256"/>
                </a:moveTo>
                <a:lnTo>
                  <a:pt x="438912" y="163068"/>
                </a:lnTo>
                <a:lnTo>
                  <a:pt x="458724" y="169164"/>
                </a:lnTo>
                <a:lnTo>
                  <a:pt x="463295" y="147828"/>
                </a:lnTo>
                <a:lnTo>
                  <a:pt x="443483" y="143256"/>
                </a:lnTo>
                <a:close/>
              </a:path>
              <a:path w="628014" h="205739">
                <a:moveTo>
                  <a:pt x="403860" y="132588"/>
                </a:moveTo>
                <a:lnTo>
                  <a:pt x="397763" y="152400"/>
                </a:lnTo>
                <a:lnTo>
                  <a:pt x="417575" y="158496"/>
                </a:lnTo>
                <a:lnTo>
                  <a:pt x="423672" y="138684"/>
                </a:lnTo>
                <a:lnTo>
                  <a:pt x="403860" y="132588"/>
                </a:lnTo>
                <a:close/>
              </a:path>
              <a:path w="628014" h="205739">
                <a:moveTo>
                  <a:pt x="362712" y="121920"/>
                </a:moveTo>
                <a:lnTo>
                  <a:pt x="358139" y="141732"/>
                </a:lnTo>
                <a:lnTo>
                  <a:pt x="377951" y="147828"/>
                </a:lnTo>
                <a:lnTo>
                  <a:pt x="382524" y="126492"/>
                </a:lnTo>
                <a:lnTo>
                  <a:pt x="362712" y="121920"/>
                </a:lnTo>
                <a:close/>
              </a:path>
              <a:path w="628014" h="205739">
                <a:moveTo>
                  <a:pt x="323088" y="109728"/>
                </a:moveTo>
                <a:lnTo>
                  <a:pt x="316991" y="129540"/>
                </a:lnTo>
                <a:lnTo>
                  <a:pt x="336803" y="135636"/>
                </a:lnTo>
                <a:lnTo>
                  <a:pt x="342900" y="115824"/>
                </a:lnTo>
                <a:lnTo>
                  <a:pt x="323088" y="109728"/>
                </a:lnTo>
                <a:close/>
              </a:path>
              <a:path w="628014" h="205739">
                <a:moveTo>
                  <a:pt x="283463" y="97536"/>
                </a:moveTo>
                <a:lnTo>
                  <a:pt x="277367" y="118872"/>
                </a:lnTo>
                <a:lnTo>
                  <a:pt x="297179" y="123444"/>
                </a:lnTo>
                <a:lnTo>
                  <a:pt x="303275" y="103632"/>
                </a:lnTo>
                <a:lnTo>
                  <a:pt x="283463" y="97536"/>
                </a:lnTo>
                <a:close/>
              </a:path>
              <a:path w="628014" h="205739">
                <a:moveTo>
                  <a:pt x="243839" y="85344"/>
                </a:moveTo>
                <a:lnTo>
                  <a:pt x="236219" y="105156"/>
                </a:lnTo>
                <a:lnTo>
                  <a:pt x="256031" y="111252"/>
                </a:lnTo>
                <a:lnTo>
                  <a:pt x="263651" y="91440"/>
                </a:lnTo>
                <a:lnTo>
                  <a:pt x="243839" y="85344"/>
                </a:lnTo>
                <a:close/>
              </a:path>
              <a:path w="628014" h="205739">
                <a:moveTo>
                  <a:pt x="202691" y="73152"/>
                </a:moveTo>
                <a:lnTo>
                  <a:pt x="196595" y="92964"/>
                </a:lnTo>
                <a:lnTo>
                  <a:pt x="216407" y="99060"/>
                </a:lnTo>
                <a:lnTo>
                  <a:pt x="222503" y="79248"/>
                </a:lnTo>
                <a:lnTo>
                  <a:pt x="202691" y="73152"/>
                </a:lnTo>
                <a:close/>
              </a:path>
              <a:path w="628014" h="205739">
                <a:moveTo>
                  <a:pt x="164591" y="59436"/>
                </a:moveTo>
                <a:lnTo>
                  <a:pt x="156972" y="79248"/>
                </a:lnTo>
                <a:lnTo>
                  <a:pt x="176783" y="85344"/>
                </a:lnTo>
                <a:lnTo>
                  <a:pt x="182879" y="65532"/>
                </a:lnTo>
                <a:lnTo>
                  <a:pt x="164591" y="59436"/>
                </a:lnTo>
                <a:close/>
              </a:path>
              <a:path w="628014" h="205739">
                <a:moveTo>
                  <a:pt x="124967" y="45720"/>
                </a:moveTo>
                <a:lnTo>
                  <a:pt x="117348" y="65532"/>
                </a:lnTo>
                <a:lnTo>
                  <a:pt x="137160" y="71628"/>
                </a:lnTo>
                <a:lnTo>
                  <a:pt x="144779" y="51816"/>
                </a:lnTo>
                <a:lnTo>
                  <a:pt x="124967" y="45720"/>
                </a:lnTo>
                <a:close/>
              </a:path>
              <a:path w="628014" h="205739">
                <a:moveTo>
                  <a:pt x="85343" y="30480"/>
                </a:moveTo>
                <a:lnTo>
                  <a:pt x="77724" y="50292"/>
                </a:lnTo>
                <a:lnTo>
                  <a:pt x="97536" y="57912"/>
                </a:lnTo>
                <a:lnTo>
                  <a:pt x="105155" y="38100"/>
                </a:lnTo>
                <a:lnTo>
                  <a:pt x="85343" y="30480"/>
                </a:lnTo>
                <a:close/>
              </a:path>
              <a:path w="628014" h="205739">
                <a:moveTo>
                  <a:pt x="45719" y="15240"/>
                </a:moveTo>
                <a:lnTo>
                  <a:pt x="38100" y="35052"/>
                </a:lnTo>
                <a:lnTo>
                  <a:pt x="57912" y="42672"/>
                </a:lnTo>
                <a:lnTo>
                  <a:pt x="65531" y="22860"/>
                </a:lnTo>
                <a:lnTo>
                  <a:pt x="45719" y="15240"/>
                </a:lnTo>
                <a:close/>
              </a:path>
              <a:path w="628014" h="205739">
                <a:moveTo>
                  <a:pt x="7619" y="0"/>
                </a:moveTo>
                <a:lnTo>
                  <a:pt x="0" y="19812"/>
                </a:lnTo>
                <a:lnTo>
                  <a:pt x="18287" y="27432"/>
                </a:lnTo>
                <a:lnTo>
                  <a:pt x="27431" y="7620"/>
                </a:lnTo>
                <a:lnTo>
                  <a:pt x="76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8" name="object 18"/>
          <p:cNvSpPr/>
          <p:nvPr/>
        </p:nvSpPr>
        <p:spPr>
          <a:xfrm>
            <a:off x="4027842" y="4662096"/>
            <a:ext cx="515471" cy="284069"/>
          </a:xfrm>
          <a:custGeom>
            <a:avLst/>
            <a:gdLst/>
            <a:ahLst/>
            <a:cxnLst/>
            <a:rect l="l" t="t" r="r" b="b"/>
            <a:pathLst>
              <a:path w="584200" h="321945">
                <a:moveTo>
                  <a:pt x="563879" y="294132"/>
                </a:moveTo>
                <a:lnTo>
                  <a:pt x="556260" y="312420"/>
                </a:lnTo>
                <a:lnTo>
                  <a:pt x="576072" y="321564"/>
                </a:lnTo>
                <a:lnTo>
                  <a:pt x="583691" y="301752"/>
                </a:lnTo>
                <a:lnTo>
                  <a:pt x="563879" y="294132"/>
                </a:lnTo>
                <a:close/>
              </a:path>
              <a:path w="584200" h="321945">
                <a:moveTo>
                  <a:pt x="525779" y="277368"/>
                </a:moveTo>
                <a:lnTo>
                  <a:pt x="518160" y="297180"/>
                </a:lnTo>
                <a:lnTo>
                  <a:pt x="536448" y="304800"/>
                </a:lnTo>
                <a:lnTo>
                  <a:pt x="545591" y="286512"/>
                </a:lnTo>
                <a:lnTo>
                  <a:pt x="525779" y="277368"/>
                </a:lnTo>
                <a:close/>
              </a:path>
              <a:path w="584200" h="321945">
                <a:moveTo>
                  <a:pt x="487679" y="260604"/>
                </a:moveTo>
                <a:lnTo>
                  <a:pt x="480060" y="280416"/>
                </a:lnTo>
                <a:lnTo>
                  <a:pt x="498348" y="288036"/>
                </a:lnTo>
                <a:lnTo>
                  <a:pt x="507491" y="268224"/>
                </a:lnTo>
                <a:lnTo>
                  <a:pt x="487679" y="260604"/>
                </a:lnTo>
                <a:close/>
              </a:path>
              <a:path w="584200" h="321945">
                <a:moveTo>
                  <a:pt x="449579" y="243840"/>
                </a:moveTo>
                <a:lnTo>
                  <a:pt x="440436" y="262128"/>
                </a:lnTo>
                <a:lnTo>
                  <a:pt x="460248" y="271272"/>
                </a:lnTo>
                <a:lnTo>
                  <a:pt x="469391" y="251460"/>
                </a:lnTo>
                <a:lnTo>
                  <a:pt x="449579" y="243840"/>
                </a:lnTo>
                <a:close/>
              </a:path>
              <a:path w="584200" h="321945">
                <a:moveTo>
                  <a:pt x="411479" y="225552"/>
                </a:moveTo>
                <a:lnTo>
                  <a:pt x="403860" y="243840"/>
                </a:lnTo>
                <a:lnTo>
                  <a:pt x="422148" y="252984"/>
                </a:lnTo>
                <a:lnTo>
                  <a:pt x="431291" y="234696"/>
                </a:lnTo>
                <a:lnTo>
                  <a:pt x="411479" y="225552"/>
                </a:lnTo>
                <a:close/>
              </a:path>
              <a:path w="584200" h="321945">
                <a:moveTo>
                  <a:pt x="374903" y="207264"/>
                </a:moveTo>
                <a:lnTo>
                  <a:pt x="365760" y="225552"/>
                </a:lnTo>
                <a:lnTo>
                  <a:pt x="384048" y="234696"/>
                </a:lnTo>
                <a:lnTo>
                  <a:pt x="393191" y="216408"/>
                </a:lnTo>
                <a:lnTo>
                  <a:pt x="374903" y="207264"/>
                </a:lnTo>
                <a:close/>
              </a:path>
              <a:path w="584200" h="321945">
                <a:moveTo>
                  <a:pt x="336803" y="188976"/>
                </a:moveTo>
                <a:lnTo>
                  <a:pt x="327660" y="207264"/>
                </a:lnTo>
                <a:lnTo>
                  <a:pt x="345948" y="216408"/>
                </a:lnTo>
                <a:lnTo>
                  <a:pt x="355091" y="198120"/>
                </a:lnTo>
                <a:lnTo>
                  <a:pt x="336803" y="188976"/>
                </a:lnTo>
                <a:close/>
              </a:path>
              <a:path w="584200" h="321945">
                <a:moveTo>
                  <a:pt x="300227" y="169164"/>
                </a:moveTo>
                <a:lnTo>
                  <a:pt x="289560" y="187452"/>
                </a:lnTo>
                <a:lnTo>
                  <a:pt x="309372" y="198120"/>
                </a:lnTo>
                <a:lnTo>
                  <a:pt x="318515" y="179832"/>
                </a:lnTo>
                <a:lnTo>
                  <a:pt x="300227" y="169164"/>
                </a:lnTo>
                <a:close/>
              </a:path>
              <a:path w="584200" h="321945">
                <a:moveTo>
                  <a:pt x="263651" y="149352"/>
                </a:moveTo>
                <a:lnTo>
                  <a:pt x="252984" y="167640"/>
                </a:lnTo>
                <a:lnTo>
                  <a:pt x="271272" y="178308"/>
                </a:lnTo>
                <a:lnTo>
                  <a:pt x="281939" y="160020"/>
                </a:lnTo>
                <a:lnTo>
                  <a:pt x="263651" y="149352"/>
                </a:lnTo>
                <a:close/>
              </a:path>
              <a:path w="584200" h="321945">
                <a:moveTo>
                  <a:pt x="227075" y="129540"/>
                </a:moveTo>
                <a:lnTo>
                  <a:pt x="216408" y="147828"/>
                </a:lnTo>
                <a:lnTo>
                  <a:pt x="234696" y="158496"/>
                </a:lnTo>
                <a:lnTo>
                  <a:pt x="245363" y="140208"/>
                </a:lnTo>
                <a:lnTo>
                  <a:pt x="227075" y="129540"/>
                </a:lnTo>
                <a:close/>
              </a:path>
              <a:path w="584200" h="321945">
                <a:moveTo>
                  <a:pt x="190500" y="109728"/>
                </a:moveTo>
                <a:lnTo>
                  <a:pt x="179832" y="128016"/>
                </a:lnTo>
                <a:lnTo>
                  <a:pt x="198120" y="137160"/>
                </a:lnTo>
                <a:lnTo>
                  <a:pt x="208787" y="118872"/>
                </a:lnTo>
                <a:lnTo>
                  <a:pt x="190500" y="109728"/>
                </a:lnTo>
                <a:close/>
              </a:path>
              <a:path w="584200" h="321945">
                <a:moveTo>
                  <a:pt x="153924" y="88392"/>
                </a:moveTo>
                <a:lnTo>
                  <a:pt x="143256" y="106680"/>
                </a:lnTo>
                <a:lnTo>
                  <a:pt x="161544" y="117348"/>
                </a:lnTo>
                <a:lnTo>
                  <a:pt x="172212" y="99060"/>
                </a:lnTo>
                <a:lnTo>
                  <a:pt x="153924" y="88392"/>
                </a:lnTo>
                <a:close/>
              </a:path>
              <a:path w="584200" h="321945">
                <a:moveTo>
                  <a:pt x="117348" y="67056"/>
                </a:moveTo>
                <a:lnTo>
                  <a:pt x="106679" y="85344"/>
                </a:lnTo>
                <a:lnTo>
                  <a:pt x="124967" y="96012"/>
                </a:lnTo>
                <a:lnTo>
                  <a:pt x="135636" y="77724"/>
                </a:lnTo>
                <a:lnTo>
                  <a:pt x="117348" y="67056"/>
                </a:lnTo>
                <a:close/>
              </a:path>
              <a:path w="584200" h="321945">
                <a:moveTo>
                  <a:pt x="82296" y="45720"/>
                </a:moveTo>
                <a:lnTo>
                  <a:pt x="71627" y="62484"/>
                </a:lnTo>
                <a:lnTo>
                  <a:pt x="88391" y="74676"/>
                </a:lnTo>
                <a:lnTo>
                  <a:pt x="100584" y="56388"/>
                </a:lnTo>
                <a:lnTo>
                  <a:pt x="82296" y="45720"/>
                </a:lnTo>
                <a:close/>
              </a:path>
              <a:path w="584200" h="321945">
                <a:moveTo>
                  <a:pt x="47244" y="22860"/>
                </a:moveTo>
                <a:lnTo>
                  <a:pt x="35051" y="41148"/>
                </a:lnTo>
                <a:lnTo>
                  <a:pt x="53339" y="51816"/>
                </a:lnTo>
                <a:lnTo>
                  <a:pt x="64008" y="33528"/>
                </a:lnTo>
                <a:lnTo>
                  <a:pt x="47244" y="22860"/>
                </a:lnTo>
                <a:close/>
              </a:path>
              <a:path w="584200" h="321945">
                <a:moveTo>
                  <a:pt x="12191" y="0"/>
                </a:moveTo>
                <a:lnTo>
                  <a:pt x="0" y="18288"/>
                </a:lnTo>
                <a:lnTo>
                  <a:pt x="18287" y="28956"/>
                </a:lnTo>
                <a:lnTo>
                  <a:pt x="28956" y="12192"/>
                </a:lnTo>
                <a:lnTo>
                  <a:pt x="121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9" name="object 19"/>
          <p:cNvSpPr/>
          <p:nvPr/>
        </p:nvSpPr>
        <p:spPr>
          <a:xfrm>
            <a:off x="3566608" y="4293646"/>
            <a:ext cx="456079" cy="374276"/>
          </a:xfrm>
          <a:custGeom>
            <a:avLst/>
            <a:gdLst/>
            <a:ahLst/>
            <a:cxnLst/>
            <a:rect l="l" t="t" r="r" b="b"/>
            <a:pathLst>
              <a:path w="516889" h="424179">
                <a:moveTo>
                  <a:pt x="499872" y="394716"/>
                </a:moveTo>
                <a:lnTo>
                  <a:pt x="487680" y="413004"/>
                </a:lnTo>
                <a:lnTo>
                  <a:pt x="505968" y="423672"/>
                </a:lnTo>
                <a:lnTo>
                  <a:pt x="516636" y="406908"/>
                </a:lnTo>
                <a:lnTo>
                  <a:pt x="499872" y="394716"/>
                </a:lnTo>
                <a:close/>
              </a:path>
              <a:path w="516889" h="424179">
                <a:moveTo>
                  <a:pt x="464820" y="371856"/>
                </a:moveTo>
                <a:lnTo>
                  <a:pt x="452628" y="388620"/>
                </a:lnTo>
                <a:lnTo>
                  <a:pt x="470916" y="400812"/>
                </a:lnTo>
                <a:lnTo>
                  <a:pt x="483108" y="382524"/>
                </a:lnTo>
                <a:lnTo>
                  <a:pt x="464820" y="371856"/>
                </a:lnTo>
                <a:close/>
              </a:path>
              <a:path w="516889" h="424179">
                <a:moveTo>
                  <a:pt x="431292" y="347472"/>
                </a:moveTo>
                <a:lnTo>
                  <a:pt x="419100" y="364236"/>
                </a:lnTo>
                <a:lnTo>
                  <a:pt x="435864" y="376428"/>
                </a:lnTo>
                <a:lnTo>
                  <a:pt x="448056" y="359664"/>
                </a:lnTo>
                <a:lnTo>
                  <a:pt x="431292" y="347472"/>
                </a:lnTo>
                <a:close/>
              </a:path>
              <a:path w="516889" h="424179">
                <a:moveTo>
                  <a:pt x="397764" y="323088"/>
                </a:moveTo>
                <a:lnTo>
                  <a:pt x="384048" y="339852"/>
                </a:lnTo>
                <a:lnTo>
                  <a:pt x="402336" y="352044"/>
                </a:lnTo>
                <a:lnTo>
                  <a:pt x="414528" y="335280"/>
                </a:lnTo>
                <a:lnTo>
                  <a:pt x="397764" y="323088"/>
                </a:lnTo>
                <a:close/>
              </a:path>
              <a:path w="516889" h="424179">
                <a:moveTo>
                  <a:pt x="362712" y="298704"/>
                </a:moveTo>
                <a:lnTo>
                  <a:pt x="350520" y="315468"/>
                </a:lnTo>
                <a:lnTo>
                  <a:pt x="367284" y="327660"/>
                </a:lnTo>
                <a:lnTo>
                  <a:pt x="379476" y="310896"/>
                </a:lnTo>
                <a:lnTo>
                  <a:pt x="362712" y="298704"/>
                </a:lnTo>
                <a:close/>
              </a:path>
              <a:path w="516889" h="424179">
                <a:moveTo>
                  <a:pt x="330708" y="272796"/>
                </a:moveTo>
                <a:lnTo>
                  <a:pt x="316992" y="289560"/>
                </a:lnTo>
                <a:lnTo>
                  <a:pt x="333756" y="301752"/>
                </a:lnTo>
                <a:lnTo>
                  <a:pt x="347472" y="284988"/>
                </a:lnTo>
                <a:lnTo>
                  <a:pt x="330708" y="272796"/>
                </a:lnTo>
                <a:close/>
              </a:path>
              <a:path w="516889" h="424179">
                <a:moveTo>
                  <a:pt x="297180" y="246888"/>
                </a:moveTo>
                <a:lnTo>
                  <a:pt x="283464" y="263652"/>
                </a:lnTo>
                <a:lnTo>
                  <a:pt x="300228" y="277368"/>
                </a:lnTo>
                <a:lnTo>
                  <a:pt x="313944" y="260604"/>
                </a:lnTo>
                <a:lnTo>
                  <a:pt x="297180" y="246888"/>
                </a:lnTo>
                <a:close/>
              </a:path>
              <a:path w="516889" h="424179">
                <a:moveTo>
                  <a:pt x="263652" y="220980"/>
                </a:moveTo>
                <a:lnTo>
                  <a:pt x="251460" y="237744"/>
                </a:lnTo>
                <a:lnTo>
                  <a:pt x="268224" y="251460"/>
                </a:lnTo>
                <a:lnTo>
                  <a:pt x="280416" y="234696"/>
                </a:lnTo>
                <a:lnTo>
                  <a:pt x="263652" y="220980"/>
                </a:lnTo>
                <a:close/>
              </a:path>
              <a:path w="516889" h="424179">
                <a:moveTo>
                  <a:pt x="231648" y="195072"/>
                </a:moveTo>
                <a:lnTo>
                  <a:pt x="217932" y="211836"/>
                </a:lnTo>
                <a:lnTo>
                  <a:pt x="234696" y="224028"/>
                </a:lnTo>
                <a:lnTo>
                  <a:pt x="248412" y="208788"/>
                </a:lnTo>
                <a:lnTo>
                  <a:pt x="231648" y="195072"/>
                </a:lnTo>
                <a:close/>
              </a:path>
              <a:path w="516889" h="424179">
                <a:moveTo>
                  <a:pt x="199644" y="167640"/>
                </a:moveTo>
                <a:lnTo>
                  <a:pt x="185928" y="184404"/>
                </a:lnTo>
                <a:lnTo>
                  <a:pt x="202692" y="198120"/>
                </a:lnTo>
                <a:lnTo>
                  <a:pt x="216408" y="181356"/>
                </a:lnTo>
                <a:lnTo>
                  <a:pt x="199644" y="167640"/>
                </a:lnTo>
                <a:close/>
              </a:path>
              <a:path w="516889" h="424179">
                <a:moveTo>
                  <a:pt x="169164" y="140208"/>
                </a:moveTo>
                <a:lnTo>
                  <a:pt x="155448" y="156972"/>
                </a:lnTo>
                <a:lnTo>
                  <a:pt x="170688" y="170688"/>
                </a:lnTo>
                <a:lnTo>
                  <a:pt x="184404" y="153924"/>
                </a:lnTo>
                <a:lnTo>
                  <a:pt x="169164" y="140208"/>
                </a:lnTo>
                <a:close/>
              </a:path>
              <a:path w="516889" h="424179">
                <a:moveTo>
                  <a:pt x="137160" y="112776"/>
                </a:moveTo>
                <a:lnTo>
                  <a:pt x="123444" y="129540"/>
                </a:lnTo>
                <a:lnTo>
                  <a:pt x="138684" y="143256"/>
                </a:lnTo>
                <a:lnTo>
                  <a:pt x="152400" y="126492"/>
                </a:lnTo>
                <a:lnTo>
                  <a:pt x="137160" y="112776"/>
                </a:lnTo>
                <a:close/>
              </a:path>
              <a:path w="516889" h="424179">
                <a:moveTo>
                  <a:pt x="105156" y="85344"/>
                </a:moveTo>
                <a:lnTo>
                  <a:pt x="91440" y="102108"/>
                </a:lnTo>
                <a:lnTo>
                  <a:pt x="106680" y="115824"/>
                </a:lnTo>
                <a:lnTo>
                  <a:pt x="120396" y="99060"/>
                </a:lnTo>
                <a:lnTo>
                  <a:pt x="105156" y="85344"/>
                </a:lnTo>
                <a:close/>
              </a:path>
              <a:path w="516889" h="424179">
                <a:moveTo>
                  <a:pt x="74676" y="56388"/>
                </a:moveTo>
                <a:lnTo>
                  <a:pt x="60960" y="71628"/>
                </a:lnTo>
                <a:lnTo>
                  <a:pt x="76200" y="86868"/>
                </a:lnTo>
                <a:lnTo>
                  <a:pt x="89916" y="71628"/>
                </a:lnTo>
                <a:lnTo>
                  <a:pt x="74676" y="56388"/>
                </a:lnTo>
                <a:close/>
              </a:path>
              <a:path w="516889" h="424179">
                <a:moveTo>
                  <a:pt x="44196" y="28956"/>
                </a:moveTo>
                <a:lnTo>
                  <a:pt x="30480" y="42672"/>
                </a:lnTo>
                <a:lnTo>
                  <a:pt x="45720" y="57912"/>
                </a:lnTo>
                <a:lnTo>
                  <a:pt x="59436" y="42672"/>
                </a:lnTo>
                <a:lnTo>
                  <a:pt x="44196" y="28956"/>
                </a:lnTo>
                <a:close/>
              </a:path>
              <a:path w="516889" h="424179">
                <a:moveTo>
                  <a:pt x="15240" y="0"/>
                </a:moveTo>
                <a:lnTo>
                  <a:pt x="0" y="15240"/>
                </a:lnTo>
                <a:lnTo>
                  <a:pt x="15240" y="28956"/>
                </a:lnTo>
                <a:lnTo>
                  <a:pt x="28956" y="13716"/>
                </a:lnTo>
                <a:lnTo>
                  <a:pt x="152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0" name="object 20"/>
          <p:cNvSpPr/>
          <p:nvPr/>
        </p:nvSpPr>
        <p:spPr>
          <a:xfrm>
            <a:off x="3184711" y="3843169"/>
            <a:ext cx="382121" cy="450476"/>
          </a:xfrm>
          <a:custGeom>
            <a:avLst/>
            <a:gdLst/>
            <a:ahLst/>
            <a:cxnLst/>
            <a:rect l="l" t="t" r="r" b="b"/>
            <a:pathLst>
              <a:path w="433070" h="510539">
                <a:moveTo>
                  <a:pt x="417575" y="481584"/>
                </a:moveTo>
                <a:lnTo>
                  <a:pt x="402336" y="495300"/>
                </a:lnTo>
                <a:lnTo>
                  <a:pt x="417575" y="510540"/>
                </a:lnTo>
                <a:lnTo>
                  <a:pt x="432815" y="495300"/>
                </a:lnTo>
                <a:lnTo>
                  <a:pt x="420624" y="483108"/>
                </a:lnTo>
                <a:lnTo>
                  <a:pt x="419100" y="483108"/>
                </a:lnTo>
                <a:lnTo>
                  <a:pt x="417575" y="481584"/>
                </a:lnTo>
                <a:close/>
              </a:path>
              <a:path w="433070" h="510539">
                <a:moveTo>
                  <a:pt x="419100" y="481584"/>
                </a:moveTo>
                <a:lnTo>
                  <a:pt x="419100" y="483108"/>
                </a:lnTo>
                <a:lnTo>
                  <a:pt x="420624" y="483108"/>
                </a:lnTo>
                <a:lnTo>
                  <a:pt x="419100" y="481584"/>
                </a:lnTo>
                <a:close/>
              </a:path>
              <a:path w="433070" h="510539">
                <a:moveTo>
                  <a:pt x="388620" y="451104"/>
                </a:moveTo>
                <a:lnTo>
                  <a:pt x="373380" y="464820"/>
                </a:lnTo>
                <a:lnTo>
                  <a:pt x="387096" y="480060"/>
                </a:lnTo>
                <a:lnTo>
                  <a:pt x="402336" y="466344"/>
                </a:lnTo>
                <a:lnTo>
                  <a:pt x="388620" y="451104"/>
                </a:lnTo>
                <a:close/>
              </a:path>
              <a:path w="433070" h="510539">
                <a:moveTo>
                  <a:pt x="359663" y="420624"/>
                </a:moveTo>
                <a:lnTo>
                  <a:pt x="344424" y="434340"/>
                </a:lnTo>
                <a:lnTo>
                  <a:pt x="358139" y="449580"/>
                </a:lnTo>
                <a:lnTo>
                  <a:pt x="373380" y="435864"/>
                </a:lnTo>
                <a:lnTo>
                  <a:pt x="359663" y="420624"/>
                </a:lnTo>
                <a:close/>
              </a:path>
              <a:path w="433070" h="510539">
                <a:moveTo>
                  <a:pt x="330708" y="390144"/>
                </a:moveTo>
                <a:lnTo>
                  <a:pt x="315468" y="405384"/>
                </a:lnTo>
                <a:lnTo>
                  <a:pt x="330708" y="419100"/>
                </a:lnTo>
                <a:lnTo>
                  <a:pt x="344424" y="405384"/>
                </a:lnTo>
                <a:lnTo>
                  <a:pt x="330708" y="390144"/>
                </a:lnTo>
                <a:close/>
              </a:path>
              <a:path w="433070" h="510539">
                <a:moveTo>
                  <a:pt x="301751" y="359664"/>
                </a:moveTo>
                <a:lnTo>
                  <a:pt x="286512" y="373380"/>
                </a:lnTo>
                <a:lnTo>
                  <a:pt x="289560" y="377952"/>
                </a:lnTo>
                <a:lnTo>
                  <a:pt x="301751" y="390144"/>
                </a:lnTo>
                <a:lnTo>
                  <a:pt x="316992" y="374904"/>
                </a:lnTo>
                <a:lnTo>
                  <a:pt x="306324" y="364236"/>
                </a:lnTo>
                <a:lnTo>
                  <a:pt x="304800" y="364236"/>
                </a:lnTo>
                <a:lnTo>
                  <a:pt x="301751" y="359664"/>
                </a:lnTo>
                <a:close/>
              </a:path>
              <a:path w="433070" h="510539">
                <a:moveTo>
                  <a:pt x="304800" y="362712"/>
                </a:moveTo>
                <a:lnTo>
                  <a:pt x="304800" y="364236"/>
                </a:lnTo>
                <a:lnTo>
                  <a:pt x="306324" y="364236"/>
                </a:lnTo>
                <a:lnTo>
                  <a:pt x="304800" y="362712"/>
                </a:lnTo>
                <a:close/>
              </a:path>
              <a:path w="433070" h="510539">
                <a:moveTo>
                  <a:pt x="274320" y="329184"/>
                </a:moveTo>
                <a:lnTo>
                  <a:pt x="259080" y="342900"/>
                </a:lnTo>
                <a:lnTo>
                  <a:pt x="272796" y="358140"/>
                </a:lnTo>
                <a:lnTo>
                  <a:pt x="288036" y="344424"/>
                </a:lnTo>
                <a:lnTo>
                  <a:pt x="274320" y="329184"/>
                </a:lnTo>
                <a:close/>
              </a:path>
              <a:path w="433070" h="510539">
                <a:moveTo>
                  <a:pt x="246887" y="297180"/>
                </a:moveTo>
                <a:lnTo>
                  <a:pt x="231648" y="310896"/>
                </a:lnTo>
                <a:lnTo>
                  <a:pt x="245363" y="326136"/>
                </a:lnTo>
                <a:lnTo>
                  <a:pt x="260604" y="312420"/>
                </a:lnTo>
                <a:lnTo>
                  <a:pt x="246887" y="297180"/>
                </a:lnTo>
                <a:close/>
              </a:path>
              <a:path w="433070" h="510539">
                <a:moveTo>
                  <a:pt x="219456" y="265176"/>
                </a:moveTo>
                <a:lnTo>
                  <a:pt x="204216" y="278892"/>
                </a:lnTo>
                <a:lnTo>
                  <a:pt x="217932" y="294132"/>
                </a:lnTo>
                <a:lnTo>
                  <a:pt x="233172" y="280416"/>
                </a:lnTo>
                <a:lnTo>
                  <a:pt x="219456" y="265176"/>
                </a:lnTo>
                <a:close/>
              </a:path>
              <a:path w="433070" h="510539">
                <a:moveTo>
                  <a:pt x="193548" y="233172"/>
                </a:moveTo>
                <a:lnTo>
                  <a:pt x="176784" y="246888"/>
                </a:lnTo>
                <a:lnTo>
                  <a:pt x="181356" y="252984"/>
                </a:lnTo>
                <a:lnTo>
                  <a:pt x="190500" y="263652"/>
                </a:lnTo>
                <a:lnTo>
                  <a:pt x="205740" y="249936"/>
                </a:lnTo>
                <a:lnTo>
                  <a:pt x="196596" y="239268"/>
                </a:lnTo>
                <a:lnTo>
                  <a:pt x="198120" y="239268"/>
                </a:lnTo>
                <a:lnTo>
                  <a:pt x="193548" y="233172"/>
                </a:lnTo>
                <a:close/>
              </a:path>
              <a:path w="433070" h="510539">
                <a:moveTo>
                  <a:pt x="166116" y="201168"/>
                </a:moveTo>
                <a:lnTo>
                  <a:pt x="150876" y="213360"/>
                </a:lnTo>
                <a:lnTo>
                  <a:pt x="163068" y="230124"/>
                </a:lnTo>
                <a:lnTo>
                  <a:pt x="179832" y="217932"/>
                </a:lnTo>
                <a:lnTo>
                  <a:pt x="166116" y="201168"/>
                </a:lnTo>
                <a:close/>
              </a:path>
              <a:path w="433070" h="510539">
                <a:moveTo>
                  <a:pt x="140208" y="167640"/>
                </a:moveTo>
                <a:lnTo>
                  <a:pt x="123443" y="181356"/>
                </a:lnTo>
                <a:lnTo>
                  <a:pt x="129540" y="187452"/>
                </a:lnTo>
                <a:lnTo>
                  <a:pt x="137160" y="198120"/>
                </a:lnTo>
                <a:lnTo>
                  <a:pt x="153924" y="184404"/>
                </a:lnTo>
                <a:lnTo>
                  <a:pt x="146304" y="175260"/>
                </a:lnTo>
                <a:lnTo>
                  <a:pt x="140208" y="167640"/>
                </a:lnTo>
                <a:close/>
              </a:path>
              <a:path w="433070" h="510539">
                <a:moveTo>
                  <a:pt x="115824" y="135636"/>
                </a:moveTo>
                <a:lnTo>
                  <a:pt x="99060" y="147828"/>
                </a:lnTo>
                <a:lnTo>
                  <a:pt x="111252" y="164592"/>
                </a:lnTo>
                <a:lnTo>
                  <a:pt x="128016" y="152400"/>
                </a:lnTo>
                <a:lnTo>
                  <a:pt x="115824" y="135636"/>
                </a:lnTo>
                <a:close/>
              </a:path>
              <a:path w="433070" h="510539">
                <a:moveTo>
                  <a:pt x="89916" y="102108"/>
                </a:moveTo>
                <a:lnTo>
                  <a:pt x="73152" y="114300"/>
                </a:lnTo>
                <a:lnTo>
                  <a:pt x="79248" y="121920"/>
                </a:lnTo>
                <a:lnTo>
                  <a:pt x="85343" y="131063"/>
                </a:lnTo>
                <a:lnTo>
                  <a:pt x="102108" y="118872"/>
                </a:lnTo>
                <a:lnTo>
                  <a:pt x="96012" y="109728"/>
                </a:lnTo>
                <a:lnTo>
                  <a:pt x="89916" y="102108"/>
                </a:lnTo>
                <a:close/>
              </a:path>
              <a:path w="433070" h="510539">
                <a:moveTo>
                  <a:pt x="65532" y="68580"/>
                </a:moveTo>
                <a:lnTo>
                  <a:pt x="48768" y="80772"/>
                </a:lnTo>
                <a:lnTo>
                  <a:pt x="60960" y="97536"/>
                </a:lnTo>
                <a:lnTo>
                  <a:pt x="77724" y="85344"/>
                </a:lnTo>
                <a:lnTo>
                  <a:pt x="65532" y="68580"/>
                </a:lnTo>
                <a:close/>
              </a:path>
              <a:path w="433070" h="510539">
                <a:moveTo>
                  <a:pt x="41148" y="33528"/>
                </a:moveTo>
                <a:lnTo>
                  <a:pt x="24384" y="45720"/>
                </a:lnTo>
                <a:lnTo>
                  <a:pt x="36576" y="64008"/>
                </a:lnTo>
                <a:lnTo>
                  <a:pt x="53340" y="51816"/>
                </a:lnTo>
                <a:lnTo>
                  <a:pt x="41148" y="33528"/>
                </a:lnTo>
                <a:close/>
              </a:path>
              <a:path w="433070" h="510539">
                <a:moveTo>
                  <a:pt x="16764" y="0"/>
                </a:moveTo>
                <a:lnTo>
                  <a:pt x="0" y="12192"/>
                </a:lnTo>
                <a:lnTo>
                  <a:pt x="12192" y="28956"/>
                </a:lnTo>
                <a:lnTo>
                  <a:pt x="28956" y="16763"/>
                </a:lnTo>
                <a:lnTo>
                  <a:pt x="16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1" name="object 21"/>
          <p:cNvSpPr/>
          <p:nvPr/>
        </p:nvSpPr>
        <p:spPr>
          <a:xfrm>
            <a:off x="2898289" y="3328147"/>
            <a:ext cx="290793" cy="509868"/>
          </a:xfrm>
          <a:custGeom>
            <a:avLst/>
            <a:gdLst/>
            <a:ahLst/>
            <a:cxnLst/>
            <a:rect l="l" t="t" r="r" b="b"/>
            <a:pathLst>
              <a:path w="329564" h="577850">
                <a:moveTo>
                  <a:pt x="318516" y="548639"/>
                </a:moveTo>
                <a:lnTo>
                  <a:pt x="300228" y="560832"/>
                </a:lnTo>
                <a:lnTo>
                  <a:pt x="307848" y="569976"/>
                </a:lnTo>
                <a:lnTo>
                  <a:pt x="312420" y="577596"/>
                </a:lnTo>
                <a:lnTo>
                  <a:pt x="329184" y="566927"/>
                </a:lnTo>
                <a:lnTo>
                  <a:pt x="324612" y="559308"/>
                </a:lnTo>
                <a:lnTo>
                  <a:pt x="318516" y="548639"/>
                </a:lnTo>
                <a:close/>
              </a:path>
              <a:path w="329564" h="577850">
                <a:moveTo>
                  <a:pt x="295656" y="513588"/>
                </a:moveTo>
                <a:lnTo>
                  <a:pt x="277368" y="525779"/>
                </a:lnTo>
                <a:lnTo>
                  <a:pt x="289560" y="542544"/>
                </a:lnTo>
                <a:lnTo>
                  <a:pt x="306324" y="531876"/>
                </a:lnTo>
                <a:lnTo>
                  <a:pt x="295656" y="513588"/>
                </a:lnTo>
                <a:close/>
              </a:path>
              <a:path w="329564" h="577850">
                <a:moveTo>
                  <a:pt x="272796" y="478536"/>
                </a:moveTo>
                <a:lnTo>
                  <a:pt x="254508" y="490727"/>
                </a:lnTo>
                <a:lnTo>
                  <a:pt x="262128" y="501396"/>
                </a:lnTo>
                <a:lnTo>
                  <a:pt x="266700" y="507491"/>
                </a:lnTo>
                <a:lnTo>
                  <a:pt x="283464" y="496824"/>
                </a:lnTo>
                <a:lnTo>
                  <a:pt x="279806" y="490727"/>
                </a:lnTo>
                <a:lnTo>
                  <a:pt x="278892" y="490727"/>
                </a:lnTo>
                <a:lnTo>
                  <a:pt x="272796" y="478536"/>
                </a:lnTo>
                <a:close/>
              </a:path>
              <a:path w="329564" h="577850">
                <a:moveTo>
                  <a:pt x="278892" y="489203"/>
                </a:moveTo>
                <a:lnTo>
                  <a:pt x="278892" y="490727"/>
                </a:lnTo>
                <a:lnTo>
                  <a:pt x="279806" y="490727"/>
                </a:lnTo>
                <a:lnTo>
                  <a:pt x="278892" y="489203"/>
                </a:lnTo>
                <a:close/>
              </a:path>
              <a:path w="329564" h="577850">
                <a:moveTo>
                  <a:pt x="249936" y="443484"/>
                </a:moveTo>
                <a:lnTo>
                  <a:pt x="233172" y="454151"/>
                </a:lnTo>
                <a:lnTo>
                  <a:pt x="243840" y="472439"/>
                </a:lnTo>
                <a:lnTo>
                  <a:pt x="260604" y="461772"/>
                </a:lnTo>
                <a:lnTo>
                  <a:pt x="249936" y="443484"/>
                </a:lnTo>
                <a:close/>
              </a:path>
              <a:path w="329564" h="577850">
                <a:moveTo>
                  <a:pt x="228600" y="408432"/>
                </a:moveTo>
                <a:lnTo>
                  <a:pt x="210312" y="419100"/>
                </a:lnTo>
                <a:lnTo>
                  <a:pt x="217932" y="431291"/>
                </a:lnTo>
                <a:lnTo>
                  <a:pt x="220980" y="437388"/>
                </a:lnTo>
                <a:lnTo>
                  <a:pt x="239268" y="425196"/>
                </a:lnTo>
                <a:lnTo>
                  <a:pt x="234696" y="419100"/>
                </a:lnTo>
                <a:lnTo>
                  <a:pt x="235267" y="419100"/>
                </a:lnTo>
                <a:lnTo>
                  <a:pt x="228600" y="408432"/>
                </a:lnTo>
                <a:close/>
              </a:path>
              <a:path w="329564" h="577850">
                <a:moveTo>
                  <a:pt x="235267" y="419100"/>
                </a:moveTo>
                <a:lnTo>
                  <a:pt x="234696" y="419100"/>
                </a:lnTo>
                <a:lnTo>
                  <a:pt x="236220" y="420624"/>
                </a:lnTo>
                <a:lnTo>
                  <a:pt x="235267" y="419100"/>
                </a:lnTo>
                <a:close/>
              </a:path>
              <a:path w="329564" h="577850">
                <a:moveTo>
                  <a:pt x="207264" y="371855"/>
                </a:moveTo>
                <a:lnTo>
                  <a:pt x="188976" y="382524"/>
                </a:lnTo>
                <a:lnTo>
                  <a:pt x="199644" y="400812"/>
                </a:lnTo>
                <a:lnTo>
                  <a:pt x="217932" y="390144"/>
                </a:lnTo>
                <a:lnTo>
                  <a:pt x="207264" y="371855"/>
                </a:lnTo>
                <a:close/>
              </a:path>
              <a:path w="329564" h="577850">
                <a:moveTo>
                  <a:pt x="185928" y="335279"/>
                </a:moveTo>
                <a:lnTo>
                  <a:pt x="167640" y="345948"/>
                </a:lnTo>
                <a:lnTo>
                  <a:pt x="175260" y="359663"/>
                </a:lnTo>
                <a:lnTo>
                  <a:pt x="178308" y="364236"/>
                </a:lnTo>
                <a:lnTo>
                  <a:pt x="196596" y="353567"/>
                </a:lnTo>
                <a:lnTo>
                  <a:pt x="193548" y="348996"/>
                </a:lnTo>
                <a:lnTo>
                  <a:pt x="185928" y="335279"/>
                </a:lnTo>
                <a:close/>
              </a:path>
              <a:path w="329564" h="577850">
                <a:moveTo>
                  <a:pt x="166116" y="298703"/>
                </a:moveTo>
                <a:lnTo>
                  <a:pt x="147828" y="309372"/>
                </a:lnTo>
                <a:lnTo>
                  <a:pt x="158496" y="327660"/>
                </a:lnTo>
                <a:lnTo>
                  <a:pt x="176784" y="316991"/>
                </a:lnTo>
                <a:lnTo>
                  <a:pt x="166116" y="298703"/>
                </a:lnTo>
                <a:close/>
              </a:path>
              <a:path w="329564" h="577850">
                <a:moveTo>
                  <a:pt x="146304" y="262127"/>
                </a:moveTo>
                <a:lnTo>
                  <a:pt x="128016" y="272796"/>
                </a:lnTo>
                <a:lnTo>
                  <a:pt x="134112" y="286512"/>
                </a:lnTo>
                <a:lnTo>
                  <a:pt x="137160" y="291084"/>
                </a:lnTo>
                <a:lnTo>
                  <a:pt x="155448" y="280415"/>
                </a:lnTo>
                <a:lnTo>
                  <a:pt x="152400" y="275844"/>
                </a:lnTo>
                <a:lnTo>
                  <a:pt x="146304" y="262127"/>
                </a:lnTo>
                <a:close/>
              </a:path>
              <a:path w="329564" h="577850">
                <a:moveTo>
                  <a:pt x="126492" y="225551"/>
                </a:moveTo>
                <a:lnTo>
                  <a:pt x="108204" y="236220"/>
                </a:lnTo>
                <a:lnTo>
                  <a:pt x="117348" y="254508"/>
                </a:lnTo>
                <a:lnTo>
                  <a:pt x="135636" y="243839"/>
                </a:lnTo>
                <a:lnTo>
                  <a:pt x="126492" y="225551"/>
                </a:lnTo>
                <a:close/>
              </a:path>
              <a:path w="329564" h="577850">
                <a:moveTo>
                  <a:pt x="106680" y="188975"/>
                </a:moveTo>
                <a:lnTo>
                  <a:pt x="88392" y="198120"/>
                </a:lnTo>
                <a:lnTo>
                  <a:pt x="96012" y="211836"/>
                </a:lnTo>
                <a:lnTo>
                  <a:pt x="97536" y="216408"/>
                </a:lnTo>
                <a:lnTo>
                  <a:pt x="115824" y="207263"/>
                </a:lnTo>
                <a:lnTo>
                  <a:pt x="114300" y="202691"/>
                </a:lnTo>
                <a:lnTo>
                  <a:pt x="106680" y="188975"/>
                </a:lnTo>
                <a:close/>
              </a:path>
              <a:path w="329564" h="577850">
                <a:moveTo>
                  <a:pt x="88392" y="150875"/>
                </a:moveTo>
                <a:lnTo>
                  <a:pt x="70104" y="160020"/>
                </a:lnTo>
                <a:lnTo>
                  <a:pt x="79248" y="179832"/>
                </a:lnTo>
                <a:lnTo>
                  <a:pt x="97536" y="170687"/>
                </a:lnTo>
                <a:lnTo>
                  <a:pt x="88392" y="150875"/>
                </a:lnTo>
                <a:close/>
              </a:path>
              <a:path w="329564" h="577850">
                <a:moveTo>
                  <a:pt x="70104" y="114300"/>
                </a:moveTo>
                <a:lnTo>
                  <a:pt x="51816" y="121920"/>
                </a:lnTo>
                <a:lnTo>
                  <a:pt x="57912" y="137160"/>
                </a:lnTo>
                <a:lnTo>
                  <a:pt x="60960" y="141732"/>
                </a:lnTo>
                <a:lnTo>
                  <a:pt x="79248" y="132587"/>
                </a:lnTo>
                <a:lnTo>
                  <a:pt x="77724" y="128015"/>
                </a:lnTo>
                <a:lnTo>
                  <a:pt x="70104" y="114300"/>
                </a:lnTo>
                <a:close/>
              </a:path>
              <a:path w="329564" h="577850">
                <a:moveTo>
                  <a:pt x="51816" y="76200"/>
                </a:moveTo>
                <a:lnTo>
                  <a:pt x="33528" y="85344"/>
                </a:lnTo>
                <a:lnTo>
                  <a:pt x="42672" y="103632"/>
                </a:lnTo>
                <a:lnTo>
                  <a:pt x="60960" y="94487"/>
                </a:lnTo>
                <a:lnTo>
                  <a:pt x="51816" y="76200"/>
                </a:lnTo>
                <a:close/>
              </a:path>
              <a:path w="329564" h="577850">
                <a:moveTo>
                  <a:pt x="35052" y="38100"/>
                </a:moveTo>
                <a:lnTo>
                  <a:pt x="16764" y="45720"/>
                </a:lnTo>
                <a:lnTo>
                  <a:pt x="22860" y="60960"/>
                </a:lnTo>
                <a:lnTo>
                  <a:pt x="24384" y="65532"/>
                </a:lnTo>
                <a:lnTo>
                  <a:pt x="44196" y="56387"/>
                </a:lnTo>
                <a:lnTo>
                  <a:pt x="41148" y="53339"/>
                </a:lnTo>
                <a:lnTo>
                  <a:pt x="42672" y="53339"/>
                </a:lnTo>
                <a:lnTo>
                  <a:pt x="35052" y="38100"/>
                </a:lnTo>
                <a:close/>
              </a:path>
              <a:path w="329564" h="577850">
                <a:moveTo>
                  <a:pt x="18288" y="0"/>
                </a:moveTo>
                <a:lnTo>
                  <a:pt x="0" y="7620"/>
                </a:lnTo>
                <a:lnTo>
                  <a:pt x="7620" y="27432"/>
                </a:lnTo>
                <a:lnTo>
                  <a:pt x="27432" y="18287"/>
                </a:lnTo>
                <a:lnTo>
                  <a:pt x="182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2" name="object 22"/>
          <p:cNvSpPr/>
          <p:nvPr/>
        </p:nvSpPr>
        <p:spPr>
          <a:xfrm>
            <a:off x="2716755" y="2767405"/>
            <a:ext cx="191060" cy="551329"/>
          </a:xfrm>
          <a:custGeom>
            <a:avLst/>
            <a:gdLst/>
            <a:ahLst/>
            <a:cxnLst/>
            <a:rect l="l" t="t" r="r" b="b"/>
            <a:pathLst>
              <a:path w="216535" h="624839">
                <a:moveTo>
                  <a:pt x="207263" y="597408"/>
                </a:moveTo>
                <a:lnTo>
                  <a:pt x="188975" y="605028"/>
                </a:lnTo>
                <a:lnTo>
                  <a:pt x="195072" y="620268"/>
                </a:lnTo>
                <a:lnTo>
                  <a:pt x="196595" y="624840"/>
                </a:lnTo>
                <a:lnTo>
                  <a:pt x="216407" y="615696"/>
                </a:lnTo>
                <a:lnTo>
                  <a:pt x="207263" y="597408"/>
                </a:lnTo>
                <a:close/>
              </a:path>
              <a:path w="216535" h="624839">
                <a:moveTo>
                  <a:pt x="192024" y="557784"/>
                </a:moveTo>
                <a:lnTo>
                  <a:pt x="172212" y="565404"/>
                </a:lnTo>
                <a:lnTo>
                  <a:pt x="179831" y="585216"/>
                </a:lnTo>
                <a:lnTo>
                  <a:pt x="199644" y="577596"/>
                </a:lnTo>
                <a:lnTo>
                  <a:pt x="192024" y="557784"/>
                </a:lnTo>
                <a:close/>
              </a:path>
              <a:path w="216535" h="624839">
                <a:moveTo>
                  <a:pt x="176784" y="519684"/>
                </a:moveTo>
                <a:lnTo>
                  <a:pt x="156972" y="527304"/>
                </a:lnTo>
                <a:lnTo>
                  <a:pt x="163068" y="542544"/>
                </a:lnTo>
                <a:lnTo>
                  <a:pt x="164592" y="547116"/>
                </a:lnTo>
                <a:lnTo>
                  <a:pt x="184404" y="537972"/>
                </a:lnTo>
                <a:lnTo>
                  <a:pt x="182880" y="534924"/>
                </a:lnTo>
                <a:lnTo>
                  <a:pt x="176784" y="519684"/>
                </a:lnTo>
                <a:close/>
              </a:path>
              <a:path w="216535" h="624839">
                <a:moveTo>
                  <a:pt x="161544" y="480060"/>
                </a:moveTo>
                <a:lnTo>
                  <a:pt x="141731" y="487680"/>
                </a:lnTo>
                <a:lnTo>
                  <a:pt x="149351" y="507492"/>
                </a:lnTo>
                <a:lnTo>
                  <a:pt x="169163" y="499872"/>
                </a:lnTo>
                <a:lnTo>
                  <a:pt x="161544" y="480060"/>
                </a:lnTo>
                <a:close/>
              </a:path>
              <a:path w="216535" h="624839">
                <a:moveTo>
                  <a:pt x="147828" y="440436"/>
                </a:moveTo>
                <a:lnTo>
                  <a:pt x="128016" y="448056"/>
                </a:lnTo>
                <a:lnTo>
                  <a:pt x="132587" y="463296"/>
                </a:lnTo>
                <a:lnTo>
                  <a:pt x="134112" y="467868"/>
                </a:lnTo>
                <a:lnTo>
                  <a:pt x="153924" y="460248"/>
                </a:lnTo>
                <a:lnTo>
                  <a:pt x="152907" y="457200"/>
                </a:lnTo>
                <a:lnTo>
                  <a:pt x="152400" y="457200"/>
                </a:lnTo>
                <a:lnTo>
                  <a:pt x="147828" y="440436"/>
                </a:lnTo>
                <a:close/>
              </a:path>
              <a:path w="216535" h="624839">
                <a:moveTo>
                  <a:pt x="152400" y="455675"/>
                </a:moveTo>
                <a:lnTo>
                  <a:pt x="152400" y="457200"/>
                </a:lnTo>
                <a:lnTo>
                  <a:pt x="152907" y="457200"/>
                </a:lnTo>
                <a:lnTo>
                  <a:pt x="152400" y="455675"/>
                </a:lnTo>
                <a:close/>
              </a:path>
              <a:path w="216535" h="624839">
                <a:moveTo>
                  <a:pt x="134112" y="400812"/>
                </a:moveTo>
                <a:lnTo>
                  <a:pt x="114300" y="408432"/>
                </a:lnTo>
                <a:lnTo>
                  <a:pt x="120395" y="428244"/>
                </a:lnTo>
                <a:lnTo>
                  <a:pt x="140207" y="420624"/>
                </a:lnTo>
                <a:lnTo>
                  <a:pt x="134112" y="400812"/>
                </a:lnTo>
                <a:close/>
              </a:path>
              <a:path w="216535" h="624839">
                <a:moveTo>
                  <a:pt x="120395" y="362712"/>
                </a:moveTo>
                <a:lnTo>
                  <a:pt x="100584" y="368808"/>
                </a:lnTo>
                <a:lnTo>
                  <a:pt x="105156" y="384048"/>
                </a:lnTo>
                <a:lnTo>
                  <a:pt x="106680" y="388620"/>
                </a:lnTo>
                <a:lnTo>
                  <a:pt x="126492" y="381000"/>
                </a:lnTo>
                <a:lnTo>
                  <a:pt x="125476" y="377952"/>
                </a:lnTo>
                <a:lnTo>
                  <a:pt x="124968" y="377952"/>
                </a:lnTo>
                <a:lnTo>
                  <a:pt x="120395" y="362712"/>
                </a:lnTo>
                <a:close/>
              </a:path>
              <a:path w="216535" h="624839">
                <a:moveTo>
                  <a:pt x="124968" y="376428"/>
                </a:moveTo>
                <a:lnTo>
                  <a:pt x="124968" y="377952"/>
                </a:lnTo>
                <a:lnTo>
                  <a:pt x="125476" y="377952"/>
                </a:lnTo>
                <a:lnTo>
                  <a:pt x="124968" y="376428"/>
                </a:lnTo>
                <a:close/>
              </a:path>
              <a:path w="216535" h="624839">
                <a:moveTo>
                  <a:pt x="106680" y="321563"/>
                </a:moveTo>
                <a:lnTo>
                  <a:pt x="86868" y="329184"/>
                </a:lnTo>
                <a:lnTo>
                  <a:pt x="92963" y="348996"/>
                </a:lnTo>
                <a:lnTo>
                  <a:pt x="112775" y="341375"/>
                </a:lnTo>
                <a:lnTo>
                  <a:pt x="106680" y="321563"/>
                </a:lnTo>
                <a:close/>
              </a:path>
              <a:path w="216535" h="624839">
                <a:moveTo>
                  <a:pt x="94487" y="281940"/>
                </a:moveTo>
                <a:lnTo>
                  <a:pt x="74675" y="288036"/>
                </a:lnTo>
                <a:lnTo>
                  <a:pt x="79248" y="303275"/>
                </a:lnTo>
                <a:lnTo>
                  <a:pt x="80772" y="309372"/>
                </a:lnTo>
                <a:lnTo>
                  <a:pt x="100584" y="301752"/>
                </a:lnTo>
                <a:lnTo>
                  <a:pt x="99060" y="297180"/>
                </a:lnTo>
                <a:lnTo>
                  <a:pt x="94487" y="281940"/>
                </a:lnTo>
                <a:close/>
              </a:path>
              <a:path w="216535" h="624839">
                <a:moveTo>
                  <a:pt x="82295" y="242316"/>
                </a:moveTo>
                <a:lnTo>
                  <a:pt x="62484" y="248412"/>
                </a:lnTo>
                <a:lnTo>
                  <a:pt x="68580" y="268224"/>
                </a:lnTo>
                <a:lnTo>
                  <a:pt x="88392" y="262128"/>
                </a:lnTo>
                <a:lnTo>
                  <a:pt x="82295" y="242316"/>
                </a:lnTo>
                <a:close/>
              </a:path>
              <a:path w="216535" h="624839">
                <a:moveTo>
                  <a:pt x="71628" y="202692"/>
                </a:moveTo>
                <a:lnTo>
                  <a:pt x="50292" y="207263"/>
                </a:lnTo>
                <a:lnTo>
                  <a:pt x="54863" y="222504"/>
                </a:lnTo>
                <a:lnTo>
                  <a:pt x="56387" y="228600"/>
                </a:lnTo>
                <a:lnTo>
                  <a:pt x="76200" y="222504"/>
                </a:lnTo>
                <a:lnTo>
                  <a:pt x="74675" y="216408"/>
                </a:lnTo>
                <a:lnTo>
                  <a:pt x="71628" y="202692"/>
                </a:lnTo>
                <a:close/>
              </a:path>
              <a:path w="216535" h="624839">
                <a:moveTo>
                  <a:pt x="59436" y="161544"/>
                </a:moveTo>
                <a:lnTo>
                  <a:pt x="39624" y="167640"/>
                </a:lnTo>
                <a:lnTo>
                  <a:pt x="45719" y="187452"/>
                </a:lnTo>
                <a:lnTo>
                  <a:pt x="65531" y="181356"/>
                </a:lnTo>
                <a:lnTo>
                  <a:pt x="59436" y="161544"/>
                </a:lnTo>
                <a:close/>
              </a:path>
              <a:path w="216535" h="624839">
                <a:moveTo>
                  <a:pt x="50292" y="121920"/>
                </a:moveTo>
                <a:lnTo>
                  <a:pt x="28956" y="126492"/>
                </a:lnTo>
                <a:lnTo>
                  <a:pt x="32004" y="140208"/>
                </a:lnTo>
                <a:lnTo>
                  <a:pt x="35051" y="146304"/>
                </a:lnTo>
                <a:lnTo>
                  <a:pt x="54863" y="141732"/>
                </a:lnTo>
                <a:lnTo>
                  <a:pt x="53339" y="134112"/>
                </a:lnTo>
                <a:lnTo>
                  <a:pt x="50292" y="121920"/>
                </a:lnTo>
                <a:close/>
              </a:path>
              <a:path w="216535" h="624839">
                <a:moveTo>
                  <a:pt x="39624" y="80772"/>
                </a:moveTo>
                <a:lnTo>
                  <a:pt x="19812" y="85344"/>
                </a:lnTo>
                <a:lnTo>
                  <a:pt x="24384" y="106680"/>
                </a:lnTo>
                <a:lnTo>
                  <a:pt x="44195" y="100584"/>
                </a:lnTo>
                <a:lnTo>
                  <a:pt x="39624" y="80772"/>
                </a:lnTo>
                <a:close/>
              </a:path>
              <a:path w="216535" h="624839">
                <a:moveTo>
                  <a:pt x="30480" y="39624"/>
                </a:moveTo>
                <a:lnTo>
                  <a:pt x="9143" y="44196"/>
                </a:lnTo>
                <a:lnTo>
                  <a:pt x="12192" y="56387"/>
                </a:lnTo>
                <a:lnTo>
                  <a:pt x="13716" y="65532"/>
                </a:lnTo>
                <a:lnTo>
                  <a:pt x="35051" y="60960"/>
                </a:lnTo>
                <a:lnTo>
                  <a:pt x="32004" y="51816"/>
                </a:lnTo>
                <a:lnTo>
                  <a:pt x="30480" y="39624"/>
                </a:lnTo>
                <a:close/>
              </a:path>
              <a:path w="216535" h="624839">
                <a:moveTo>
                  <a:pt x="21336" y="0"/>
                </a:moveTo>
                <a:lnTo>
                  <a:pt x="0" y="3048"/>
                </a:lnTo>
                <a:lnTo>
                  <a:pt x="4572" y="24384"/>
                </a:lnTo>
                <a:lnTo>
                  <a:pt x="25907" y="19812"/>
                </a:lnTo>
                <a:lnTo>
                  <a:pt x="213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3" name="object 23"/>
          <p:cNvSpPr/>
          <p:nvPr/>
        </p:nvSpPr>
        <p:spPr>
          <a:xfrm>
            <a:off x="2649519" y="2144806"/>
            <a:ext cx="82363" cy="607919"/>
          </a:xfrm>
          <a:custGeom>
            <a:avLst/>
            <a:gdLst/>
            <a:ahLst/>
            <a:cxnLst/>
            <a:rect l="l" t="t" r="r" b="b"/>
            <a:pathLst>
              <a:path w="93344" h="688975">
                <a:moveTo>
                  <a:pt x="88392" y="664464"/>
                </a:moveTo>
                <a:lnTo>
                  <a:pt x="68580" y="667512"/>
                </a:lnTo>
                <a:lnTo>
                  <a:pt x="70104" y="678180"/>
                </a:lnTo>
                <a:lnTo>
                  <a:pt x="73151" y="688848"/>
                </a:lnTo>
                <a:lnTo>
                  <a:pt x="92963" y="684276"/>
                </a:lnTo>
                <a:lnTo>
                  <a:pt x="89916" y="673608"/>
                </a:lnTo>
                <a:lnTo>
                  <a:pt x="91004" y="673608"/>
                </a:lnTo>
                <a:lnTo>
                  <a:pt x="88392" y="664464"/>
                </a:lnTo>
                <a:close/>
              </a:path>
              <a:path w="93344" h="688975">
                <a:moveTo>
                  <a:pt x="91004" y="673608"/>
                </a:moveTo>
                <a:lnTo>
                  <a:pt x="89916" y="673608"/>
                </a:lnTo>
                <a:lnTo>
                  <a:pt x="91439" y="675132"/>
                </a:lnTo>
                <a:lnTo>
                  <a:pt x="91004" y="673608"/>
                </a:lnTo>
                <a:close/>
              </a:path>
              <a:path w="93344" h="688975">
                <a:moveTo>
                  <a:pt x="80772" y="623316"/>
                </a:moveTo>
                <a:lnTo>
                  <a:pt x="60960" y="626364"/>
                </a:lnTo>
                <a:lnTo>
                  <a:pt x="64007" y="647700"/>
                </a:lnTo>
                <a:lnTo>
                  <a:pt x="85343" y="643128"/>
                </a:lnTo>
                <a:lnTo>
                  <a:pt x="80772" y="623316"/>
                </a:lnTo>
                <a:close/>
              </a:path>
              <a:path w="93344" h="688975">
                <a:moveTo>
                  <a:pt x="73151" y="582168"/>
                </a:moveTo>
                <a:lnTo>
                  <a:pt x="51816" y="585216"/>
                </a:lnTo>
                <a:lnTo>
                  <a:pt x="53339" y="594360"/>
                </a:lnTo>
                <a:lnTo>
                  <a:pt x="56387" y="606552"/>
                </a:lnTo>
                <a:lnTo>
                  <a:pt x="76200" y="601980"/>
                </a:lnTo>
                <a:lnTo>
                  <a:pt x="74675" y="589788"/>
                </a:lnTo>
                <a:lnTo>
                  <a:pt x="73151" y="582168"/>
                </a:lnTo>
                <a:close/>
              </a:path>
              <a:path w="93344" h="688975">
                <a:moveTo>
                  <a:pt x="67056" y="541020"/>
                </a:moveTo>
                <a:lnTo>
                  <a:pt x="45719" y="544068"/>
                </a:lnTo>
                <a:lnTo>
                  <a:pt x="48768" y="565404"/>
                </a:lnTo>
                <a:lnTo>
                  <a:pt x="70104" y="560832"/>
                </a:lnTo>
                <a:lnTo>
                  <a:pt x="67056" y="541020"/>
                </a:lnTo>
                <a:close/>
              </a:path>
              <a:path w="93344" h="688975">
                <a:moveTo>
                  <a:pt x="59436" y="499872"/>
                </a:moveTo>
                <a:lnTo>
                  <a:pt x="39624" y="502920"/>
                </a:lnTo>
                <a:lnTo>
                  <a:pt x="39624" y="509016"/>
                </a:lnTo>
                <a:lnTo>
                  <a:pt x="42672" y="522732"/>
                </a:lnTo>
                <a:lnTo>
                  <a:pt x="62484" y="519684"/>
                </a:lnTo>
                <a:lnTo>
                  <a:pt x="60960" y="505968"/>
                </a:lnTo>
                <a:lnTo>
                  <a:pt x="59436" y="499872"/>
                </a:lnTo>
                <a:close/>
              </a:path>
              <a:path w="93344" h="688975">
                <a:moveTo>
                  <a:pt x="53339" y="458724"/>
                </a:moveTo>
                <a:lnTo>
                  <a:pt x="33528" y="460248"/>
                </a:lnTo>
                <a:lnTo>
                  <a:pt x="36575" y="481584"/>
                </a:lnTo>
                <a:lnTo>
                  <a:pt x="56387" y="478536"/>
                </a:lnTo>
                <a:lnTo>
                  <a:pt x="53339" y="458724"/>
                </a:lnTo>
                <a:close/>
              </a:path>
              <a:path w="93344" h="688975">
                <a:moveTo>
                  <a:pt x="48768" y="417575"/>
                </a:moveTo>
                <a:lnTo>
                  <a:pt x="27431" y="419100"/>
                </a:lnTo>
                <a:lnTo>
                  <a:pt x="27431" y="422148"/>
                </a:lnTo>
                <a:lnTo>
                  <a:pt x="30480" y="440436"/>
                </a:lnTo>
                <a:lnTo>
                  <a:pt x="50292" y="437388"/>
                </a:lnTo>
                <a:lnTo>
                  <a:pt x="48768" y="420624"/>
                </a:lnTo>
                <a:lnTo>
                  <a:pt x="48768" y="417575"/>
                </a:lnTo>
                <a:close/>
              </a:path>
              <a:path w="93344" h="688975">
                <a:moveTo>
                  <a:pt x="42672" y="374904"/>
                </a:moveTo>
                <a:lnTo>
                  <a:pt x="22860" y="377952"/>
                </a:lnTo>
                <a:lnTo>
                  <a:pt x="24384" y="397764"/>
                </a:lnTo>
                <a:lnTo>
                  <a:pt x="45719" y="396240"/>
                </a:lnTo>
                <a:lnTo>
                  <a:pt x="42672" y="374904"/>
                </a:lnTo>
                <a:close/>
              </a:path>
              <a:path w="93344" h="688975">
                <a:moveTo>
                  <a:pt x="38100" y="333756"/>
                </a:moveTo>
                <a:lnTo>
                  <a:pt x="18287" y="335280"/>
                </a:lnTo>
                <a:lnTo>
                  <a:pt x="18287" y="336804"/>
                </a:lnTo>
                <a:lnTo>
                  <a:pt x="19812" y="356616"/>
                </a:lnTo>
                <a:lnTo>
                  <a:pt x="41148" y="355092"/>
                </a:lnTo>
                <a:lnTo>
                  <a:pt x="38100" y="333756"/>
                </a:lnTo>
                <a:close/>
              </a:path>
              <a:path w="93344" h="688975">
                <a:moveTo>
                  <a:pt x="35051" y="292608"/>
                </a:moveTo>
                <a:lnTo>
                  <a:pt x="13716" y="294132"/>
                </a:lnTo>
                <a:lnTo>
                  <a:pt x="15239" y="315468"/>
                </a:lnTo>
                <a:lnTo>
                  <a:pt x="36575" y="312420"/>
                </a:lnTo>
                <a:lnTo>
                  <a:pt x="35051" y="292608"/>
                </a:lnTo>
                <a:close/>
              </a:path>
              <a:path w="93344" h="688975">
                <a:moveTo>
                  <a:pt x="32004" y="249936"/>
                </a:moveTo>
                <a:lnTo>
                  <a:pt x="10668" y="251460"/>
                </a:lnTo>
                <a:lnTo>
                  <a:pt x="12192" y="272796"/>
                </a:lnTo>
                <a:lnTo>
                  <a:pt x="33528" y="271272"/>
                </a:lnTo>
                <a:lnTo>
                  <a:pt x="32004" y="249936"/>
                </a:lnTo>
                <a:close/>
              </a:path>
              <a:path w="93344" h="688975">
                <a:moveTo>
                  <a:pt x="28956" y="208787"/>
                </a:moveTo>
                <a:lnTo>
                  <a:pt x="7619" y="210312"/>
                </a:lnTo>
                <a:lnTo>
                  <a:pt x="9143" y="231648"/>
                </a:lnTo>
                <a:lnTo>
                  <a:pt x="30480" y="230124"/>
                </a:lnTo>
                <a:lnTo>
                  <a:pt x="28956" y="208787"/>
                </a:lnTo>
                <a:close/>
              </a:path>
              <a:path w="93344" h="688975">
                <a:moveTo>
                  <a:pt x="25907" y="167640"/>
                </a:moveTo>
                <a:lnTo>
                  <a:pt x="4572" y="167640"/>
                </a:lnTo>
                <a:lnTo>
                  <a:pt x="6095" y="188975"/>
                </a:lnTo>
                <a:lnTo>
                  <a:pt x="27431" y="187452"/>
                </a:lnTo>
                <a:lnTo>
                  <a:pt x="25907" y="167640"/>
                </a:lnTo>
                <a:close/>
              </a:path>
              <a:path w="93344" h="688975">
                <a:moveTo>
                  <a:pt x="24384" y="124968"/>
                </a:moveTo>
                <a:lnTo>
                  <a:pt x="3048" y="126492"/>
                </a:lnTo>
                <a:lnTo>
                  <a:pt x="4572" y="147828"/>
                </a:lnTo>
                <a:lnTo>
                  <a:pt x="24384" y="146304"/>
                </a:lnTo>
                <a:lnTo>
                  <a:pt x="24384" y="124968"/>
                </a:lnTo>
                <a:close/>
              </a:path>
              <a:path w="93344" h="688975">
                <a:moveTo>
                  <a:pt x="22860" y="83820"/>
                </a:moveTo>
                <a:lnTo>
                  <a:pt x="1524" y="83820"/>
                </a:lnTo>
                <a:lnTo>
                  <a:pt x="3048" y="105156"/>
                </a:lnTo>
                <a:lnTo>
                  <a:pt x="22860" y="105156"/>
                </a:lnTo>
                <a:lnTo>
                  <a:pt x="22860" y="83820"/>
                </a:lnTo>
                <a:close/>
              </a:path>
              <a:path w="93344" h="688975">
                <a:moveTo>
                  <a:pt x="21336" y="41148"/>
                </a:moveTo>
                <a:lnTo>
                  <a:pt x="1524" y="42672"/>
                </a:lnTo>
                <a:lnTo>
                  <a:pt x="1524" y="62484"/>
                </a:lnTo>
                <a:lnTo>
                  <a:pt x="21336" y="62484"/>
                </a:lnTo>
                <a:lnTo>
                  <a:pt x="21336" y="41148"/>
                </a:lnTo>
                <a:close/>
              </a:path>
              <a:path w="93344" h="688975">
                <a:moveTo>
                  <a:pt x="21336" y="0"/>
                </a:moveTo>
                <a:lnTo>
                  <a:pt x="0" y="0"/>
                </a:lnTo>
                <a:lnTo>
                  <a:pt x="0" y="21336"/>
                </a:lnTo>
                <a:lnTo>
                  <a:pt x="21336" y="21336"/>
                </a:lnTo>
                <a:lnTo>
                  <a:pt x="213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4" name="object 24"/>
          <p:cNvSpPr/>
          <p:nvPr/>
        </p:nvSpPr>
        <p:spPr>
          <a:xfrm>
            <a:off x="1131345" y="2131358"/>
            <a:ext cx="364415" cy="41739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5" name="object 25"/>
          <p:cNvSpPr/>
          <p:nvPr/>
        </p:nvSpPr>
        <p:spPr>
          <a:xfrm>
            <a:off x="1131345" y="2131358"/>
            <a:ext cx="364415" cy="41739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6" name="object 26"/>
          <p:cNvSpPr/>
          <p:nvPr/>
        </p:nvSpPr>
        <p:spPr>
          <a:xfrm>
            <a:off x="1511897" y="6345667"/>
            <a:ext cx="4175312" cy="2810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7" name="object 27"/>
          <p:cNvSpPr/>
          <p:nvPr/>
        </p:nvSpPr>
        <p:spPr>
          <a:xfrm>
            <a:off x="1511897" y="6345667"/>
            <a:ext cx="4175312" cy="2810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8" name="object 28"/>
          <p:cNvSpPr/>
          <p:nvPr/>
        </p:nvSpPr>
        <p:spPr>
          <a:xfrm>
            <a:off x="1521376" y="2142184"/>
            <a:ext cx="0" cy="4166347"/>
          </a:xfrm>
          <a:custGeom>
            <a:avLst/>
            <a:gdLst/>
            <a:ahLst/>
            <a:cxnLst/>
            <a:rect l="l" t="t" r="r" b="b"/>
            <a:pathLst>
              <a:path h="4721859">
                <a:moveTo>
                  <a:pt x="0" y="0"/>
                </a:moveTo>
                <a:lnTo>
                  <a:pt x="0" y="4721763"/>
                </a:lnTo>
              </a:path>
            </a:pathLst>
          </a:custGeom>
          <a:ln w="83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9" name="object 29"/>
          <p:cNvSpPr/>
          <p:nvPr/>
        </p:nvSpPr>
        <p:spPr>
          <a:xfrm>
            <a:off x="1521376" y="6308445"/>
            <a:ext cx="4166347" cy="0"/>
          </a:xfrm>
          <a:custGeom>
            <a:avLst/>
            <a:gdLst/>
            <a:ahLst/>
            <a:cxnLst/>
            <a:rect l="l" t="t" r="r" b="b"/>
            <a:pathLst>
              <a:path w="4721860">
                <a:moveTo>
                  <a:pt x="0" y="0"/>
                </a:moveTo>
                <a:lnTo>
                  <a:pt x="4721721" y="0"/>
                </a:lnTo>
              </a:path>
            </a:pathLst>
          </a:custGeom>
          <a:ln w="83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0" name="object 30"/>
          <p:cNvSpPr/>
          <p:nvPr/>
        </p:nvSpPr>
        <p:spPr>
          <a:xfrm>
            <a:off x="4018887" y="2922895"/>
            <a:ext cx="103602" cy="10360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1" name="object 31"/>
          <p:cNvSpPr/>
          <p:nvPr/>
        </p:nvSpPr>
        <p:spPr>
          <a:xfrm>
            <a:off x="4270492" y="4772919"/>
            <a:ext cx="103602" cy="10360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2" name="object 32"/>
          <p:cNvSpPr/>
          <p:nvPr/>
        </p:nvSpPr>
        <p:spPr>
          <a:xfrm>
            <a:off x="3841284" y="3736913"/>
            <a:ext cx="103602" cy="1035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3" name="object 33"/>
          <p:cNvSpPr/>
          <p:nvPr/>
        </p:nvSpPr>
        <p:spPr>
          <a:xfrm>
            <a:off x="3537885" y="4025510"/>
            <a:ext cx="103602" cy="10360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4" name="object 34"/>
          <p:cNvSpPr/>
          <p:nvPr/>
        </p:nvSpPr>
        <p:spPr>
          <a:xfrm>
            <a:off x="2198480" y="5424138"/>
            <a:ext cx="103602" cy="10359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5" name="object 35"/>
          <p:cNvSpPr/>
          <p:nvPr/>
        </p:nvSpPr>
        <p:spPr>
          <a:xfrm>
            <a:off x="4100286" y="4069907"/>
            <a:ext cx="103602" cy="10360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6" name="object 36"/>
          <p:cNvSpPr/>
          <p:nvPr/>
        </p:nvSpPr>
        <p:spPr>
          <a:xfrm>
            <a:off x="4033690" y="5216930"/>
            <a:ext cx="103602" cy="10360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7" name="object 37"/>
          <p:cNvSpPr/>
          <p:nvPr/>
        </p:nvSpPr>
        <p:spPr>
          <a:xfrm>
            <a:off x="3996688" y="4758127"/>
            <a:ext cx="103602" cy="10359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8" name="object 38"/>
          <p:cNvSpPr/>
          <p:nvPr/>
        </p:nvSpPr>
        <p:spPr>
          <a:xfrm>
            <a:off x="3841284" y="5083725"/>
            <a:ext cx="103602" cy="10360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9" name="object 39"/>
          <p:cNvSpPr/>
          <p:nvPr/>
        </p:nvSpPr>
        <p:spPr>
          <a:xfrm>
            <a:off x="3197484" y="4476915"/>
            <a:ext cx="103602" cy="10360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0" name="object 40"/>
          <p:cNvSpPr/>
          <p:nvPr/>
        </p:nvSpPr>
        <p:spPr>
          <a:xfrm>
            <a:off x="2516682" y="4432518"/>
            <a:ext cx="103602" cy="10360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1" name="object 41"/>
          <p:cNvSpPr/>
          <p:nvPr/>
        </p:nvSpPr>
        <p:spPr>
          <a:xfrm>
            <a:off x="1954281" y="4432518"/>
            <a:ext cx="103602" cy="10360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2" name="object 42"/>
          <p:cNvSpPr/>
          <p:nvPr/>
        </p:nvSpPr>
        <p:spPr>
          <a:xfrm>
            <a:off x="2235482" y="4499114"/>
            <a:ext cx="103602" cy="10360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3" name="object 43"/>
          <p:cNvSpPr/>
          <p:nvPr/>
        </p:nvSpPr>
        <p:spPr>
          <a:xfrm>
            <a:off x="3167890" y="5024525"/>
            <a:ext cx="103591" cy="10360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4" name="object 44"/>
          <p:cNvSpPr/>
          <p:nvPr/>
        </p:nvSpPr>
        <p:spPr>
          <a:xfrm>
            <a:off x="2265076" y="4661925"/>
            <a:ext cx="103602" cy="10360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5" name="object 45"/>
          <p:cNvSpPr/>
          <p:nvPr/>
        </p:nvSpPr>
        <p:spPr>
          <a:xfrm>
            <a:off x="3219683" y="5816338"/>
            <a:ext cx="103602" cy="10360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6" name="object 46"/>
          <p:cNvSpPr/>
          <p:nvPr/>
        </p:nvSpPr>
        <p:spPr>
          <a:xfrm>
            <a:off x="2892911" y="5089712"/>
            <a:ext cx="261097" cy="35299"/>
          </a:xfrm>
          <a:custGeom>
            <a:avLst/>
            <a:gdLst/>
            <a:ahLst/>
            <a:cxnLst/>
            <a:rect l="l" t="t" r="r" b="b"/>
            <a:pathLst>
              <a:path w="295910" h="40004">
                <a:moveTo>
                  <a:pt x="295656" y="0"/>
                </a:moveTo>
                <a:lnTo>
                  <a:pt x="0" y="32004"/>
                </a:lnTo>
                <a:lnTo>
                  <a:pt x="1524" y="39624"/>
                </a:lnTo>
                <a:lnTo>
                  <a:pt x="295656" y="6096"/>
                </a:lnTo>
                <a:lnTo>
                  <a:pt x="2956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7" name="object 47"/>
          <p:cNvSpPr/>
          <p:nvPr/>
        </p:nvSpPr>
        <p:spPr>
          <a:xfrm>
            <a:off x="2216524" y="4405256"/>
            <a:ext cx="45943" cy="96931"/>
          </a:xfrm>
          <a:custGeom>
            <a:avLst/>
            <a:gdLst/>
            <a:ahLst/>
            <a:cxnLst/>
            <a:rect l="l" t="t" r="r" b="b"/>
            <a:pathLst>
              <a:path w="52069" h="109854">
                <a:moveTo>
                  <a:pt x="6095" y="0"/>
                </a:moveTo>
                <a:lnTo>
                  <a:pt x="0" y="3048"/>
                </a:lnTo>
                <a:lnTo>
                  <a:pt x="44195" y="109727"/>
                </a:lnTo>
                <a:lnTo>
                  <a:pt x="51815" y="106680"/>
                </a:lnTo>
                <a:lnTo>
                  <a:pt x="60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8" name="object 48"/>
          <p:cNvSpPr/>
          <p:nvPr/>
        </p:nvSpPr>
        <p:spPr>
          <a:xfrm>
            <a:off x="3959263" y="5152912"/>
            <a:ext cx="244849" cy="67235"/>
          </a:xfrm>
          <a:custGeom>
            <a:avLst/>
            <a:gdLst/>
            <a:ahLst/>
            <a:cxnLst/>
            <a:rect l="l" t="t" r="r" b="b"/>
            <a:pathLst>
              <a:path w="277495" h="76200">
                <a:moveTo>
                  <a:pt x="1524" y="0"/>
                </a:moveTo>
                <a:lnTo>
                  <a:pt x="0" y="6095"/>
                </a:lnTo>
                <a:lnTo>
                  <a:pt x="275844" y="76199"/>
                </a:lnTo>
                <a:lnTo>
                  <a:pt x="277368" y="68579"/>
                </a:lnTo>
                <a:lnTo>
                  <a:pt x="15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9" name="object 49"/>
          <p:cNvSpPr/>
          <p:nvPr/>
        </p:nvSpPr>
        <p:spPr>
          <a:xfrm>
            <a:off x="1922032" y="4534349"/>
            <a:ext cx="52668" cy="83484"/>
          </a:xfrm>
          <a:custGeom>
            <a:avLst/>
            <a:gdLst/>
            <a:ahLst/>
            <a:cxnLst/>
            <a:rect l="l" t="t" r="r" b="b"/>
            <a:pathLst>
              <a:path w="59689" h="94614">
                <a:moveTo>
                  <a:pt x="53340" y="0"/>
                </a:moveTo>
                <a:lnTo>
                  <a:pt x="0" y="91440"/>
                </a:lnTo>
                <a:lnTo>
                  <a:pt x="6096" y="94488"/>
                </a:lnTo>
                <a:lnTo>
                  <a:pt x="59435" y="3048"/>
                </a:lnTo>
                <a:lnTo>
                  <a:pt x="533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0" name="object 50"/>
          <p:cNvSpPr/>
          <p:nvPr/>
        </p:nvSpPr>
        <p:spPr>
          <a:xfrm>
            <a:off x="3819412" y="5276626"/>
            <a:ext cx="215153" cy="45943"/>
          </a:xfrm>
          <a:custGeom>
            <a:avLst/>
            <a:gdLst/>
            <a:ahLst/>
            <a:cxnLst/>
            <a:rect l="l" t="t" r="r" b="b"/>
            <a:pathLst>
              <a:path w="243839" h="52070">
                <a:moveTo>
                  <a:pt x="242316" y="0"/>
                </a:moveTo>
                <a:lnTo>
                  <a:pt x="0" y="44196"/>
                </a:lnTo>
                <a:lnTo>
                  <a:pt x="1524" y="51816"/>
                </a:lnTo>
                <a:lnTo>
                  <a:pt x="243840" y="7619"/>
                </a:lnTo>
                <a:lnTo>
                  <a:pt x="2423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1" name="object 51"/>
          <p:cNvSpPr txBox="1"/>
          <p:nvPr/>
        </p:nvSpPr>
        <p:spPr>
          <a:xfrm>
            <a:off x="3872159" y="3535007"/>
            <a:ext cx="679637" cy="190102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1206">
              <a:spcBef>
                <a:spcPts val="106"/>
              </a:spcBef>
            </a:pPr>
            <a:r>
              <a:rPr sz="1147" b="1" spc="4" dirty="0">
                <a:latin typeface="Arial"/>
                <a:cs typeface="Arial"/>
              </a:rPr>
              <a:t>Chemical</a:t>
            </a:r>
            <a:endParaRPr sz="1147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192647" y="5143612"/>
            <a:ext cx="934010" cy="364542"/>
          </a:xfrm>
          <a:prstGeom prst="rect">
            <a:avLst/>
          </a:prstGeom>
        </p:spPr>
        <p:txBody>
          <a:bodyPr vert="horz" wrap="square" lIns="0" tIns="30816" rIns="0" bIns="0" rtlCol="0">
            <a:spAutoFit/>
          </a:bodyPr>
          <a:lstStyle/>
          <a:p>
            <a:pPr marL="11206" marR="4483">
              <a:lnSpc>
                <a:spcPts val="1262"/>
              </a:lnSpc>
              <a:spcBef>
                <a:spcPts val="243"/>
              </a:spcBef>
            </a:pPr>
            <a:r>
              <a:rPr sz="1147" spc="4" dirty="0">
                <a:latin typeface="Arial"/>
                <a:cs typeface="Arial"/>
              </a:rPr>
              <a:t>Rubber </a:t>
            </a:r>
            <a:r>
              <a:rPr sz="1147" spc="9" dirty="0">
                <a:latin typeface="Arial"/>
                <a:cs typeface="Arial"/>
              </a:rPr>
              <a:t>&amp;  </a:t>
            </a:r>
            <a:r>
              <a:rPr sz="1147" dirty="0">
                <a:latin typeface="Arial"/>
                <a:cs typeface="Arial"/>
              </a:rPr>
              <a:t>Plastic</a:t>
            </a:r>
            <a:r>
              <a:rPr sz="1147" spc="-35" dirty="0">
                <a:latin typeface="Arial"/>
                <a:cs typeface="Arial"/>
              </a:rPr>
              <a:t> </a:t>
            </a:r>
            <a:r>
              <a:rPr sz="1147" spc="4" dirty="0">
                <a:latin typeface="Arial"/>
                <a:cs typeface="Arial"/>
              </a:rPr>
              <a:t>Goods</a:t>
            </a:r>
            <a:endParaRPr sz="1147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372957" y="3900432"/>
            <a:ext cx="1155887" cy="190102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1206">
              <a:spcBef>
                <a:spcPts val="106"/>
              </a:spcBef>
            </a:pPr>
            <a:r>
              <a:rPr sz="1147" b="1" spc="4" dirty="0">
                <a:latin typeface="Arial"/>
                <a:cs typeface="Arial"/>
              </a:rPr>
              <a:t>Electronics,</a:t>
            </a:r>
            <a:r>
              <a:rPr sz="1147" b="1" spc="-57" dirty="0">
                <a:latin typeface="Arial"/>
                <a:cs typeface="Arial"/>
              </a:rPr>
              <a:t> </a:t>
            </a:r>
            <a:r>
              <a:rPr sz="1147" b="1" spc="4" dirty="0">
                <a:latin typeface="Arial"/>
                <a:cs typeface="Arial"/>
              </a:rPr>
              <a:t>etc.</a:t>
            </a:r>
            <a:endParaRPr sz="1147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141805" y="2863461"/>
            <a:ext cx="1238250" cy="190102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1206">
              <a:spcBef>
                <a:spcPts val="106"/>
              </a:spcBef>
            </a:pPr>
            <a:r>
              <a:rPr sz="1147" b="1" spc="4" dirty="0">
                <a:latin typeface="Arial"/>
                <a:cs typeface="Arial"/>
              </a:rPr>
              <a:t>Food </a:t>
            </a:r>
            <a:r>
              <a:rPr sz="1147" b="1" spc="9" dirty="0">
                <a:latin typeface="Arial"/>
                <a:cs typeface="Arial"/>
              </a:rPr>
              <a:t>&amp;</a:t>
            </a:r>
            <a:r>
              <a:rPr sz="1147" b="1" spc="-40" dirty="0">
                <a:latin typeface="Arial"/>
                <a:cs typeface="Arial"/>
              </a:rPr>
              <a:t> </a:t>
            </a:r>
            <a:r>
              <a:rPr sz="1147" b="1" spc="4" dirty="0">
                <a:latin typeface="Arial"/>
                <a:cs typeface="Arial"/>
              </a:rPr>
              <a:t>Beverage</a:t>
            </a:r>
            <a:endParaRPr sz="1147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519347" y="4584068"/>
            <a:ext cx="722219" cy="175440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1206">
              <a:spcBef>
                <a:spcPts val="97"/>
              </a:spcBef>
            </a:pPr>
            <a:r>
              <a:rPr sz="1059" dirty="0">
                <a:latin typeface="Arial"/>
                <a:cs typeface="Arial"/>
              </a:rPr>
              <a:t>Basic</a:t>
            </a:r>
            <a:r>
              <a:rPr sz="1059" spc="-40" dirty="0">
                <a:latin typeface="Arial"/>
                <a:cs typeface="Arial"/>
              </a:rPr>
              <a:t> </a:t>
            </a:r>
            <a:r>
              <a:rPr sz="1059" spc="-4" dirty="0">
                <a:latin typeface="Arial"/>
                <a:cs typeface="Arial"/>
              </a:rPr>
              <a:t>Metal</a:t>
            </a:r>
            <a:endParaRPr sz="1059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400661" y="4632556"/>
            <a:ext cx="983876" cy="364542"/>
          </a:xfrm>
          <a:prstGeom prst="rect">
            <a:avLst/>
          </a:prstGeom>
        </p:spPr>
        <p:txBody>
          <a:bodyPr vert="horz" wrap="square" lIns="0" tIns="30816" rIns="0" bIns="0" rtlCol="0">
            <a:spAutoFit/>
          </a:bodyPr>
          <a:lstStyle/>
          <a:p>
            <a:pPr marL="11206" marR="4483">
              <a:lnSpc>
                <a:spcPts val="1262"/>
              </a:lnSpc>
              <a:spcBef>
                <a:spcPts val="243"/>
              </a:spcBef>
            </a:pPr>
            <a:r>
              <a:rPr sz="1147" b="1" spc="4" dirty="0">
                <a:latin typeface="Arial"/>
                <a:cs typeface="Arial"/>
              </a:rPr>
              <a:t>Indust.</a:t>
            </a:r>
            <a:r>
              <a:rPr sz="1147" b="1" spc="-44" dirty="0">
                <a:latin typeface="Arial"/>
                <a:cs typeface="Arial"/>
              </a:rPr>
              <a:t> </a:t>
            </a:r>
            <a:r>
              <a:rPr sz="1147" b="1" spc="-9" dirty="0">
                <a:latin typeface="Arial"/>
                <a:cs typeface="Arial"/>
              </a:rPr>
              <a:t>Trans.  </a:t>
            </a:r>
            <a:r>
              <a:rPr sz="1147" b="1" spc="4" dirty="0">
                <a:latin typeface="Arial"/>
                <a:cs typeface="Arial"/>
              </a:rPr>
              <a:t>Eqpt.</a:t>
            </a:r>
            <a:r>
              <a:rPr sz="1147" b="1" dirty="0">
                <a:latin typeface="Arial"/>
                <a:cs typeface="Arial"/>
              </a:rPr>
              <a:t> (Auto)</a:t>
            </a:r>
            <a:endParaRPr sz="1147" dirty="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225010" y="4009823"/>
            <a:ext cx="1103779" cy="190102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1206">
              <a:spcBef>
                <a:spcPts val="106"/>
              </a:spcBef>
            </a:pPr>
            <a:r>
              <a:rPr sz="1147" b="1" spc="-9" dirty="0">
                <a:latin typeface="Arial"/>
                <a:cs typeface="Arial"/>
              </a:rPr>
              <a:t>Textile,</a:t>
            </a:r>
            <a:r>
              <a:rPr sz="1147" b="1" spc="-71" dirty="0">
                <a:latin typeface="Arial"/>
                <a:cs typeface="Arial"/>
              </a:rPr>
              <a:t> </a:t>
            </a:r>
            <a:r>
              <a:rPr sz="1147" b="1" dirty="0">
                <a:latin typeface="Arial"/>
                <a:cs typeface="Arial"/>
              </a:rPr>
              <a:t>Apparel</a:t>
            </a:r>
            <a:endParaRPr sz="1147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713492" y="5526225"/>
            <a:ext cx="1041026" cy="364542"/>
          </a:xfrm>
          <a:prstGeom prst="rect">
            <a:avLst/>
          </a:prstGeom>
        </p:spPr>
        <p:txBody>
          <a:bodyPr vert="horz" wrap="square" lIns="0" tIns="30816" rIns="0" bIns="0" rtlCol="0">
            <a:spAutoFit/>
          </a:bodyPr>
          <a:lstStyle/>
          <a:p>
            <a:pPr marL="11206" marR="4483">
              <a:lnSpc>
                <a:spcPts val="1262"/>
              </a:lnSpc>
              <a:spcBef>
                <a:spcPts val="243"/>
              </a:spcBef>
            </a:pPr>
            <a:r>
              <a:rPr sz="1147" spc="4" dirty="0">
                <a:latin typeface="Arial"/>
                <a:cs typeface="Arial"/>
              </a:rPr>
              <a:t>Coal, Oil </a:t>
            </a:r>
            <a:r>
              <a:rPr sz="1147" spc="9" dirty="0">
                <a:latin typeface="Arial"/>
                <a:cs typeface="Arial"/>
              </a:rPr>
              <a:t>&amp;</a:t>
            </a:r>
            <a:r>
              <a:rPr sz="1147" spc="-75" dirty="0">
                <a:latin typeface="Arial"/>
                <a:cs typeface="Arial"/>
              </a:rPr>
              <a:t> </a:t>
            </a:r>
            <a:r>
              <a:rPr sz="1147" spc="9" dirty="0">
                <a:latin typeface="Arial"/>
                <a:cs typeface="Arial"/>
              </a:rPr>
              <a:t>Gas  </a:t>
            </a:r>
            <a:r>
              <a:rPr sz="1147" spc="4" dirty="0">
                <a:latin typeface="Arial"/>
                <a:cs typeface="Arial"/>
              </a:rPr>
              <a:t>Refinery</a:t>
            </a:r>
            <a:endParaRPr sz="1147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627185" y="4256375"/>
            <a:ext cx="1870822" cy="347003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1206">
              <a:lnSpc>
                <a:spcPts val="1319"/>
              </a:lnSpc>
              <a:spcBef>
                <a:spcPts val="106"/>
              </a:spcBef>
            </a:pPr>
            <a:r>
              <a:rPr sz="1147" spc="4" dirty="0">
                <a:latin typeface="Arial"/>
                <a:cs typeface="Arial"/>
              </a:rPr>
              <a:t>Machinery</a:t>
            </a:r>
            <a:endParaRPr sz="1147" dirty="0">
              <a:latin typeface="Arial"/>
              <a:cs typeface="Arial"/>
            </a:endParaRPr>
          </a:p>
          <a:p>
            <a:pPr marL="702646">
              <a:lnSpc>
                <a:spcPts val="1319"/>
              </a:lnSpc>
            </a:pPr>
            <a:r>
              <a:rPr sz="1147" spc="9" dirty="0">
                <a:latin typeface="Arial"/>
                <a:cs typeface="Arial"/>
              </a:rPr>
              <a:t>Wood &amp;</a:t>
            </a:r>
            <a:r>
              <a:rPr sz="1147" spc="-88" dirty="0">
                <a:latin typeface="Arial"/>
                <a:cs typeface="Arial"/>
              </a:rPr>
              <a:t> </a:t>
            </a:r>
            <a:r>
              <a:rPr sz="1147" spc="4" dirty="0">
                <a:latin typeface="Arial"/>
                <a:cs typeface="Arial"/>
              </a:rPr>
              <a:t>Furniture</a:t>
            </a:r>
            <a:endParaRPr sz="1147" dirty="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218856" y="5177510"/>
            <a:ext cx="597834" cy="364542"/>
          </a:xfrm>
          <a:prstGeom prst="rect">
            <a:avLst/>
          </a:prstGeom>
        </p:spPr>
        <p:txBody>
          <a:bodyPr vert="horz" wrap="square" lIns="0" tIns="30816" rIns="0" bIns="0" rtlCol="0">
            <a:spAutoFit/>
          </a:bodyPr>
          <a:lstStyle/>
          <a:p>
            <a:pPr marL="11206" marR="4483">
              <a:lnSpc>
                <a:spcPts val="1262"/>
              </a:lnSpc>
              <a:spcBef>
                <a:spcPts val="243"/>
              </a:spcBef>
            </a:pPr>
            <a:r>
              <a:rPr sz="1147" spc="-9" dirty="0">
                <a:latin typeface="Arial"/>
                <a:cs typeface="Arial"/>
              </a:rPr>
              <a:t>Tobacco  </a:t>
            </a:r>
            <a:r>
              <a:rPr sz="1147" dirty="0">
                <a:latin typeface="Arial"/>
                <a:cs typeface="Arial"/>
              </a:rPr>
              <a:t>P</a:t>
            </a:r>
            <a:r>
              <a:rPr sz="1147" spc="4" dirty="0">
                <a:latin typeface="Arial"/>
                <a:cs typeface="Arial"/>
              </a:rPr>
              <a:t>rocess.</a:t>
            </a:r>
            <a:endParaRPr sz="1147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867573" y="5066571"/>
            <a:ext cx="1041026" cy="190102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1206">
              <a:spcBef>
                <a:spcPts val="106"/>
              </a:spcBef>
            </a:pPr>
            <a:r>
              <a:rPr sz="1147" spc="4" dirty="0">
                <a:latin typeface="Arial"/>
                <a:cs typeface="Arial"/>
              </a:rPr>
              <a:t>Pharmaceutical</a:t>
            </a:r>
            <a:endParaRPr sz="1147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756634" y="4096355"/>
            <a:ext cx="1493744" cy="295707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881390">
              <a:lnSpc>
                <a:spcPts val="1147"/>
              </a:lnSpc>
              <a:spcBef>
                <a:spcPts val="106"/>
              </a:spcBef>
            </a:pPr>
            <a:r>
              <a:rPr sz="1147" spc="4" dirty="0">
                <a:latin typeface="Arial"/>
                <a:cs typeface="Arial"/>
              </a:rPr>
              <a:t>Industr</a:t>
            </a:r>
            <a:r>
              <a:rPr sz="1147" spc="-4" dirty="0">
                <a:latin typeface="Arial"/>
                <a:cs typeface="Arial"/>
              </a:rPr>
              <a:t>i</a:t>
            </a:r>
            <a:r>
              <a:rPr sz="1147" spc="4" dirty="0">
                <a:latin typeface="Arial"/>
                <a:cs typeface="Arial"/>
              </a:rPr>
              <a:t>a</a:t>
            </a:r>
            <a:r>
              <a:rPr sz="1147" dirty="0">
                <a:latin typeface="Arial"/>
                <a:cs typeface="Arial"/>
              </a:rPr>
              <a:t>l</a:t>
            </a:r>
            <a:endParaRPr sz="1147">
              <a:latin typeface="Arial"/>
              <a:cs typeface="Arial"/>
            </a:endParaRPr>
          </a:p>
          <a:p>
            <a:pPr marL="11206">
              <a:lnSpc>
                <a:spcPts val="1147"/>
              </a:lnSpc>
            </a:pPr>
            <a:r>
              <a:rPr sz="1147" spc="4" dirty="0">
                <a:latin typeface="Arial"/>
                <a:cs typeface="Arial"/>
              </a:rPr>
              <a:t>Metal</a:t>
            </a:r>
            <a:r>
              <a:rPr sz="1147" spc="-4" dirty="0">
                <a:latin typeface="Arial"/>
                <a:cs typeface="Arial"/>
              </a:rPr>
              <a:t> </a:t>
            </a:r>
            <a:r>
              <a:rPr sz="1147" spc="4" dirty="0">
                <a:latin typeface="Arial"/>
                <a:cs typeface="Arial"/>
              </a:rPr>
              <a:t>Goods</a:t>
            </a:r>
            <a:endParaRPr sz="1147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174055" y="6399957"/>
            <a:ext cx="865094" cy="219049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11206">
              <a:spcBef>
                <a:spcPts val="119"/>
              </a:spcBef>
            </a:pPr>
            <a:r>
              <a:rPr sz="1324" b="1" spc="9" dirty="0">
                <a:solidFill>
                  <a:srgbClr val="282F64"/>
                </a:solidFill>
                <a:latin typeface="Arial"/>
                <a:cs typeface="Arial"/>
              </a:rPr>
              <a:t>Feasibility</a:t>
            </a:r>
            <a:endParaRPr sz="1324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337504" y="5686469"/>
            <a:ext cx="1061197" cy="364542"/>
          </a:xfrm>
          <a:prstGeom prst="rect">
            <a:avLst/>
          </a:prstGeom>
        </p:spPr>
        <p:txBody>
          <a:bodyPr vert="horz" wrap="square" lIns="0" tIns="30816" rIns="0" bIns="0" rtlCol="0">
            <a:spAutoFit/>
          </a:bodyPr>
          <a:lstStyle/>
          <a:p>
            <a:pPr marL="11206" marR="4483">
              <a:lnSpc>
                <a:spcPts val="1262"/>
              </a:lnSpc>
              <a:spcBef>
                <a:spcPts val="243"/>
              </a:spcBef>
            </a:pPr>
            <a:r>
              <a:rPr sz="1147" dirty="0">
                <a:latin typeface="Arial"/>
                <a:cs typeface="Arial"/>
              </a:rPr>
              <a:t>Jewelry </a:t>
            </a:r>
            <a:r>
              <a:rPr sz="1147" spc="9" dirty="0">
                <a:latin typeface="Arial"/>
                <a:cs typeface="Arial"/>
              </a:rPr>
              <a:t>&amp;  </a:t>
            </a:r>
            <a:r>
              <a:rPr sz="1147" spc="-9" dirty="0">
                <a:latin typeface="Arial"/>
                <a:cs typeface="Arial"/>
              </a:rPr>
              <a:t>Valuable</a:t>
            </a:r>
            <a:r>
              <a:rPr sz="1147" spc="-53" dirty="0">
                <a:latin typeface="Arial"/>
                <a:cs typeface="Arial"/>
              </a:rPr>
              <a:t> </a:t>
            </a:r>
            <a:r>
              <a:rPr sz="1147" spc="4" dirty="0">
                <a:latin typeface="Arial"/>
                <a:cs typeface="Arial"/>
              </a:rPr>
              <a:t>Goods</a:t>
            </a:r>
            <a:endParaRPr sz="1147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25983" y="4094943"/>
            <a:ext cx="577103" cy="219049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11206">
              <a:spcBef>
                <a:spcPts val="119"/>
              </a:spcBef>
            </a:pPr>
            <a:r>
              <a:rPr sz="1324" b="1" spc="4" dirty="0">
                <a:solidFill>
                  <a:srgbClr val="741111"/>
                </a:solidFill>
                <a:latin typeface="Arial"/>
                <a:cs typeface="Arial"/>
              </a:rPr>
              <a:t>I</a:t>
            </a:r>
            <a:r>
              <a:rPr sz="1324" b="1" spc="26" dirty="0">
                <a:solidFill>
                  <a:srgbClr val="741111"/>
                </a:solidFill>
                <a:latin typeface="Arial"/>
                <a:cs typeface="Arial"/>
              </a:rPr>
              <a:t>m</a:t>
            </a:r>
            <a:r>
              <a:rPr sz="1324" b="1" spc="13" dirty="0">
                <a:solidFill>
                  <a:srgbClr val="741111"/>
                </a:solidFill>
                <a:latin typeface="Arial"/>
                <a:cs typeface="Arial"/>
              </a:rPr>
              <a:t>p</a:t>
            </a:r>
            <a:r>
              <a:rPr sz="1324" b="1" spc="9" dirty="0">
                <a:solidFill>
                  <a:srgbClr val="741111"/>
                </a:solidFill>
                <a:latin typeface="Arial"/>
                <a:cs typeface="Arial"/>
              </a:rPr>
              <a:t>act</a:t>
            </a:r>
            <a:endParaRPr sz="1324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385284" y="4601494"/>
            <a:ext cx="1608044" cy="379448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1206">
              <a:spcBef>
                <a:spcPts val="106"/>
              </a:spcBef>
            </a:pPr>
            <a:r>
              <a:rPr sz="1147" spc="4" dirty="0">
                <a:latin typeface="Arial"/>
                <a:cs typeface="Arial"/>
              </a:rPr>
              <a:t>Non-Metal</a:t>
            </a:r>
            <a:r>
              <a:rPr sz="1147" spc="-18" dirty="0">
                <a:latin typeface="Arial"/>
                <a:cs typeface="Arial"/>
              </a:rPr>
              <a:t> </a:t>
            </a:r>
            <a:r>
              <a:rPr sz="1147" spc="4" dirty="0">
                <a:latin typeface="Arial"/>
                <a:cs typeface="Arial"/>
              </a:rPr>
              <a:t>Goods</a:t>
            </a:r>
            <a:endParaRPr sz="1147">
              <a:latin typeface="Arial"/>
              <a:cs typeface="Arial"/>
            </a:endParaRPr>
          </a:p>
          <a:p>
            <a:pPr marL="634847">
              <a:spcBef>
                <a:spcPts val="79"/>
              </a:spcBef>
            </a:pPr>
            <a:r>
              <a:rPr sz="1147" spc="4" dirty="0">
                <a:latin typeface="Arial"/>
                <a:cs typeface="Arial"/>
              </a:rPr>
              <a:t>Paper</a:t>
            </a:r>
            <a:r>
              <a:rPr sz="1147" spc="-53" dirty="0">
                <a:latin typeface="Arial"/>
                <a:cs typeface="Arial"/>
              </a:rPr>
              <a:t> </a:t>
            </a:r>
            <a:r>
              <a:rPr sz="1147" spc="4" dirty="0">
                <a:latin typeface="Arial"/>
                <a:cs typeface="Arial"/>
              </a:rPr>
              <a:t>Industry</a:t>
            </a:r>
            <a:endParaRPr sz="1147">
              <a:latin typeface="Arial"/>
              <a:cs typeface="Arial"/>
            </a:endParaRPr>
          </a:p>
        </p:txBody>
      </p:sp>
      <p:sp>
        <p:nvSpPr>
          <p:cNvPr id="67" name="object 67"/>
          <p:cNvSpPr txBox="1">
            <a:spLocks noGrp="1"/>
          </p:cNvSpPr>
          <p:nvPr>
            <p:ph type="title"/>
          </p:nvPr>
        </p:nvSpPr>
        <p:spPr>
          <a:xfrm>
            <a:off x="742778" y="563191"/>
            <a:ext cx="7572670" cy="441071"/>
          </a:xfrm>
          <a:prstGeom prst="rect">
            <a:avLst/>
          </a:prstGeom>
        </p:spPr>
        <p:txBody>
          <a:bodyPr vert="horz" wrap="square" lIns="0" tIns="10085" rIns="0" bIns="0" rtlCol="0" anchor="ctr">
            <a:spAutoFit/>
          </a:bodyPr>
          <a:lstStyle/>
          <a:p>
            <a:pPr marL="11206">
              <a:spcBef>
                <a:spcPts val="79"/>
              </a:spcBef>
            </a:pPr>
            <a:r>
              <a:rPr lang="en-US" spc="-9" dirty="0">
                <a:latin typeface="+mj-lt"/>
              </a:rPr>
              <a:t>5 </a:t>
            </a:r>
            <a:r>
              <a:rPr lang="en-US" spc="-9" dirty="0" err="1" smtClean="0">
                <a:latin typeface="+mj-lt"/>
              </a:rPr>
              <a:t>Sektor</a:t>
            </a:r>
            <a:r>
              <a:rPr lang="en-US" spc="-9" dirty="0" smtClean="0">
                <a:latin typeface="+mj-lt"/>
              </a:rPr>
              <a:t> </a:t>
            </a:r>
            <a:r>
              <a:rPr lang="en-US" spc="-9" dirty="0" err="1">
                <a:latin typeface="+mj-lt"/>
              </a:rPr>
              <a:t>dipilih</a:t>
            </a:r>
            <a:r>
              <a:rPr lang="en-US" spc="-9" dirty="0">
                <a:latin typeface="+mj-lt"/>
              </a:rPr>
              <a:t> </a:t>
            </a:r>
            <a:r>
              <a:rPr lang="en-US" spc="-9" dirty="0" err="1">
                <a:latin typeface="+mj-lt"/>
              </a:rPr>
              <a:t>untuk</a:t>
            </a:r>
            <a:r>
              <a:rPr lang="en-US" spc="-9" dirty="0">
                <a:latin typeface="+mj-lt"/>
              </a:rPr>
              <a:t> </a:t>
            </a:r>
            <a:r>
              <a:rPr spc="-9" dirty="0" smtClean="0">
                <a:latin typeface="+mj-lt"/>
              </a:rPr>
              <a:t>“</a:t>
            </a:r>
            <a:r>
              <a:rPr spc="-9" dirty="0">
                <a:latin typeface="+mj-lt"/>
              </a:rPr>
              <a:t>Making Indonesia</a:t>
            </a:r>
            <a:r>
              <a:rPr spc="88" dirty="0">
                <a:latin typeface="+mj-lt"/>
              </a:rPr>
              <a:t> </a:t>
            </a:r>
            <a:r>
              <a:rPr spc="-9" dirty="0">
                <a:latin typeface="+mj-lt"/>
              </a:rPr>
              <a:t>4.0”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742778" y="1637684"/>
            <a:ext cx="2840691" cy="279526"/>
          </a:xfrm>
          <a:prstGeom prst="rect">
            <a:avLst/>
          </a:prstGeom>
        </p:spPr>
        <p:txBody>
          <a:bodyPr vert="horz" wrap="square" lIns="0" tIns="14568" rIns="0" bIns="0" rtlCol="0">
            <a:spAutoFit/>
          </a:bodyPr>
          <a:lstStyle/>
          <a:p>
            <a:pPr marL="11206">
              <a:spcBef>
                <a:spcPts val="115"/>
              </a:spcBef>
            </a:pPr>
            <a:r>
              <a:rPr sz="1721" b="1" spc="9" dirty="0">
                <a:latin typeface="Arial"/>
                <a:cs typeface="Arial"/>
              </a:rPr>
              <a:t>Sector Prioritization</a:t>
            </a:r>
            <a:r>
              <a:rPr sz="1721" b="1" spc="-57" dirty="0">
                <a:latin typeface="Arial"/>
                <a:cs typeface="Arial"/>
              </a:rPr>
              <a:t> </a:t>
            </a:r>
            <a:r>
              <a:rPr sz="1721" b="1" spc="9" dirty="0">
                <a:latin typeface="Arial"/>
                <a:cs typeface="Arial"/>
              </a:rPr>
              <a:t>Matrix</a:t>
            </a:r>
            <a:endParaRPr sz="1721" dirty="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164638" y="6079964"/>
            <a:ext cx="269501" cy="16071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71" b="1" spc="-4" dirty="0">
                <a:latin typeface="Arial"/>
                <a:cs typeface="Arial"/>
              </a:rPr>
              <a:t>Lo</a:t>
            </a:r>
            <a:r>
              <a:rPr sz="971" b="1" dirty="0">
                <a:latin typeface="Arial"/>
                <a:cs typeface="Arial"/>
              </a:rPr>
              <a:t>w</a:t>
            </a:r>
            <a:endParaRPr sz="971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136630" y="2133735"/>
            <a:ext cx="296956" cy="161281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971" b="1" spc="-4" dirty="0">
                <a:latin typeface="Arial"/>
                <a:cs typeface="Arial"/>
              </a:rPr>
              <a:t>H</a:t>
            </a:r>
            <a:r>
              <a:rPr sz="971" b="1" dirty="0">
                <a:latin typeface="Arial"/>
                <a:cs typeface="Arial"/>
              </a:rPr>
              <a:t>i</a:t>
            </a:r>
            <a:r>
              <a:rPr sz="971" b="1" spc="-4" dirty="0">
                <a:latin typeface="Arial"/>
                <a:cs typeface="Arial"/>
              </a:rPr>
              <a:t>g</a:t>
            </a:r>
            <a:r>
              <a:rPr sz="971" b="1" dirty="0">
                <a:latin typeface="Arial"/>
                <a:cs typeface="Arial"/>
              </a:rPr>
              <a:t>h</a:t>
            </a:r>
            <a:endParaRPr sz="971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43396" y="6225193"/>
            <a:ext cx="1790700" cy="416064"/>
          </a:xfrm>
          <a:prstGeom prst="rect">
            <a:avLst/>
          </a:prstGeom>
        </p:spPr>
        <p:txBody>
          <a:bodyPr vert="horz" wrap="square" lIns="0" tIns="86285" rIns="0" bIns="0" rtlCol="0">
            <a:spAutoFit/>
          </a:bodyPr>
          <a:lstStyle/>
          <a:p>
            <a:pPr marL="586659">
              <a:spcBef>
                <a:spcPts val="679"/>
              </a:spcBef>
            </a:pPr>
            <a:r>
              <a:rPr sz="971" b="1" spc="-4" dirty="0">
                <a:latin typeface="Arial"/>
                <a:cs typeface="Arial"/>
              </a:rPr>
              <a:t>Low</a:t>
            </a:r>
            <a:endParaRPr sz="971">
              <a:latin typeface="Arial"/>
              <a:cs typeface="Arial"/>
            </a:endParaRPr>
          </a:p>
          <a:p>
            <a:pPr marL="11206">
              <a:spcBef>
                <a:spcPts val="490"/>
              </a:spcBef>
            </a:pPr>
            <a:r>
              <a:rPr sz="750" spc="9" dirty="0">
                <a:latin typeface="Arial"/>
                <a:cs typeface="Arial"/>
              </a:rPr>
              <a:t>Source: A.T. </a:t>
            </a:r>
            <a:r>
              <a:rPr sz="750" spc="4" dirty="0">
                <a:latin typeface="Arial"/>
                <a:cs typeface="Arial"/>
              </a:rPr>
              <a:t>Kearney, </a:t>
            </a:r>
            <a:r>
              <a:rPr sz="750" spc="13" dirty="0">
                <a:latin typeface="Arial"/>
                <a:cs typeface="Arial"/>
              </a:rPr>
              <a:t>World </a:t>
            </a:r>
            <a:r>
              <a:rPr sz="750" spc="9" dirty="0">
                <a:latin typeface="Arial"/>
                <a:cs typeface="Arial"/>
              </a:rPr>
              <a:t>Bank,</a:t>
            </a:r>
            <a:r>
              <a:rPr sz="750" spc="53" dirty="0">
                <a:latin typeface="Arial"/>
                <a:cs typeface="Arial"/>
              </a:rPr>
              <a:t> </a:t>
            </a:r>
            <a:r>
              <a:rPr sz="750" spc="13" dirty="0">
                <a:latin typeface="Arial"/>
                <a:cs typeface="Arial"/>
              </a:rPr>
              <a:t>BPS</a:t>
            </a:r>
            <a:endParaRPr sz="75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330033" y="6308291"/>
            <a:ext cx="296956" cy="16071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71" b="1" spc="-4" dirty="0">
                <a:latin typeface="Arial"/>
                <a:cs typeface="Arial"/>
              </a:rPr>
              <a:t>H</a:t>
            </a:r>
            <a:r>
              <a:rPr sz="971" b="1" dirty="0">
                <a:latin typeface="Arial"/>
                <a:cs typeface="Arial"/>
              </a:rPr>
              <a:t>i</a:t>
            </a:r>
            <a:r>
              <a:rPr sz="971" b="1" spc="-4" dirty="0">
                <a:latin typeface="Arial"/>
                <a:cs typeface="Arial"/>
              </a:rPr>
              <a:t>g</a:t>
            </a:r>
            <a:r>
              <a:rPr sz="971" b="1" dirty="0">
                <a:latin typeface="Arial"/>
                <a:cs typeface="Arial"/>
              </a:rPr>
              <a:t>h</a:t>
            </a:r>
            <a:endParaRPr sz="971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920271" y="2205328"/>
            <a:ext cx="1122829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90"/>
              </a:lnSpc>
            </a:pPr>
            <a:r>
              <a:rPr sz="1324" b="1" spc="-22" dirty="0">
                <a:solidFill>
                  <a:srgbClr val="FFFFFF"/>
                </a:solidFill>
                <a:latin typeface="Arial"/>
                <a:cs typeface="Arial"/>
              </a:rPr>
              <a:t>Top </a:t>
            </a:r>
            <a:r>
              <a:rPr sz="1324" b="1" spc="13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324" b="1" spc="-4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24" b="1" spc="13" dirty="0">
                <a:solidFill>
                  <a:srgbClr val="FFFFFF"/>
                </a:solidFill>
                <a:latin typeface="Arial"/>
                <a:cs typeface="Arial"/>
              </a:rPr>
              <a:t>Sectors</a:t>
            </a:r>
            <a:endParaRPr sz="1324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792097" y="2130014"/>
            <a:ext cx="3378013" cy="26714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62753" rIns="0" bIns="0" rtlCol="0">
            <a:spAutoFit/>
          </a:bodyPr>
          <a:lstStyle/>
          <a:p>
            <a:pPr marL="560" algn="ctr">
              <a:spcBef>
                <a:spcPts val="494"/>
              </a:spcBef>
            </a:pPr>
            <a:r>
              <a:rPr sz="1324" b="1" spc="-22" dirty="0">
                <a:solidFill>
                  <a:srgbClr val="FFFFFF"/>
                </a:solidFill>
                <a:latin typeface="Arial"/>
                <a:cs typeface="Arial"/>
              </a:rPr>
              <a:t>Top </a:t>
            </a:r>
            <a:r>
              <a:rPr sz="1324" b="1" spc="13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324" b="1" spc="2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24" b="1" spc="13" dirty="0">
                <a:solidFill>
                  <a:srgbClr val="FFFFFF"/>
                </a:solidFill>
                <a:latin typeface="Arial"/>
                <a:cs typeface="Arial"/>
              </a:rPr>
              <a:t>Sectors</a:t>
            </a:r>
            <a:endParaRPr sz="1324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870627" y="2695239"/>
            <a:ext cx="910478" cy="47448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1206" marR="4483">
              <a:lnSpc>
                <a:spcPts val="1677"/>
              </a:lnSpc>
              <a:spcBef>
                <a:spcPts val="300"/>
              </a:spcBef>
            </a:pPr>
            <a:r>
              <a:rPr sz="1544" b="1" spc="4" dirty="0">
                <a:solidFill>
                  <a:srgbClr val="FFFFFF"/>
                </a:solidFill>
                <a:latin typeface="Arial"/>
                <a:cs typeface="Arial"/>
              </a:rPr>
              <a:t>Food &amp;  </a:t>
            </a:r>
            <a:r>
              <a:rPr sz="1544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544" b="1" spc="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544" b="1" spc="-13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544" b="1" spc="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544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544" b="1" spc="4" dirty="0">
                <a:solidFill>
                  <a:srgbClr val="FFFFFF"/>
                </a:solidFill>
                <a:latin typeface="Arial"/>
                <a:cs typeface="Arial"/>
              </a:rPr>
              <a:t>age</a:t>
            </a:r>
            <a:endParaRPr sz="1544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870627" y="3448588"/>
            <a:ext cx="831476" cy="47448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1206" marR="4483">
              <a:lnSpc>
                <a:spcPts val="1677"/>
              </a:lnSpc>
              <a:spcBef>
                <a:spcPts val="300"/>
              </a:spcBef>
            </a:pPr>
            <a:r>
              <a:rPr sz="1544" b="1" spc="-13" dirty="0">
                <a:solidFill>
                  <a:srgbClr val="FFFFFF"/>
                </a:solidFill>
                <a:latin typeface="Arial"/>
                <a:cs typeface="Arial"/>
              </a:rPr>
              <a:t>Textile</a:t>
            </a:r>
            <a:r>
              <a:rPr sz="1544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44" b="1" spc="4" dirty="0">
                <a:solidFill>
                  <a:srgbClr val="FFFFFF"/>
                </a:solidFill>
                <a:latin typeface="Arial"/>
                <a:cs typeface="Arial"/>
              </a:rPr>
              <a:t>&amp;  </a:t>
            </a:r>
            <a:r>
              <a:rPr sz="1544" b="1" dirty="0">
                <a:solidFill>
                  <a:srgbClr val="FFFFFF"/>
                </a:solidFill>
                <a:latin typeface="Arial"/>
                <a:cs typeface="Arial"/>
              </a:rPr>
              <a:t>Apparel</a:t>
            </a:r>
            <a:endParaRPr sz="1544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5870627" y="4308426"/>
            <a:ext cx="1104900" cy="250076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1206">
              <a:spcBef>
                <a:spcPts val="97"/>
              </a:spcBef>
            </a:pPr>
            <a:r>
              <a:rPr sz="1544" b="1" spc="-18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44" b="1" spc="4" dirty="0">
                <a:solidFill>
                  <a:srgbClr val="FFFFFF"/>
                </a:solidFill>
                <a:latin typeface="Arial"/>
                <a:cs typeface="Arial"/>
              </a:rPr>
              <a:t>uto</a:t>
            </a:r>
            <a:r>
              <a:rPr sz="1544" b="1" spc="9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544" b="1" dirty="0">
                <a:solidFill>
                  <a:srgbClr val="FFFFFF"/>
                </a:solidFill>
                <a:latin typeface="Arial"/>
                <a:cs typeface="Arial"/>
              </a:rPr>
              <a:t>oti</a:t>
            </a:r>
            <a:r>
              <a:rPr sz="1544" b="1" spc="-13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544" b="1" spc="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544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870627" y="5061775"/>
            <a:ext cx="1088651" cy="250076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1206">
              <a:spcBef>
                <a:spcPts val="97"/>
              </a:spcBef>
            </a:pPr>
            <a:r>
              <a:rPr sz="1544" b="1" spc="4" dirty="0">
                <a:solidFill>
                  <a:srgbClr val="FFFFFF"/>
                </a:solidFill>
                <a:latin typeface="Arial"/>
                <a:cs typeface="Arial"/>
              </a:rPr>
              <a:t>Elect</a:t>
            </a:r>
            <a:r>
              <a:rPr sz="1544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544" b="1" spc="4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544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544" b="1" spc="4" dirty="0">
                <a:solidFill>
                  <a:srgbClr val="FFFFFF"/>
                </a:solidFill>
                <a:latin typeface="Arial"/>
                <a:cs typeface="Arial"/>
              </a:rPr>
              <a:t>cs</a:t>
            </a:r>
            <a:endParaRPr sz="1544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870627" y="5815114"/>
            <a:ext cx="902074" cy="250642"/>
          </a:xfrm>
          <a:prstGeom prst="rect">
            <a:avLst/>
          </a:prstGeom>
        </p:spPr>
        <p:txBody>
          <a:bodyPr vert="horz" wrap="square" lIns="0" tIns="12887" rIns="0" bIns="0" rtlCol="0">
            <a:spAutoFit/>
          </a:bodyPr>
          <a:lstStyle/>
          <a:p>
            <a:pPr marL="11206">
              <a:spcBef>
                <a:spcPts val="101"/>
              </a:spcBef>
            </a:pPr>
            <a:r>
              <a:rPr sz="1544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544" b="1" spc="4" dirty="0">
                <a:solidFill>
                  <a:srgbClr val="FFFFFF"/>
                </a:solidFill>
                <a:latin typeface="Arial"/>
                <a:cs typeface="Arial"/>
              </a:rPr>
              <a:t>hem</a:t>
            </a:r>
            <a:r>
              <a:rPr sz="1544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544" b="1" spc="4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1544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544">
              <a:latin typeface="Arial"/>
              <a:cs typeface="Arial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8504368" y="2650416"/>
            <a:ext cx="244849" cy="3585322"/>
          </a:xfrm>
          <a:custGeom>
            <a:avLst/>
            <a:gdLst/>
            <a:ahLst/>
            <a:cxnLst/>
            <a:rect l="l" t="t" r="r" b="b"/>
            <a:pathLst>
              <a:path w="277495" h="4063365">
                <a:moveTo>
                  <a:pt x="277368" y="3924300"/>
                </a:moveTo>
                <a:lnTo>
                  <a:pt x="0" y="3924300"/>
                </a:lnTo>
                <a:lnTo>
                  <a:pt x="138684" y="4062984"/>
                </a:lnTo>
                <a:lnTo>
                  <a:pt x="277368" y="3924300"/>
                </a:lnTo>
                <a:close/>
              </a:path>
              <a:path w="277495" h="4063365">
                <a:moveTo>
                  <a:pt x="207264" y="138684"/>
                </a:moveTo>
                <a:lnTo>
                  <a:pt x="68580" y="138684"/>
                </a:lnTo>
                <a:lnTo>
                  <a:pt x="68580" y="3924300"/>
                </a:lnTo>
                <a:lnTo>
                  <a:pt x="207264" y="3924300"/>
                </a:lnTo>
                <a:lnTo>
                  <a:pt x="207264" y="138684"/>
                </a:lnTo>
                <a:close/>
              </a:path>
              <a:path w="277495" h="4063365">
                <a:moveTo>
                  <a:pt x="138684" y="0"/>
                </a:moveTo>
                <a:lnTo>
                  <a:pt x="0" y="138684"/>
                </a:lnTo>
                <a:lnTo>
                  <a:pt x="277368" y="138684"/>
                </a:lnTo>
                <a:lnTo>
                  <a:pt x="138684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1" name="object 81"/>
          <p:cNvSpPr/>
          <p:nvPr/>
        </p:nvSpPr>
        <p:spPr>
          <a:xfrm>
            <a:off x="8504368" y="2650416"/>
            <a:ext cx="244849" cy="3585322"/>
          </a:xfrm>
          <a:custGeom>
            <a:avLst/>
            <a:gdLst/>
            <a:ahLst/>
            <a:cxnLst/>
            <a:rect l="l" t="t" r="r" b="b"/>
            <a:pathLst>
              <a:path w="277495" h="4063365">
                <a:moveTo>
                  <a:pt x="277368" y="3924300"/>
                </a:moveTo>
                <a:lnTo>
                  <a:pt x="0" y="3924300"/>
                </a:lnTo>
                <a:lnTo>
                  <a:pt x="138684" y="4062984"/>
                </a:lnTo>
                <a:lnTo>
                  <a:pt x="277368" y="3924300"/>
                </a:lnTo>
                <a:close/>
              </a:path>
              <a:path w="277495" h="4063365">
                <a:moveTo>
                  <a:pt x="207264" y="138684"/>
                </a:moveTo>
                <a:lnTo>
                  <a:pt x="68580" y="138684"/>
                </a:lnTo>
                <a:lnTo>
                  <a:pt x="68580" y="3924300"/>
                </a:lnTo>
                <a:lnTo>
                  <a:pt x="207264" y="3924300"/>
                </a:lnTo>
                <a:lnTo>
                  <a:pt x="207264" y="138684"/>
                </a:lnTo>
                <a:close/>
              </a:path>
              <a:path w="277495" h="4063365">
                <a:moveTo>
                  <a:pt x="138684" y="0"/>
                </a:moveTo>
                <a:lnTo>
                  <a:pt x="0" y="138684"/>
                </a:lnTo>
                <a:lnTo>
                  <a:pt x="277368" y="138684"/>
                </a:lnTo>
                <a:lnTo>
                  <a:pt x="138684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2" name="object 82"/>
          <p:cNvSpPr/>
          <p:nvPr/>
        </p:nvSpPr>
        <p:spPr>
          <a:xfrm>
            <a:off x="8082130" y="3515060"/>
            <a:ext cx="1089212" cy="426383"/>
          </a:xfrm>
          <a:custGeom>
            <a:avLst/>
            <a:gdLst/>
            <a:ahLst/>
            <a:cxnLst/>
            <a:rect l="l" t="t" r="r" b="b"/>
            <a:pathLst>
              <a:path w="1234440" h="483235">
                <a:moveTo>
                  <a:pt x="617220" y="0"/>
                </a:moveTo>
                <a:lnTo>
                  <a:pt x="549880" y="1418"/>
                </a:lnTo>
                <a:lnTo>
                  <a:pt x="484663" y="5575"/>
                </a:lnTo>
                <a:lnTo>
                  <a:pt x="421940" y="12326"/>
                </a:lnTo>
                <a:lnTo>
                  <a:pt x="362087" y="21522"/>
                </a:lnTo>
                <a:lnTo>
                  <a:pt x="305477" y="33019"/>
                </a:lnTo>
                <a:lnTo>
                  <a:pt x="252484" y="46670"/>
                </a:lnTo>
                <a:lnTo>
                  <a:pt x="203481" y="62329"/>
                </a:lnTo>
                <a:lnTo>
                  <a:pt x="158844" y="79849"/>
                </a:lnTo>
                <a:lnTo>
                  <a:pt x="118945" y="99084"/>
                </a:lnTo>
                <a:lnTo>
                  <a:pt x="84158" y="119887"/>
                </a:lnTo>
                <a:lnTo>
                  <a:pt x="31418" y="165616"/>
                </a:lnTo>
                <a:lnTo>
                  <a:pt x="3615" y="215863"/>
                </a:lnTo>
                <a:lnTo>
                  <a:pt x="0" y="242315"/>
                </a:lnTo>
                <a:lnTo>
                  <a:pt x="3615" y="268483"/>
                </a:lnTo>
                <a:lnTo>
                  <a:pt x="31418" y="318272"/>
                </a:lnTo>
                <a:lnTo>
                  <a:pt x="84158" y="363671"/>
                </a:lnTo>
                <a:lnTo>
                  <a:pt x="118945" y="384352"/>
                </a:lnTo>
                <a:lnTo>
                  <a:pt x="158844" y="403489"/>
                </a:lnTo>
                <a:lnTo>
                  <a:pt x="203481" y="420933"/>
                </a:lnTo>
                <a:lnTo>
                  <a:pt x="252484" y="436534"/>
                </a:lnTo>
                <a:lnTo>
                  <a:pt x="305477" y="450144"/>
                </a:lnTo>
                <a:lnTo>
                  <a:pt x="362087" y="461613"/>
                </a:lnTo>
                <a:lnTo>
                  <a:pt x="421940" y="470794"/>
                </a:lnTo>
                <a:lnTo>
                  <a:pt x="484663" y="477535"/>
                </a:lnTo>
                <a:lnTo>
                  <a:pt x="549880" y="481690"/>
                </a:lnTo>
                <a:lnTo>
                  <a:pt x="617220" y="483108"/>
                </a:lnTo>
                <a:lnTo>
                  <a:pt x="684559" y="481690"/>
                </a:lnTo>
                <a:lnTo>
                  <a:pt x="749776" y="477535"/>
                </a:lnTo>
                <a:lnTo>
                  <a:pt x="812499" y="470794"/>
                </a:lnTo>
                <a:lnTo>
                  <a:pt x="872352" y="461613"/>
                </a:lnTo>
                <a:lnTo>
                  <a:pt x="928962" y="450144"/>
                </a:lnTo>
                <a:lnTo>
                  <a:pt x="981955" y="436534"/>
                </a:lnTo>
                <a:lnTo>
                  <a:pt x="1030958" y="420933"/>
                </a:lnTo>
                <a:lnTo>
                  <a:pt x="1075595" y="403489"/>
                </a:lnTo>
                <a:lnTo>
                  <a:pt x="1115494" y="384352"/>
                </a:lnTo>
                <a:lnTo>
                  <a:pt x="1150281" y="363671"/>
                </a:lnTo>
                <a:lnTo>
                  <a:pt x="1203021" y="318272"/>
                </a:lnTo>
                <a:lnTo>
                  <a:pt x="1230824" y="268483"/>
                </a:lnTo>
                <a:lnTo>
                  <a:pt x="1234440" y="242315"/>
                </a:lnTo>
                <a:lnTo>
                  <a:pt x="1230824" y="215863"/>
                </a:lnTo>
                <a:lnTo>
                  <a:pt x="1203021" y="165616"/>
                </a:lnTo>
                <a:lnTo>
                  <a:pt x="1150281" y="119887"/>
                </a:lnTo>
                <a:lnTo>
                  <a:pt x="1115494" y="99084"/>
                </a:lnTo>
                <a:lnTo>
                  <a:pt x="1075595" y="79849"/>
                </a:lnTo>
                <a:lnTo>
                  <a:pt x="1030958" y="62329"/>
                </a:lnTo>
                <a:lnTo>
                  <a:pt x="981955" y="46670"/>
                </a:lnTo>
                <a:lnTo>
                  <a:pt x="928962" y="33019"/>
                </a:lnTo>
                <a:lnTo>
                  <a:pt x="872352" y="21522"/>
                </a:lnTo>
                <a:lnTo>
                  <a:pt x="812499" y="12326"/>
                </a:lnTo>
                <a:lnTo>
                  <a:pt x="749776" y="5575"/>
                </a:lnTo>
                <a:lnTo>
                  <a:pt x="684559" y="1418"/>
                </a:lnTo>
                <a:lnTo>
                  <a:pt x="617220" y="0"/>
                </a:lnTo>
                <a:close/>
              </a:path>
            </a:pathLst>
          </a:custGeom>
          <a:solidFill>
            <a:srgbClr val="3B4121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3" name="object 83"/>
          <p:cNvSpPr/>
          <p:nvPr/>
        </p:nvSpPr>
        <p:spPr>
          <a:xfrm>
            <a:off x="8082130" y="3515060"/>
            <a:ext cx="1089212" cy="426383"/>
          </a:xfrm>
          <a:custGeom>
            <a:avLst/>
            <a:gdLst/>
            <a:ahLst/>
            <a:cxnLst/>
            <a:rect l="l" t="t" r="r" b="b"/>
            <a:pathLst>
              <a:path w="1234440" h="483235">
                <a:moveTo>
                  <a:pt x="617220" y="0"/>
                </a:moveTo>
                <a:lnTo>
                  <a:pt x="549880" y="1418"/>
                </a:lnTo>
                <a:lnTo>
                  <a:pt x="484663" y="5575"/>
                </a:lnTo>
                <a:lnTo>
                  <a:pt x="421940" y="12326"/>
                </a:lnTo>
                <a:lnTo>
                  <a:pt x="362087" y="21522"/>
                </a:lnTo>
                <a:lnTo>
                  <a:pt x="305477" y="33019"/>
                </a:lnTo>
                <a:lnTo>
                  <a:pt x="252484" y="46670"/>
                </a:lnTo>
                <a:lnTo>
                  <a:pt x="203481" y="62329"/>
                </a:lnTo>
                <a:lnTo>
                  <a:pt x="158844" y="79849"/>
                </a:lnTo>
                <a:lnTo>
                  <a:pt x="118945" y="99084"/>
                </a:lnTo>
                <a:lnTo>
                  <a:pt x="84158" y="119887"/>
                </a:lnTo>
                <a:lnTo>
                  <a:pt x="31418" y="165616"/>
                </a:lnTo>
                <a:lnTo>
                  <a:pt x="3615" y="215863"/>
                </a:lnTo>
                <a:lnTo>
                  <a:pt x="0" y="242315"/>
                </a:lnTo>
                <a:lnTo>
                  <a:pt x="3615" y="268483"/>
                </a:lnTo>
                <a:lnTo>
                  <a:pt x="31418" y="318272"/>
                </a:lnTo>
                <a:lnTo>
                  <a:pt x="84158" y="363671"/>
                </a:lnTo>
                <a:lnTo>
                  <a:pt x="118945" y="384352"/>
                </a:lnTo>
                <a:lnTo>
                  <a:pt x="158844" y="403489"/>
                </a:lnTo>
                <a:lnTo>
                  <a:pt x="203481" y="420933"/>
                </a:lnTo>
                <a:lnTo>
                  <a:pt x="252484" y="436534"/>
                </a:lnTo>
                <a:lnTo>
                  <a:pt x="305477" y="450144"/>
                </a:lnTo>
                <a:lnTo>
                  <a:pt x="362087" y="461613"/>
                </a:lnTo>
                <a:lnTo>
                  <a:pt x="421940" y="470794"/>
                </a:lnTo>
                <a:lnTo>
                  <a:pt x="484663" y="477535"/>
                </a:lnTo>
                <a:lnTo>
                  <a:pt x="549880" y="481690"/>
                </a:lnTo>
                <a:lnTo>
                  <a:pt x="617220" y="483108"/>
                </a:lnTo>
                <a:lnTo>
                  <a:pt x="684559" y="481690"/>
                </a:lnTo>
                <a:lnTo>
                  <a:pt x="749776" y="477535"/>
                </a:lnTo>
                <a:lnTo>
                  <a:pt x="812499" y="470794"/>
                </a:lnTo>
                <a:lnTo>
                  <a:pt x="872352" y="461613"/>
                </a:lnTo>
                <a:lnTo>
                  <a:pt x="928962" y="450144"/>
                </a:lnTo>
                <a:lnTo>
                  <a:pt x="981955" y="436534"/>
                </a:lnTo>
                <a:lnTo>
                  <a:pt x="1030958" y="420933"/>
                </a:lnTo>
                <a:lnTo>
                  <a:pt x="1075595" y="403489"/>
                </a:lnTo>
                <a:lnTo>
                  <a:pt x="1115494" y="384352"/>
                </a:lnTo>
                <a:lnTo>
                  <a:pt x="1150281" y="363671"/>
                </a:lnTo>
                <a:lnTo>
                  <a:pt x="1203021" y="318272"/>
                </a:lnTo>
                <a:lnTo>
                  <a:pt x="1230824" y="268483"/>
                </a:lnTo>
                <a:lnTo>
                  <a:pt x="1234440" y="242315"/>
                </a:lnTo>
                <a:lnTo>
                  <a:pt x="1230824" y="215863"/>
                </a:lnTo>
                <a:lnTo>
                  <a:pt x="1203021" y="165616"/>
                </a:lnTo>
                <a:lnTo>
                  <a:pt x="1150281" y="119887"/>
                </a:lnTo>
                <a:lnTo>
                  <a:pt x="1115494" y="99084"/>
                </a:lnTo>
                <a:lnTo>
                  <a:pt x="1075595" y="79849"/>
                </a:lnTo>
                <a:lnTo>
                  <a:pt x="1030958" y="62329"/>
                </a:lnTo>
                <a:lnTo>
                  <a:pt x="981955" y="46670"/>
                </a:lnTo>
                <a:lnTo>
                  <a:pt x="928962" y="33019"/>
                </a:lnTo>
                <a:lnTo>
                  <a:pt x="872352" y="21522"/>
                </a:lnTo>
                <a:lnTo>
                  <a:pt x="812499" y="12326"/>
                </a:lnTo>
                <a:lnTo>
                  <a:pt x="749776" y="5575"/>
                </a:lnTo>
                <a:lnTo>
                  <a:pt x="684559" y="1418"/>
                </a:lnTo>
                <a:lnTo>
                  <a:pt x="617220" y="0"/>
                </a:lnTo>
                <a:close/>
              </a:path>
            </a:pathLst>
          </a:custGeom>
          <a:solidFill>
            <a:srgbClr val="3B4121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4" name="object 84"/>
          <p:cNvSpPr txBox="1"/>
          <p:nvPr/>
        </p:nvSpPr>
        <p:spPr>
          <a:xfrm>
            <a:off x="8315448" y="3524811"/>
            <a:ext cx="623607" cy="361524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5043" algn="ctr">
              <a:lnSpc>
                <a:spcPts val="1540"/>
              </a:lnSpc>
              <a:spcBef>
                <a:spcPts val="119"/>
              </a:spcBef>
            </a:pPr>
            <a:r>
              <a:rPr sz="1324" b="1" spc="18" dirty="0">
                <a:solidFill>
                  <a:srgbClr val="FFFFFF"/>
                </a:solidFill>
                <a:latin typeface="Arial"/>
                <a:cs typeface="Arial"/>
              </a:rPr>
              <a:t>~60%</a:t>
            </a:r>
            <a:endParaRPr sz="1324">
              <a:latin typeface="Arial"/>
              <a:cs typeface="Arial"/>
            </a:endParaRPr>
          </a:p>
          <a:p>
            <a:pPr algn="ctr">
              <a:lnSpc>
                <a:spcPts val="1222"/>
              </a:lnSpc>
            </a:pPr>
            <a:r>
              <a:rPr sz="1059" b="1" spc="4" dirty="0">
                <a:solidFill>
                  <a:srgbClr val="FFFFFF"/>
                </a:solidFill>
                <a:latin typeface="Arial"/>
                <a:cs typeface="Arial"/>
              </a:rPr>
              <a:t>mfg.</a:t>
            </a:r>
            <a:r>
              <a:rPr sz="1059" b="1" spc="-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15" b="1" spc="-4" dirty="0">
                <a:solidFill>
                  <a:srgbClr val="FFFFFF"/>
                </a:solidFill>
                <a:latin typeface="Arial"/>
                <a:cs typeface="Arial"/>
              </a:rPr>
              <a:t>GDP</a:t>
            </a:r>
            <a:endParaRPr sz="1015">
              <a:latin typeface="Arial"/>
              <a:cs typeface="Arial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8082130" y="4175312"/>
            <a:ext cx="1089212" cy="426383"/>
          </a:xfrm>
          <a:custGeom>
            <a:avLst/>
            <a:gdLst/>
            <a:ahLst/>
            <a:cxnLst/>
            <a:rect l="l" t="t" r="r" b="b"/>
            <a:pathLst>
              <a:path w="1234440" h="483235">
                <a:moveTo>
                  <a:pt x="617220" y="0"/>
                </a:moveTo>
                <a:lnTo>
                  <a:pt x="549880" y="1418"/>
                </a:lnTo>
                <a:lnTo>
                  <a:pt x="484663" y="5575"/>
                </a:lnTo>
                <a:lnTo>
                  <a:pt x="421940" y="12326"/>
                </a:lnTo>
                <a:lnTo>
                  <a:pt x="362087" y="21522"/>
                </a:lnTo>
                <a:lnTo>
                  <a:pt x="305477" y="33019"/>
                </a:lnTo>
                <a:lnTo>
                  <a:pt x="252484" y="46670"/>
                </a:lnTo>
                <a:lnTo>
                  <a:pt x="203481" y="62329"/>
                </a:lnTo>
                <a:lnTo>
                  <a:pt x="158844" y="79849"/>
                </a:lnTo>
                <a:lnTo>
                  <a:pt x="118945" y="99084"/>
                </a:lnTo>
                <a:lnTo>
                  <a:pt x="84158" y="119887"/>
                </a:lnTo>
                <a:lnTo>
                  <a:pt x="31418" y="165616"/>
                </a:lnTo>
                <a:lnTo>
                  <a:pt x="3615" y="215863"/>
                </a:lnTo>
                <a:lnTo>
                  <a:pt x="0" y="242315"/>
                </a:lnTo>
                <a:lnTo>
                  <a:pt x="3615" y="268483"/>
                </a:lnTo>
                <a:lnTo>
                  <a:pt x="31418" y="318272"/>
                </a:lnTo>
                <a:lnTo>
                  <a:pt x="84158" y="363671"/>
                </a:lnTo>
                <a:lnTo>
                  <a:pt x="118945" y="384352"/>
                </a:lnTo>
                <a:lnTo>
                  <a:pt x="158844" y="403489"/>
                </a:lnTo>
                <a:lnTo>
                  <a:pt x="203481" y="420933"/>
                </a:lnTo>
                <a:lnTo>
                  <a:pt x="252484" y="436534"/>
                </a:lnTo>
                <a:lnTo>
                  <a:pt x="305477" y="450144"/>
                </a:lnTo>
                <a:lnTo>
                  <a:pt x="362087" y="461613"/>
                </a:lnTo>
                <a:lnTo>
                  <a:pt x="421940" y="470794"/>
                </a:lnTo>
                <a:lnTo>
                  <a:pt x="484663" y="477535"/>
                </a:lnTo>
                <a:lnTo>
                  <a:pt x="549880" y="481690"/>
                </a:lnTo>
                <a:lnTo>
                  <a:pt x="617220" y="483107"/>
                </a:lnTo>
                <a:lnTo>
                  <a:pt x="684559" y="481690"/>
                </a:lnTo>
                <a:lnTo>
                  <a:pt x="749776" y="477535"/>
                </a:lnTo>
                <a:lnTo>
                  <a:pt x="812499" y="470794"/>
                </a:lnTo>
                <a:lnTo>
                  <a:pt x="872352" y="461613"/>
                </a:lnTo>
                <a:lnTo>
                  <a:pt x="928962" y="450144"/>
                </a:lnTo>
                <a:lnTo>
                  <a:pt x="981955" y="436534"/>
                </a:lnTo>
                <a:lnTo>
                  <a:pt x="1030958" y="420933"/>
                </a:lnTo>
                <a:lnTo>
                  <a:pt x="1075595" y="403489"/>
                </a:lnTo>
                <a:lnTo>
                  <a:pt x="1115494" y="384352"/>
                </a:lnTo>
                <a:lnTo>
                  <a:pt x="1150281" y="363671"/>
                </a:lnTo>
                <a:lnTo>
                  <a:pt x="1203021" y="318272"/>
                </a:lnTo>
                <a:lnTo>
                  <a:pt x="1230824" y="268483"/>
                </a:lnTo>
                <a:lnTo>
                  <a:pt x="1234440" y="242315"/>
                </a:lnTo>
                <a:lnTo>
                  <a:pt x="1230824" y="215863"/>
                </a:lnTo>
                <a:lnTo>
                  <a:pt x="1203021" y="165616"/>
                </a:lnTo>
                <a:lnTo>
                  <a:pt x="1150281" y="119887"/>
                </a:lnTo>
                <a:lnTo>
                  <a:pt x="1115494" y="99084"/>
                </a:lnTo>
                <a:lnTo>
                  <a:pt x="1075595" y="79849"/>
                </a:lnTo>
                <a:lnTo>
                  <a:pt x="1030958" y="62329"/>
                </a:lnTo>
                <a:lnTo>
                  <a:pt x="981955" y="46670"/>
                </a:lnTo>
                <a:lnTo>
                  <a:pt x="928962" y="33019"/>
                </a:lnTo>
                <a:lnTo>
                  <a:pt x="872352" y="21522"/>
                </a:lnTo>
                <a:lnTo>
                  <a:pt x="812499" y="12326"/>
                </a:lnTo>
                <a:lnTo>
                  <a:pt x="749776" y="5575"/>
                </a:lnTo>
                <a:lnTo>
                  <a:pt x="684559" y="1418"/>
                </a:lnTo>
                <a:lnTo>
                  <a:pt x="617220" y="0"/>
                </a:lnTo>
                <a:close/>
              </a:path>
            </a:pathLst>
          </a:custGeom>
          <a:solidFill>
            <a:srgbClr val="3B4121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6" name="object 86"/>
          <p:cNvSpPr/>
          <p:nvPr/>
        </p:nvSpPr>
        <p:spPr>
          <a:xfrm>
            <a:off x="8082130" y="4175312"/>
            <a:ext cx="1089212" cy="426383"/>
          </a:xfrm>
          <a:custGeom>
            <a:avLst/>
            <a:gdLst/>
            <a:ahLst/>
            <a:cxnLst/>
            <a:rect l="l" t="t" r="r" b="b"/>
            <a:pathLst>
              <a:path w="1234440" h="483235">
                <a:moveTo>
                  <a:pt x="617220" y="0"/>
                </a:moveTo>
                <a:lnTo>
                  <a:pt x="549880" y="1418"/>
                </a:lnTo>
                <a:lnTo>
                  <a:pt x="484663" y="5575"/>
                </a:lnTo>
                <a:lnTo>
                  <a:pt x="421940" y="12326"/>
                </a:lnTo>
                <a:lnTo>
                  <a:pt x="362087" y="21522"/>
                </a:lnTo>
                <a:lnTo>
                  <a:pt x="305477" y="33019"/>
                </a:lnTo>
                <a:lnTo>
                  <a:pt x="252484" y="46670"/>
                </a:lnTo>
                <a:lnTo>
                  <a:pt x="203481" y="62329"/>
                </a:lnTo>
                <a:lnTo>
                  <a:pt x="158844" y="79849"/>
                </a:lnTo>
                <a:lnTo>
                  <a:pt x="118945" y="99084"/>
                </a:lnTo>
                <a:lnTo>
                  <a:pt x="84158" y="119887"/>
                </a:lnTo>
                <a:lnTo>
                  <a:pt x="31418" y="165616"/>
                </a:lnTo>
                <a:lnTo>
                  <a:pt x="3615" y="215863"/>
                </a:lnTo>
                <a:lnTo>
                  <a:pt x="0" y="242315"/>
                </a:lnTo>
                <a:lnTo>
                  <a:pt x="3615" y="268483"/>
                </a:lnTo>
                <a:lnTo>
                  <a:pt x="31418" y="318272"/>
                </a:lnTo>
                <a:lnTo>
                  <a:pt x="84158" y="363671"/>
                </a:lnTo>
                <a:lnTo>
                  <a:pt x="118945" y="384352"/>
                </a:lnTo>
                <a:lnTo>
                  <a:pt x="158844" y="403489"/>
                </a:lnTo>
                <a:lnTo>
                  <a:pt x="203481" y="420933"/>
                </a:lnTo>
                <a:lnTo>
                  <a:pt x="252484" y="436534"/>
                </a:lnTo>
                <a:lnTo>
                  <a:pt x="305477" y="450144"/>
                </a:lnTo>
                <a:lnTo>
                  <a:pt x="362087" y="461613"/>
                </a:lnTo>
                <a:lnTo>
                  <a:pt x="421940" y="470794"/>
                </a:lnTo>
                <a:lnTo>
                  <a:pt x="484663" y="477535"/>
                </a:lnTo>
                <a:lnTo>
                  <a:pt x="549880" y="481690"/>
                </a:lnTo>
                <a:lnTo>
                  <a:pt x="617220" y="483107"/>
                </a:lnTo>
                <a:lnTo>
                  <a:pt x="684559" y="481690"/>
                </a:lnTo>
                <a:lnTo>
                  <a:pt x="749776" y="477535"/>
                </a:lnTo>
                <a:lnTo>
                  <a:pt x="812499" y="470794"/>
                </a:lnTo>
                <a:lnTo>
                  <a:pt x="872352" y="461613"/>
                </a:lnTo>
                <a:lnTo>
                  <a:pt x="928962" y="450144"/>
                </a:lnTo>
                <a:lnTo>
                  <a:pt x="981955" y="436534"/>
                </a:lnTo>
                <a:lnTo>
                  <a:pt x="1030958" y="420933"/>
                </a:lnTo>
                <a:lnTo>
                  <a:pt x="1075595" y="403489"/>
                </a:lnTo>
                <a:lnTo>
                  <a:pt x="1115494" y="384352"/>
                </a:lnTo>
                <a:lnTo>
                  <a:pt x="1150281" y="363671"/>
                </a:lnTo>
                <a:lnTo>
                  <a:pt x="1203021" y="318272"/>
                </a:lnTo>
                <a:lnTo>
                  <a:pt x="1230824" y="268483"/>
                </a:lnTo>
                <a:lnTo>
                  <a:pt x="1234440" y="242315"/>
                </a:lnTo>
                <a:lnTo>
                  <a:pt x="1230824" y="215863"/>
                </a:lnTo>
                <a:lnTo>
                  <a:pt x="1203021" y="165616"/>
                </a:lnTo>
                <a:lnTo>
                  <a:pt x="1150281" y="119887"/>
                </a:lnTo>
                <a:lnTo>
                  <a:pt x="1115494" y="99084"/>
                </a:lnTo>
                <a:lnTo>
                  <a:pt x="1075595" y="79849"/>
                </a:lnTo>
                <a:lnTo>
                  <a:pt x="1030958" y="62329"/>
                </a:lnTo>
                <a:lnTo>
                  <a:pt x="981955" y="46670"/>
                </a:lnTo>
                <a:lnTo>
                  <a:pt x="928962" y="33019"/>
                </a:lnTo>
                <a:lnTo>
                  <a:pt x="872352" y="21522"/>
                </a:lnTo>
                <a:lnTo>
                  <a:pt x="812499" y="12326"/>
                </a:lnTo>
                <a:lnTo>
                  <a:pt x="749776" y="5575"/>
                </a:lnTo>
                <a:lnTo>
                  <a:pt x="684559" y="1418"/>
                </a:lnTo>
                <a:lnTo>
                  <a:pt x="617220" y="0"/>
                </a:lnTo>
                <a:close/>
              </a:path>
            </a:pathLst>
          </a:custGeom>
          <a:solidFill>
            <a:srgbClr val="3B4121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7" name="object 87"/>
          <p:cNvSpPr txBox="1"/>
          <p:nvPr/>
        </p:nvSpPr>
        <p:spPr>
          <a:xfrm>
            <a:off x="8232076" y="4191370"/>
            <a:ext cx="788333" cy="348700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algn="ctr">
              <a:lnSpc>
                <a:spcPts val="1544"/>
              </a:lnSpc>
              <a:spcBef>
                <a:spcPts val="119"/>
              </a:spcBef>
            </a:pPr>
            <a:r>
              <a:rPr sz="1324" b="1" spc="18" dirty="0">
                <a:solidFill>
                  <a:srgbClr val="FFFFFF"/>
                </a:solidFill>
                <a:latin typeface="Arial"/>
                <a:cs typeface="Arial"/>
              </a:rPr>
              <a:t>~65%</a:t>
            </a:r>
            <a:r>
              <a:rPr sz="1324" b="1" spc="-4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15" b="1" spc="-4" dirty="0">
                <a:solidFill>
                  <a:srgbClr val="FFFFFF"/>
                </a:solidFill>
                <a:latin typeface="Arial"/>
                <a:cs typeface="Arial"/>
              </a:rPr>
              <a:t>mfg.</a:t>
            </a:r>
            <a:endParaRPr sz="1015">
              <a:latin typeface="Arial"/>
              <a:cs typeface="Arial"/>
            </a:endParaRPr>
          </a:p>
          <a:p>
            <a:pPr marL="560" algn="ctr">
              <a:lnSpc>
                <a:spcPts val="1121"/>
              </a:lnSpc>
            </a:pPr>
            <a:r>
              <a:rPr sz="971" b="1" spc="-4" dirty="0">
                <a:solidFill>
                  <a:srgbClr val="FFFFFF"/>
                </a:solidFill>
                <a:latin typeface="Arial"/>
                <a:cs typeface="Arial"/>
              </a:rPr>
              <a:t>exports</a:t>
            </a:r>
            <a:endParaRPr sz="971">
              <a:latin typeface="Arial"/>
              <a:cs typeface="Arial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8082130" y="4835561"/>
            <a:ext cx="1089212" cy="426383"/>
          </a:xfrm>
          <a:custGeom>
            <a:avLst/>
            <a:gdLst/>
            <a:ahLst/>
            <a:cxnLst/>
            <a:rect l="l" t="t" r="r" b="b"/>
            <a:pathLst>
              <a:path w="1234440" h="483235">
                <a:moveTo>
                  <a:pt x="617220" y="0"/>
                </a:moveTo>
                <a:lnTo>
                  <a:pt x="549880" y="1417"/>
                </a:lnTo>
                <a:lnTo>
                  <a:pt x="484663" y="5572"/>
                </a:lnTo>
                <a:lnTo>
                  <a:pt x="421940" y="12313"/>
                </a:lnTo>
                <a:lnTo>
                  <a:pt x="362087" y="21494"/>
                </a:lnTo>
                <a:lnTo>
                  <a:pt x="305477" y="32963"/>
                </a:lnTo>
                <a:lnTo>
                  <a:pt x="252484" y="46573"/>
                </a:lnTo>
                <a:lnTo>
                  <a:pt x="203481" y="62174"/>
                </a:lnTo>
                <a:lnTo>
                  <a:pt x="158844" y="79618"/>
                </a:lnTo>
                <a:lnTo>
                  <a:pt x="118945" y="98755"/>
                </a:lnTo>
                <a:lnTo>
                  <a:pt x="84158" y="119436"/>
                </a:lnTo>
                <a:lnTo>
                  <a:pt x="31418" y="164835"/>
                </a:lnTo>
                <a:lnTo>
                  <a:pt x="3615" y="214624"/>
                </a:lnTo>
                <a:lnTo>
                  <a:pt x="0" y="240792"/>
                </a:lnTo>
                <a:lnTo>
                  <a:pt x="3615" y="267244"/>
                </a:lnTo>
                <a:lnTo>
                  <a:pt x="31418" y="317491"/>
                </a:lnTo>
                <a:lnTo>
                  <a:pt x="84158" y="363219"/>
                </a:lnTo>
                <a:lnTo>
                  <a:pt x="118945" y="384023"/>
                </a:lnTo>
                <a:lnTo>
                  <a:pt x="158844" y="403258"/>
                </a:lnTo>
                <a:lnTo>
                  <a:pt x="203481" y="420778"/>
                </a:lnTo>
                <a:lnTo>
                  <a:pt x="252484" y="436437"/>
                </a:lnTo>
                <a:lnTo>
                  <a:pt x="305477" y="450088"/>
                </a:lnTo>
                <a:lnTo>
                  <a:pt x="362087" y="461585"/>
                </a:lnTo>
                <a:lnTo>
                  <a:pt x="421940" y="470781"/>
                </a:lnTo>
                <a:lnTo>
                  <a:pt x="484663" y="477532"/>
                </a:lnTo>
                <a:lnTo>
                  <a:pt x="549880" y="481689"/>
                </a:lnTo>
                <a:lnTo>
                  <a:pt x="617220" y="483108"/>
                </a:lnTo>
                <a:lnTo>
                  <a:pt x="684559" y="481689"/>
                </a:lnTo>
                <a:lnTo>
                  <a:pt x="749776" y="477532"/>
                </a:lnTo>
                <a:lnTo>
                  <a:pt x="812499" y="470781"/>
                </a:lnTo>
                <a:lnTo>
                  <a:pt x="872352" y="461585"/>
                </a:lnTo>
                <a:lnTo>
                  <a:pt x="928962" y="450088"/>
                </a:lnTo>
                <a:lnTo>
                  <a:pt x="981955" y="436437"/>
                </a:lnTo>
                <a:lnTo>
                  <a:pt x="1030958" y="420778"/>
                </a:lnTo>
                <a:lnTo>
                  <a:pt x="1075595" y="403258"/>
                </a:lnTo>
                <a:lnTo>
                  <a:pt x="1115494" y="384023"/>
                </a:lnTo>
                <a:lnTo>
                  <a:pt x="1150281" y="363219"/>
                </a:lnTo>
                <a:lnTo>
                  <a:pt x="1203021" y="317491"/>
                </a:lnTo>
                <a:lnTo>
                  <a:pt x="1230824" y="267244"/>
                </a:lnTo>
                <a:lnTo>
                  <a:pt x="1234440" y="240792"/>
                </a:lnTo>
                <a:lnTo>
                  <a:pt x="1230824" y="214624"/>
                </a:lnTo>
                <a:lnTo>
                  <a:pt x="1203021" y="164835"/>
                </a:lnTo>
                <a:lnTo>
                  <a:pt x="1150281" y="119436"/>
                </a:lnTo>
                <a:lnTo>
                  <a:pt x="1115494" y="98755"/>
                </a:lnTo>
                <a:lnTo>
                  <a:pt x="1075595" y="79618"/>
                </a:lnTo>
                <a:lnTo>
                  <a:pt x="1030958" y="62174"/>
                </a:lnTo>
                <a:lnTo>
                  <a:pt x="981955" y="46573"/>
                </a:lnTo>
                <a:lnTo>
                  <a:pt x="928962" y="32963"/>
                </a:lnTo>
                <a:lnTo>
                  <a:pt x="872352" y="21494"/>
                </a:lnTo>
                <a:lnTo>
                  <a:pt x="812499" y="12313"/>
                </a:lnTo>
                <a:lnTo>
                  <a:pt x="749776" y="5572"/>
                </a:lnTo>
                <a:lnTo>
                  <a:pt x="684559" y="1417"/>
                </a:lnTo>
                <a:lnTo>
                  <a:pt x="617220" y="0"/>
                </a:lnTo>
                <a:close/>
              </a:path>
            </a:pathLst>
          </a:custGeom>
          <a:solidFill>
            <a:srgbClr val="3B4121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9" name="object 89"/>
          <p:cNvSpPr/>
          <p:nvPr/>
        </p:nvSpPr>
        <p:spPr>
          <a:xfrm>
            <a:off x="8082130" y="4835561"/>
            <a:ext cx="1089212" cy="426383"/>
          </a:xfrm>
          <a:custGeom>
            <a:avLst/>
            <a:gdLst/>
            <a:ahLst/>
            <a:cxnLst/>
            <a:rect l="l" t="t" r="r" b="b"/>
            <a:pathLst>
              <a:path w="1234440" h="483235">
                <a:moveTo>
                  <a:pt x="617220" y="0"/>
                </a:moveTo>
                <a:lnTo>
                  <a:pt x="549880" y="1417"/>
                </a:lnTo>
                <a:lnTo>
                  <a:pt x="484663" y="5572"/>
                </a:lnTo>
                <a:lnTo>
                  <a:pt x="421940" y="12313"/>
                </a:lnTo>
                <a:lnTo>
                  <a:pt x="362087" y="21494"/>
                </a:lnTo>
                <a:lnTo>
                  <a:pt x="305477" y="32963"/>
                </a:lnTo>
                <a:lnTo>
                  <a:pt x="252484" y="46573"/>
                </a:lnTo>
                <a:lnTo>
                  <a:pt x="203481" y="62174"/>
                </a:lnTo>
                <a:lnTo>
                  <a:pt x="158844" y="79618"/>
                </a:lnTo>
                <a:lnTo>
                  <a:pt x="118945" y="98755"/>
                </a:lnTo>
                <a:lnTo>
                  <a:pt x="84158" y="119436"/>
                </a:lnTo>
                <a:lnTo>
                  <a:pt x="31418" y="164835"/>
                </a:lnTo>
                <a:lnTo>
                  <a:pt x="3615" y="214624"/>
                </a:lnTo>
                <a:lnTo>
                  <a:pt x="0" y="240792"/>
                </a:lnTo>
                <a:lnTo>
                  <a:pt x="3615" y="267244"/>
                </a:lnTo>
                <a:lnTo>
                  <a:pt x="31418" y="317491"/>
                </a:lnTo>
                <a:lnTo>
                  <a:pt x="84158" y="363219"/>
                </a:lnTo>
                <a:lnTo>
                  <a:pt x="118945" y="384023"/>
                </a:lnTo>
                <a:lnTo>
                  <a:pt x="158844" y="403258"/>
                </a:lnTo>
                <a:lnTo>
                  <a:pt x="203481" y="420778"/>
                </a:lnTo>
                <a:lnTo>
                  <a:pt x="252484" y="436437"/>
                </a:lnTo>
                <a:lnTo>
                  <a:pt x="305477" y="450088"/>
                </a:lnTo>
                <a:lnTo>
                  <a:pt x="362087" y="461585"/>
                </a:lnTo>
                <a:lnTo>
                  <a:pt x="421940" y="470781"/>
                </a:lnTo>
                <a:lnTo>
                  <a:pt x="484663" y="477532"/>
                </a:lnTo>
                <a:lnTo>
                  <a:pt x="549880" y="481689"/>
                </a:lnTo>
                <a:lnTo>
                  <a:pt x="617220" y="483108"/>
                </a:lnTo>
                <a:lnTo>
                  <a:pt x="684559" y="481689"/>
                </a:lnTo>
                <a:lnTo>
                  <a:pt x="749776" y="477532"/>
                </a:lnTo>
                <a:lnTo>
                  <a:pt x="812499" y="470781"/>
                </a:lnTo>
                <a:lnTo>
                  <a:pt x="872352" y="461585"/>
                </a:lnTo>
                <a:lnTo>
                  <a:pt x="928962" y="450088"/>
                </a:lnTo>
                <a:lnTo>
                  <a:pt x="981955" y="436437"/>
                </a:lnTo>
                <a:lnTo>
                  <a:pt x="1030958" y="420778"/>
                </a:lnTo>
                <a:lnTo>
                  <a:pt x="1075595" y="403258"/>
                </a:lnTo>
                <a:lnTo>
                  <a:pt x="1115494" y="384023"/>
                </a:lnTo>
                <a:lnTo>
                  <a:pt x="1150281" y="363219"/>
                </a:lnTo>
                <a:lnTo>
                  <a:pt x="1203021" y="317491"/>
                </a:lnTo>
                <a:lnTo>
                  <a:pt x="1230824" y="267244"/>
                </a:lnTo>
                <a:lnTo>
                  <a:pt x="1234440" y="240792"/>
                </a:lnTo>
                <a:lnTo>
                  <a:pt x="1230824" y="214624"/>
                </a:lnTo>
                <a:lnTo>
                  <a:pt x="1203021" y="164835"/>
                </a:lnTo>
                <a:lnTo>
                  <a:pt x="1150281" y="119436"/>
                </a:lnTo>
                <a:lnTo>
                  <a:pt x="1115494" y="98755"/>
                </a:lnTo>
                <a:lnTo>
                  <a:pt x="1075595" y="79618"/>
                </a:lnTo>
                <a:lnTo>
                  <a:pt x="1030958" y="62174"/>
                </a:lnTo>
                <a:lnTo>
                  <a:pt x="981955" y="46573"/>
                </a:lnTo>
                <a:lnTo>
                  <a:pt x="928962" y="32963"/>
                </a:lnTo>
                <a:lnTo>
                  <a:pt x="872352" y="21494"/>
                </a:lnTo>
                <a:lnTo>
                  <a:pt x="812499" y="12313"/>
                </a:lnTo>
                <a:lnTo>
                  <a:pt x="749776" y="5572"/>
                </a:lnTo>
                <a:lnTo>
                  <a:pt x="684559" y="1417"/>
                </a:lnTo>
                <a:lnTo>
                  <a:pt x="617220" y="0"/>
                </a:lnTo>
                <a:close/>
              </a:path>
            </a:pathLst>
          </a:custGeom>
          <a:solidFill>
            <a:srgbClr val="3B4121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0" name="object 90"/>
          <p:cNvSpPr txBox="1"/>
          <p:nvPr/>
        </p:nvSpPr>
        <p:spPr>
          <a:xfrm>
            <a:off x="8237455" y="4851273"/>
            <a:ext cx="777688" cy="359039"/>
          </a:xfrm>
          <a:prstGeom prst="rect">
            <a:avLst/>
          </a:prstGeom>
        </p:spPr>
        <p:txBody>
          <a:bodyPr vert="horz" wrap="square" lIns="0" tIns="30256" rIns="0" bIns="0" rtlCol="0">
            <a:spAutoFit/>
          </a:bodyPr>
          <a:lstStyle/>
          <a:p>
            <a:pPr marL="152408" marR="4483" indent="-141202">
              <a:lnSpc>
                <a:spcPct val="92600"/>
              </a:lnSpc>
              <a:spcBef>
                <a:spcPts val="238"/>
              </a:spcBef>
            </a:pPr>
            <a:r>
              <a:rPr sz="1324" b="1" spc="18" dirty="0">
                <a:solidFill>
                  <a:srgbClr val="FFFFFF"/>
                </a:solidFill>
                <a:latin typeface="Arial"/>
                <a:cs typeface="Arial"/>
              </a:rPr>
              <a:t>~60%</a:t>
            </a:r>
            <a:r>
              <a:rPr sz="1324" b="1" spc="-7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71" b="1" dirty="0">
                <a:solidFill>
                  <a:srgbClr val="FFFFFF"/>
                </a:solidFill>
                <a:latin typeface="Arial"/>
                <a:cs typeface="Arial"/>
              </a:rPr>
              <a:t>mfg.  workers</a:t>
            </a:r>
            <a:endParaRPr sz="971">
              <a:latin typeface="Arial"/>
              <a:cs typeface="Arial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7072256" y="2663863"/>
            <a:ext cx="935914" cy="57284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2" name="object 92"/>
          <p:cNvSpPr/>
          <p:nvPr/>
        </p:nvSpPr>
        <p:spPr>
          <a:xfrm>
            <a:off x="7072256" y="3415552"/>
            <a:ext cx="935914" cy="57284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3" name="object 93"/>
          <p:cNvSpPr/>
          <p:nvPr/>
        </p:nvSpPr>
        <p:spPr>
          <a:xfrm>
            <a:off x="7072256" y="4171277"/>
            <a:ext cx="935914" cy="56881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4" name="object 94"/>
          <p:cNvSpPr/>
          <p:nvPr/>
        </p:nvSpPr>
        <p:spPr>
          <a:xfrm>
            <a:off x="7072256" y="4922968"/>
            <a:ext cx="935914" cy="57284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5" name="object 95"/>
          <p:cNvSpPr/>
          <p:nvPr/>
        </p:nvSpPr>
        <p:spPr>
          <a:xfrm>
            <a:off x="7072256" y="5674658"/>
            <a:ext cx="935914" cy="57284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</p:spTree>
    <p:extLst>
      <p:ext uri="{BB962C8B-B14F-4D97-AF65-F5344CB8AC3E}">
        <p14:creationId xmlns:p14="http://schemas.microsoft.com/office/powerpoint/2010/main" val="417211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7682" y="6488246"/>
            <a:ext cx="146797" cy="146493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spcBef>
                <a:spcPts val="84"/>
              </a:spcBef>
            </a:pPr>
            <a:r>
              <a:rPr sz="882" spc="-9" dirty="0">
                <a:solidFill>
                  <a:srgbClr val="ACAAA1"/>
                </a:solidFill>
                <a:latin typeface="Arial"/>
                <a:cs typeface="Arial"/>
              </a:rPr>
              <a:t>1</a:t>
            </a:r>
            <a:r>
              <a:rPr sz="882" spc="-4" dirty="0">
                <a:solidFill>
                  <a:srgbClr val="ACAAA1"/>
                </a:solidFill>
                <a:latin typeface="Arial"/>
                <a:cs typeface="Arial"/>
              </a:rPr>
              <a:t>5</a:t>
            </a:r>
            <a:endParaRPr sz="882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9707" y="192878"/>
            <a:ext cx="477371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015" b="1" spc="57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15" b="1" spc="53" dirty="0">
                <a:solidFill>
                  <a:srgbClr val="FFFFFF"/>
                </a:solidFill>
                <a:latin typeface="Arial"/>
                <a:cs typeface="Arial"/>
              </a:rPr>
              <a:t>ak</a:t>
            </a:r>
            <a:r>
              <a:rPr sz="1015" b="1" spc="26" dirty="0">
                <a:solidFill>
                  <a:srgbClr val="FFFFFF"/>
                </a:solidFill>
                <a:latin typeface="Arial"/>
                <a:cs typeface="Arial"/>
              </a:rPr>
              <a:t>ing</a:t>
            </a:r>
            <a:endParaRPr sz="1015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914926" y="2413746"/>
            <a:ext cx="2233556" cy="16405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/>
          <p:cNvSpPr/>
          <p:nvPr/>
        </p:nvSpPr>
        <p:spPr>
          <a:xfrm>
            <a:off x="6898789" y="2402990"/>
            <a:ext cx="2264485" cy="16674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2" name="object 12"/>
          <p:cNvSpPr/>
          <p:nvPr/>
        </p:nvSpPr>
        <p:spPr>
          <a:xfrm>
            <a:off x="6898789" y="2402990"/>
            <a:ext cx="2264709" cy="1667435"/>
          </a:xfrm>
          <a:custGeom>
            <a:avLst/>
            <a:gdLst/>
            <a:ahLst/>
            <a:cxnLst/>
            <a:rect l="l" t="t" r="r" b="b"/>
            <a:pathLst>
              <a:path w="2566670" h="1889760">
                <a:moveTo>
                  <a:pt x="2566416" y="0"/>
                </a:moveTo>
                <a:lnTo>
                  <a:pt x="0" y="0"/>
                </a:lnTo>
                <a:lnTo>
                  <a:pt x="0" y="1889760"/>
                </a:lnTo>
                <a:lnTo>
                  <a:pt x="2566416" y="1889760"/>
                </a:lnTo>
                <a:lnTo>
                  <a:pt x="2566416" y="1868424"/>
                </a:lnTo>
                <a:lnTo>
                  <a:pt x="42672" y="1868424"/>
                </a:lnTo>
                <a:lnTo>
                  <a:pt x="21336" y="1847088"/>
                </a:lnTo>
                <a:lnTo>
                  <a:pt x="42672" y="1847088"/>
                </a:lnTo>
                <a:lnTo>
                  <a:pt x="42672" y="41148"/>
                </a:lnTo>
                <a:lnTo>
                  <a:pt x="21336" y="41148"/>
                </a:lnTo>
                <a:lnTo>
                  <a:pt x="42672" y="19812"/>
                </a:lnTo>
                <a:lnTo>
                  <a:pt x="2566416" y="19812"/>
                </a:lnTo>
                <a:lnTo>
                  <a:pt x="2566416" y="0"/>
                </a:lnTo>
                <a:close/>
              </a:path>
              <a:path w="2566670" h="1889760">
                <a:moveTo>
                  <a:pt x="42672" y="1847088"/>
                </a:moveTo>
                <a:lnTo>
                  <a:pt x="21336" y="1847088"/>
                </a:lnTo>
                <a:lnTo>
                  <a:pt x="42672" y="1868424"/>
                </a:lnTo>
                <a:lnTo>
                  <a:pt x="42672" y="1847088"/>
                </a:lnTo>
                <a:close/>
              </a:path>
              <a:path w="2566670" h="1889760">
                <a:moveTo>
                  <a:pt x="2523744" y="1847088"/>
                </a:moveTo>
                <a:lnTo>
                  <a:pt x="42672" y="1847088"/>
                </a:lnTo>
                <a:lnTo>
                  <a:pt x="42672" y="1868424"/>
                </a:lnTo>
                <a:lnTo>
                  <a:pt x="2523744" y="1868424"/>
                </a:lnTo>
                <a:lnTo>
                  <a:pt x="2523744" y="1847088"/>
                </a:lnTo>
                <a:close/>
              </a:path>
              <a:path w="2566670" h="1889760">
                <a:moveTo>
                  <a:pt x="2523744" y="19812"/>
                </a:moveTo>
                <a:lnTo>
                  <a:pt x="2523744" y="1868424"/>
                </a:lnTo>
                <a:lnTo>
                  <a:pt x="2545079" y="1847088"/>
                </a:lnTo>
                <a:lnTo>
                  <a:pt x="2566416" y="1847088"/>
                </a:lnTo>
                <a:lnTo>
                  <a:pt x="2566416" y="41148"/>
                </a:lnTo>
                <a:lnTo>
                  <a:pt x="2545079" y="41148"/>
                </a:lnTo>
                <a:lnTo>
                  <a:pt x="2523744" y="19812"/>
                </a:lnTo>
                <a:close/>
              </a:path>
              <a:path w="2566670" h="1889760">
                <a:moveTo>
                  <a:pt x="2566416" y="1847088"/>
                </a:moveTo>
                <a:lnTo>
                  <a:pt x="2545079" y="1847088"/>
                </a:lnTo>
                <a:lnTo>
                  <a:pt x="2523744" y="1868424"/>
                </a:lnTo>
                <a:lnTo>
                  <a:pt x="2566416" y="1868424"/>
                </a:lnTo>
                <a:lnTo>
                  <a:pt x="2566416" y="1847088"/>
                </a:lnTo>
                <a:close/>
              </a:path>
              <a:path w="2566670" h="1889760">
                <a:moveTo>
                  <a:pt x="42672" y="19812"/>
                </a:moveTo>
                <a:lnTo>
                  <a:pt x="21336" y="41148"/>
                </a:lnTo>
                <a:lnTo>
                  <a:pt x="42672" y="41148"/>
                </a:lnTo>
                <a:lnTo>
                  <a:pt x="42672" y="19812"/>
                </a:lnTo>
                <a:close/>
              </a:path>
              <a:path w="2566670" h="1889760">
                <a:moveTo>
                  <a:pt x="2523744" y="19812"/>
                </a:moveTo>
                <a:lnTo>
                  <a:pt x="42672" y="19812"/>
                </a:lnTo>
                <a:lnTo>
                  <a:pt x="42672" y="41148"/>
                </a:lnTo>
                <a:lnTo>
                  <a:pt x="2523744" y="41148"/>
                </a:lnTo>
                <a:lnTo>
                  <a:pt x="2523744" y="19812"/>
                </a:lnTo>
                <a:close/>
              </a:path>
              <a:path w="2566670" h="1889760">
                <a:moveTo>
                  <a:pt x="2566416" y="19812"/>
                </a:moveTo>
                <a:lnTo>
                  <a:pt x="2523744" y="19812"/>
                </a:lnTo>
                <a:lnTo>
                  <a:pt x="2545079" y="41148"/>
                </a:lnTo>
                <a:lnTo>
                  <a:pt x="2566416" y="41148"/>
                </a:lnTo>
                <a:lnTo>
                  <a:pt x="2566416" y="19812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3" name="object 13"/>
          <p:cNvSpPr txBox="1"/>
          <p:nvPr/>
        </p:nvSpPr>
        <p:spPr>
          <a:xfrm>
            <a:off x="8304506" y="2450704"/>
            <a:ext cx="263899" cy="250076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1206">
              <a:spcBef>
                <a:spcPts val="97"/>
              </a:spcBef>
            </a:pPr>
            <a:r>
              <a:rPr sz="1544" b="1" spc="4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endParaRPr sz="1544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96653" y="2413746"/>
            <a:ext cx="2234901" cy="16405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" name="object 15"/>
          <p:cNvSpPr/>
          <p:nvPr/>
        </p:nvSpPr>
        <p:spPr>
          <a:xfrm>
            <a:off x="2275691" y="5061472"/>
            <a:ext cx="6872791" cy="8485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6" name="object 16"/>
          <p:cNvSpPr/>
          <p:nvPr/>
        </p:nvSpPr>
        <p:spPr>
          <a:xfrm>
            <a:off x="2263589" y="5049371"/>
            <a:ext cx="6900022" cy="878541"/>
          </a:xfrm>
          <a:custGeom>
            <a:avLst/>
            <a:gdLst/>
            <a:ahLst/>
            <a:cxnLst/>
            <a:rect l="l" t="t" r="r" b="b"/>
            <a:pathLst>
              <a:path w="7820025" h="995679">
                <a:moveTo>
                  <a:pt x="7819644" y="0"/>
                </a:moveTo>
                <a:lnTo>
                  <a:pt x="0" y="0"/>
                </a:lnTo>
                <a:lnTo>
                  <a:pt x="0" y="995171"/>
                </a:lnTo>
                <a:lnTo>
                  <a:pt x="7819644" y="995171"/>
                </a:lnTo>
                <a:lnTo>
                  <a:pt x="7819644" y="973835"/>
                </a:lnTo>
                <a:lnTo>
                  <a:pt x="41148" y="973835"/>
                </a:lnTo>
                <a:lnTo>
                  <a:pt x="21336" y="952499"/>
                </a:lnTo>
                <a:lnTo>
                  <a:pt x="41148" y="952499"/>
                </a:lnTo>
                <a:lnTo>
                  <a:pt x="41148" y="41147"/>
                </a:lnTo>
                <a:lnTo>
                  <a:pt x="21336" y="41147"/>
                </a:lnTo>
                <a:lnTo>
                  <a:pt x="41148" y="21335"/>
                </a:lnTo>
                <a:lnTo>
                  <a:pt x="7819644" y="21335"/>
                </a:lnTo>
                <a:lnTo>
                  <a:pt x="7819644" y="0"/>
                </a:lnTo>
                <a:close/>
              </a:path>
              <a:path w="7820025" h="995679">
                <a:moveTo>
                  <a:pt x="41148" y="952499"/>
                </a:moveTo>
                <a:lnTo>
                  <a:pt x="21336" y="952499"/>
                </a:lnTo>
                <a:lnTo>
                  <a:pt x="41148" y="973835"/>
                </a:lnTo>
                <a:lnTo>
                  <a:pt x="41148" y="952499"/>
                </a:lnTo>
                <a:close/>
              </a:path>
              <a:path w="7820025" h="995679">
                <a:moveTo>
                  <a:pt x="7776972" y="952499"/>
                </a:moveTo>
                <a:lnTo>
                  <a:pt x="41148" y="952499"/>
                </a:lnTo>
                <a:lnTo>
                  <a:pt x="41148" y="973835"/>
                </a:lnTo>
                <a:lnTo>
                  <a:pt x="7776972" y="973835"/>
                </a:lnTo>
                <a:lnTo>
                  <a:pt x="7776972" y="952499"/>
                </a:lnTo>
                <a:close/>
              </a:path>
              <a:path w="7820025" h="995679">
                <a:moveTo>
                  <a:pt x="7776972" y="21335"/>
                </a:moveTo>
                <a:lnTo>
                  <a:pt x="7776972" y="973835"/>
                </a:lnTo>
                <a:lnTo>
                  <a:pt x="7798308" y="952499"/>
                </a:lnTo>
                <a:lnTo>
                  <a:pt x="7819644" y="952499"/>
                </a:lnTo>
                <a:lnTo>
                  <a:pt x="7819644" y="41147"/>
                </a:lnTo>
                <a:lnTo>
                  <a:pt x="7798308" y="41147"/>
                </a:lnTo>
                <a:lnTo>
                  <a:pt x="7776972" y="21335"/>
                </a:lnTo>
                <a:close/>
              </a:path>
              <a:path w="7820025" h="995679">
                <a:moveTo>
                  <a:pt x="7819644" y="952499"/>
                </a:moveTo>
                <a:lnTo>
                  <a:pt x="7798308" y="952499"/>
                </a:lnTo>
                <a:lnTo>
                  <a:pt x="7776972" y="973835"/>
                </a:lnTo>
                <a:lnTo>
                  <a:pt x="7819644" y="973835"/>
                </a:lnTo>
                <a:lnTo>
                  <a:pt x="7819644" y="952499"/>
                </a:lnTo>
                <a:close/>
              </a:path>
              <a:path w="7820025" h="995679">
                <a:moveTo>
                  <a:pt x="41148" y="21335"/>
                </a:moveTo>
                <a:lnTo>
                  <a:pt x="21336" y="41147"/>
                </a:lnTo>
                <a:lnTo>
                  <a:pt x="41148" y="41147"/>
                </a:lnTo>
                <a:lnTo>
                  <a:pt x="41148" y="21335"/>
                </a:lnTo>
                <a:close/>
              </a:path>
              <a:path w="7820025" h="995679">
                <a:moveTo>
                  <a:pt x="7776972" y="21335"/>
                </a:moveTo>
                <a:lnTo>
                  <a:pt x="41148" y="21335"/>
                </a:lnTo>
                <a:lnTo>
                  <a:pt x="41148" y="41147"/>
                </a:lnTo>
                <a:lnTo>
                  <a:pt x="7776972" y="41147"/>
                </a:lnTo>
                <a:lnTo>
                  <a:pt x="7776972" y="21335"/>
                </a:lnTo>
                <a:close/>
              </a:path>
              <a:path w="7820025" h="995679">
                <a:moveTo>
                  <a:pt x="7819644" y="21335"/>
                </a:moveTo>
                <a:lnTo>
                  <a:pt x="7776972" y="21335"/>
                </a:lnTo>
                <a:lnTo>
                  <a:pt x="7798308" y="41147"/>
                </a:lnTo>
                <a:lnTo>
                  <a:pt x="7819644" y="41147"/>
                </a:lnTo>
                <a:lnTo>
                  <a:pt x="7819644" y="21335"/>
                </a:lnTo>
                <a:close/>
              </a:path>
            </a:pathLst>
          </a:custGeom>
          <a:solidFill>
            <a:srgbClr val="9A1616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7" name="object 17"/>
          <p:cNvSpPr txBox="1"/>
          <p:nvPr/>
        </p:nvSpPr>
        <p:spPr>
          <a:xfrm>
            <a:off x="4765682" y="5233596"/>
            <a:ext cx="2088776" cy="474111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2802" algn="ctr">
              <a:lnSpc>
                <a:spcPts val="1765"/>
              </a:lnSpc>
              <a:spcBef>
                <a:spcPts val="97"/>
              </a:spcBef>
            </a:pPr>
            <a:r>
              <a:rPr sz="1544" b="1" spc="-9" dirty="0">
                <a:solidFill>
                  <a:srgbClr val="FFFFFF"/>
                </a:solidFill>
                <a:latin typeface="Arial"/>
                <a:cs typeface="Arial"/>
              </a:rPr>
              <a:t>AI</a:t>
            </a:r>
            <a:endParaRPr sz="1544">
              <a:latin typeface="Arial"/>
              <a:cs typeface="Arial"/>
            </a:endParaRPr>
          </a:p>
          <a:p>
            <a:pPr algn="ctr">
              <a:lnSpc>
                <a:spcPts val="1765"/>
              </a:lnSpc>
            </a:pPr>
            <a:r>
              <a:rPr sz="1544" b="1" dirty="0">
                <a:solidFill>
                  <a:srgbClr val="FFFFFF"/>
                </a:solidFill>
                <a:latin typeface="Arial"/>
                <a:cs typeface="Arial"/>
              </a:rPr>
              <a:t>(Artificial</a:t>
            </a:r>
            <a:r>
              <a:rPr sz="1544" b="1" spc="-3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44" b="1" spc="4" dirty="0">
                <a:solidFill>
                  <a:srgbClr val="FFFFFF"/>
                </a:solidFill>
                <a:latin typeface="Arial"/>
                <a:cs typeface="Arial"/>
              </a:rPr>
              <a:t>Intelligence)</a:t>
            </a:r>
            <a:endParaRPr sz="1544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53483" y="2420471"/>
            <a:ext cx="1483659" cy="1631576"/>
          </a:xfrm>
          <a:custGeom>
            <a:avLst/>
            <a:gdLst/>
            <a:ahLst/>
            <a:cxnLst/>
            <a:rect l="l" t="t" r="r" b="b"/>
            <a:pathLst>
              <a:path w="1681480" h="1849120">
                <a:moveTo>
                  <a:pt x="1536192" y="0"/>
                </a:moveTo>
                <a:lnTo>
                  <a:pt x="0" y="0"/>
                </a:lnTo>
                <a:lnTo>
                  <a:pt x="0" y="1848612"/>
                </a:lnTo>
                <a:lnTo>
                  <a:pt x="1536192" y="1848612"/>
                </a:lnTo>
                <a:lnTo>
                  <a:pt x="1680971" y="923544"/>
                </a:lnTo>
                <a:lnTo>
                  <a:pt x="1536192" y="0"/>
                </a:lnTo>
                <a:close/>
              </a:path>
            </a:pathLst>
          </a:custGeom>
          <a:solidFill>
            <a:srgbClr val="85827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9" name="object 19"/>
          <p:cNvSpPr txBox="1"/>
          <p:nvPr/>
        </p:nvSpPr>
        <p:spPr>
          <a:xfrm>
            <a:off x="1288460" y="2981482"/>
            <a:ext cx="824193" cy="474111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1206">
              <a:lnSpc>
                <a:spcPts val="1765"/>
              </a:lnSpc>
              <a:spcBef>
                <a:spcPts val="97"/>
              </a:spcBef>
            </a:pPr>
            <a:r>
              <a:rPr sz="1544" b="1" dirty="0">
                <a:solidFill>
                  <a:srgbClr val="FFFFFF"/>
                </a:solidFill>
                <a:latin typeface="Arial"/>
                <a:cs typeface="Arial"/>
              </a:rPr>
              <a:t>Physical</a:t>
            </a:r>
            <a:endParaRPr sz="1544">
              <a:latin typeface="Arial"/>
              <a:cs typeface="Arial"/>
            </a:endParaRPr>
          </a:p>
          <a:p>
            <a:pPr marL="286326">
              <a:lnSpc>
                <a:spcPts val="1765"/>
              </a:lnSpc>
            </a:pPr>
            <a:r>
              <a:rPr sz="1544" b="1" spc="4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544" b="1" spc="-13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544" b="1" spc="4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endParaRPr sz="1544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654887" y="370651"/>
            <a:ext cx="8634255" cy="1118179"/>
          </a:xfrm>
          <a:prstGeom prst="rect">
            <a:avLst/>
          </a:prstGeom>
        </p:spPr>
        <p:txBody>
          <a:bodyPr vert="horz" wrap="square" lIns="0" tIns="10085" rIns="0" bIns="0" rtlCol="0" anchor="ctr">
            <a:spAutoFit/>
          </a:bodyPr>
          <a:lstStyle/>
          <a:p>
            <a:pPr marL="11206">
              <a:spcBef>
                <a:spcPts val="79"/>
              </a:spcBef>
            </a:pPr>
            <a:r>
              <a:rPr lang="en-US" sz="3600" spc="-9" dirty="0" smtClean="0">
                <a:latin typeface="+mj-lt"/>
              </a:rPr>
              <a:t>Lima </a:t>
            </a:r>
            <a:r>
              <a:rPr lang="en-US" sz="3600" spc="-9" dirty="0" err="1">
                <a:latin typeface="+mj-lt"/>
              </a:rPr>
              <a:t>teknologi</a:t>
            </a:r>
            <a:r>
              <a:rPr lang="en-US" sz="3600" spc="-9" dirty="0">
                <a:latin typeface="+mj-lt"/>
              </a:rPr>
              <a:t> </a:t>
            </a:r>
            <a:r>
              <a:rPr lang="en-US" sz="3600" spc="-9" dirty="0" err="1">
                <a:latin typeface="+mj-lt"/>
              </a:rPr>
              <a:t>akan</a:t>
            </a:r>
            <a:r>
              <a:rPr lang="en-US" sz="3600" spc="-9" dirty="0">
                <a:latin typeface="+mj-lt"/>
              </a:rPr>
              <a:t> </a:t>
            </a:r>
            <a:r>
              <a:rPr lang="en-US" sz="3600" spc="-9" dirty="0" err="1">
                <a:latin typeface="+mj-lt"/>
              </a:rPr>
              <a:t>menjadi</a:t>
            </a:r>
            <a:r>
              <a:rPr lang="en-US" sz="3600" spc="-9" dirty="0">
                <a:latin typeface="+mj-lt"/>
              </a:rPr>
              <a:t> </a:t>
            </a:r>
            <a:r>
              <a:rPr lang="en-US" sz="3600" spc="-9" dirty="0" err="1">
                <a:latin typeface="+mj-lt"/>
              </a:rPr>
              <a:t>teknologi</a:t>
            </a:r>
            <a:r>
              <a:rPr lang="en-US" sz="3600" spc="-9" dirty="0">
                <a:latin typeface="+mj-lt"/>
              </a:rPr>
              <a:t> </a:t>
            </a:r>
            <a:r>
              <a:rPr lang="en-US" sz="3600" spc="-9" dirty="0" err="1">
                <a:latin typeface="+mj-lt"/>
              </a:rPr>
              <a:t>kunci</a:t>
            </a:r>
            <a:r>
              <a:rPr lang="en-US" sz="3600" spc="-9" dirty="0">
                <a:latin typeface="+mj-lt"/>
              </a:rPr>
              <a:t> </a:t>
            </a:r>
            <a:r>
              <a:rPr lang="en-US" sz="3600" spc="-9" dirty="0" err="1">
                <a:latin typeface="+mj-lt"/>
              </a:rPr>
              <a:t>untuk</a:t>
            </a:r>
            <a:r>
              <a:rPr lang="en-US" sz="3600" spc="-9" dirty="0">
                <a:latin typeface="+mj-lt"/>
              </a:rPr>
              <a:t> Industry </a:t>
            </a:r>
            <a:r>
              <a:rPr lang="en-US" sz="3600" spc="-9" dirty="0" smtClean="0">
                <a:latin typeface="+mj-lt"/>
              </a:rPr>
              <a:t>4.0</a:t>
            </a:r>
            <a:endParaRPr sz="3600" spc="-9" dirty="0">
              <a:latin typeface="+mj-l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3396" y="6403063"/>
            <a:ext cx="4307541" cy="126920"/>
          </a:xfrm>
          <a:prstGeom prst="rect">
            <a:avLst/>
          </a:prstGeom>
        </p:spPr>
        <p:txBody>
          <a:bodyPr vert="horz" wrap="square" lIns="0" tIns="24093" rIns="0" bIns="0" rtlCol="0">
            <a:spAutoFit/>
          </a:bodyPr>
          <a:lstStyle/>
          <a:p>
            <a:pPr marL="11206" marR="4483">
              <a:lnSpc>
                <a:spcPts val="838"/>
              </a:lnSpc>
              <a:spcBef>
                <a:spcPts val="190"/>
              </a:spcBef>
            </a:pPr>
            <a:r>
              <a:rPr lang="en-US" sz="750" spc="9" dirty="0" err="1" smtClean="0">
                <a:latin typeface="Arial"/>
                <a:cs typeface="Arial"/>
              </a:rPr>
              <a:t>Sumber</a:t>
            </a:r>
            <a:r>
              <a:rPr lang="en-US" sz="750" spc="9" dirty="0" smtClean="0">
                <a:latin typeface="Arial"/>
                <a:cs typeface="Arial"/>
              </a:rPr>
              <a:t> : </a:t>
            </a:r>
            <a:r>
              <a:rPr lang="en-US" sz="750" spc="9" dirty="0" err="1" smtClean="0">
                <a:latin typeface="Arial"/>
                <a:cs typeface="Arial"/>
              </a:rPr>
              <a:t>Kemenparin</a:t>
            </a:r>
            <a:endParaRPr sz="750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275691" y="4145728"/>
            <a:ext cx="6872791" cy="8485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4" name="object 24"/>
          <p:cNvSpPr/>
          <p:nvPr/>
        </p:nvSpPr>
        <p:spPr>
          <a:xfrm>
            <a:off x="2263589" y="4129591"/>
            <a:ext cx="6900022" cy="878541"/>
          </a:xfrm>
          <a:custGeom>
            <a:avLst/>
            <a:gdLst/>
            <a:ahLst/>
            <a:cxnLst/>
            <a:rect l="l" t="t" r="r" b="b"/>
            <a:pathLst>
              <a:path w="7820025" h="995679">
                <a:moveTo>
                  <a:pt x="7819644" y="0"/>
                </a:moveTo>
                <a:lnTo>
                  <a:pt x="0" y="0"/>
                </a:lnTo>
                <a:lnTo>
                  <a:pt x="0" y="995172"/>
                </a:lnTo>
                <a:lnTo>
                  <a:pt x="7819644" y="995172"/>
                </a:lnTo>
                <a:lnTo>
                  <a:pt x="7819644" y="973836"/>
                </a:lnTo>
                <a:lnTo>
                  <a:pt x="41148" y="973836"/>
                </a:lnTo>
                <a:lnTo>
                  <a:pt x="21336" y="954024"/>
                </a:lnTo>
                <a:lnTo>
                  <a:pt x="41148" y="954024"/>
                </a:lnTo>
                <a:lnTo>
                  <a:pt x="41148" y="42672"/>
                </a:lnTo>
                <a:lnTo>
                  <a:pt x="21336" y="42672"/>
                </a:lnTo>
                <a:lnTo>
                  <a:pt x="41148" y="21336"/>
                </a:lnTo>
                <a:lnTo>
                  <a:pt x="7819644" y="21336"/>
                </a:lnTo>
                <a:lnTo>
                  <a:pt x="7819644" y="0"/>
                </a:lnTo>
                <a:close/>
              </a:path>
              <a:path w="7820025" h="995679">
                <a:moveTo>
                  <a:pt x="41148" y="954024"/>
                </a:moveTo>
                <a:lnTo>
                  <a:pt x="21336" y="954024"/>
                </a:lnTo>
                <a:lnTo>
                  <a:pt x="41148" y="973836"/>
                </a:lnTo>
                <a:lnTo>
                  <a:pt x="41148" y="954024"/>
                </a:lnTo>
                <a:close/>
              </a:path>
              <a:path w="7820025" h="995679">
                <a:moveTo>
                  <a:pt x="7776972" y="954024"/>
                </a:moveTo>
                <a:lnTo>
                  <a:pt x="41148" y="954024"/>
                </a:lnTo>
                <a:lnTo>
                  <a:pt x="41148" y="973836"/>
                </a:lnTo>
                <a:lnTo>
                  <a:pt x="7776972" y="973836"/>
                </a:lnTo>
                <a:lnTo>
                  <a:pt x="7776972" y="954024"/>
                </a:lnTo>
                <a:close/>
              </a:path>
              <a:path w="7820025" h="995679">
                <a:moveTo>
                  <a:pt x="7776972" y="21336"/>
                </a:moveTo>
                <a:lnTo>
                  <a:pt x="7776972" y="973836"/>
                </a:lnTo>
                <a:lnTo>
                  <a:pt x="7798308" y="954024"/>
                </a:lnTo>
                <a:lnTo>
                  <a:pt x="7819644" y="954024"/>
                </a:lnTo>
                <a:lnTo>
                  <a:pt x="7819644" y="42672"/>
                </a:lnTo>
                <a:lnTo>
                  <a:pt x="7798308" y="42672"/>
                </a:lnTo>
                <a:lnTo>
                  <a:pt x="7776972" y="21336"/>
                </a:lnTo>
                <a:close/>
              </a:path>
              <a:path w="7820025" h="995679">
                <a:moveTo>
                  <a:pt x="7819644" y="954024"/>
                </a:moveTo>
                <a:lnTo>
                  <a:pt x="7798308" y="954024"/>
                </a:lnTo>
                <a:lnTo>
                  <a:pt x="7776972" y="973836"/>
                </a:lnTo>
                <a:lnTo>
                  <a:pt x="7819644" y="973836"/>
                </a:lnTo>
                <a:lnTo>
                  <a:pt x="7819644" y="954024"/>
                </a:lnTo>
                <a:close/>
              </a:path>
              <a:path w="7820025" h="995679">
                <a:moveTo>
                  <a:pt x="41148" y="21336"/>
                </a:moveTo>
                <a:lnTo>
                  <a:pt x="21336" y="42672"/>
                </a:lnTo>
                <a:lnTo>
                  <a:pt x="41148" y="42672"/>
                </a:lnTo>
                <a:lnTo>
                  <a:pt x="41148" y="21336"/>
                </a:lnTo>
                <a:close/>
              </a:path>
              <a:path w="7820025" h="995679">
                <a:moveTo>
                  <a:pt x="7776972" y="21336"/>
                </a:moveTo>
                <a:lnTo>
                  <a:pt x="41148" y="21336"/>
                </a:lnTo>
                <a:lnTo>
                  <a:pt x="41148" y="42672"/>
                </a:lnTo>
                <a:lnTo>
                  <a:pt x="7776972" y="42672"/>
                </a:lnTo>
                <a:lnTo>
                  <a:pt x="7776972" y="21336"/>
                </a:lnTo>
                <a:close/>
              </a:path>
              <a:path w="7820025" h="995679">
                <a:moveTo>
                  <a:pt x="7819644" y="21336"/>
                </a:moveTo>
                <a:lnTo>
                  <a:pt x="7776972" y="21336"/>
                </a:lnTo>
                <a:lnTo>
                  <a:pt x="7798308" y="42672"/>
                </a:lnTo>
                <a:lnTo>
                  <a:pt x="7819644" y="42672"/>
                </a:lnTo>
                <a:lnTo>
                  <a:pt x="7819644" y="21336"/>
                </a:lnTo>
                <a:close/>
              </a:path>
            </a:pathLst>
          </a:custGeom>
          <a:solidFill>
            <a:srgbClr val="363F85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5" name="object 25"/>
          <p:cNvSpPr/>
          <p:nvPr/>
        </p:nvSpPr>
        <p:spPr>
          <a:xfrm>
            <a:off x="2275691" y="2413746"/>
            <a:ext cx="2237590" cy="16405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6" name="object 26"/>
          <p:cNvSpPr/>
          <p:nvPr/>
        </p:nvSpPr>
        <p:spPr>
          <a:xfrm>
            <a:off x="2263589" y="2402990"/>
            <a:ext cx="2263139" cy="16674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7" name="object 27"/>
          <p:cNvSpPr/>
          <p:nvPr/>
        </p:nvSpPr>
        <p:spPr>
          <a:xfrm>
            <a:off x="2263588" y="2402990"/>
            <a:ext cx="2263588" cy="1667435"/>
          </a:xfrm>
          <a:custGeom>
            <a:avLst/>
            <a:gdLst/>
            <a:ahLst/>
            <a:cxnLst/>
            <a:rect l="l" t="t" r="r" b="b"/>
            <a:pathLst>
              <a:path w="2565400" h="1889760">
                <a:moveTo>
                  <a:pt x="2564891" y="0"/>
                </a:moveTo>
                <a:lnTo>
                  <a:pt x="0" y="0"/>
                </a:lnTo>
                <a:lnTo>
                  <a:pt x="0" y="1889760"/>
                </a:lnTo>
                <a:lnTo>
                  <a:pt x="2564891" y="1889760"/>
                </a:lnTo>
                <a:lnTo>
                  <a:pt x="2564891" y="1868423"/>
                </a:lnTo>
                <a:lnTo>
                  <a:pt x="41148" y="1868424"/>
                </a:lnTo>
                <a:lnTo>
                  <a:pt x="21336" y="1847088"/>
                </a:lnTo>
                <a:lnTo>
                  <a:pt x="41148" y="1847088"/>
                </a:lnTo>
                <a:lnTo>
                  <a:pt x="41148" y="41148"/>
                </a:lnTo>
                <a:lnTo>
                  <a:pt x="21336" y="41148"/>
                </a:lnTo>
                <a:lnTo>
                  <a:pt x="41148" y="19812"/>
                </a:lnTo>
                <a:lnTo>
                  <a:pt x="2564891" y="19812"/>
                </a:lnTo>
                <a:lnTo>
                  <a:pt x="2564891" y="0"/>
                </a:lnTo>
                <a:close/>
              </a:path>
              <a:path w="2565400" h="1889760">
                <a:moveTo>
                  <a:pt x="41148" y="1847088"/>
                </a:moveTo>
                <a:lnTo>
                  <a:pt x="21336" y="1847088"/>
                </a:lnTo>
                <a:lnTo>
                  <a:pt x="41148" y="1868424"/>
                </a:lnTo>
                <a:lnTo>
                  <a:pt x="41148" y="1847088"/>
                </a:lnTo>
                <a:close/>
              </a:path>
              <a:path w="2565400" h="1889760">
                <a:moveTo>
                  <a:pt x="2523744" y="1847088"/>
                </a:moveTo>
                <a:lnTo>
                  <a:pt x="41148" y="1847088"/>
                </a:lnTo>
                <a:lnTo>
                  <a:pt x="41148" y="1868424"/>
                </a:lnTo>
                <a:lnTo>
                  <a:pt x="2523744" y="1868424"/>
                </a:lnTo>
                <a:lnTo>
                  <a:pt x="2523744" y="1847088"/>
                </a:lnTo>
                <a:close/>
              </a:path>
              <a:path w="2565400" h="1889760">
                <a:moveTo>
                  <a:pt x="2523744" y="19812"/>
                </a:moveTo>
                <a:lnTo>
                  <a:pt x="2523744" y="1868424"/>
                </a:lnTo>
                <a:lnTo>
                  <a:pt x="2545079" y="1847088"/>
                </a:lnTo>
                <a:lnTo>
                  <a:pt x="2564891" y="1847088"/>
                </a:lnTo>
                <a:lnTo>
                  <a:pt x="2564891" y="41148"/>
                </a:lnTo>
                <a:lnTo>
                  <a:pt x="2545079" y="41148"/>
                </a:lnTo>
                <a:lnTo>
                  <a:pt x="2523744" y="19812"/>
                </a:lnTo>
                <a:close/>
              </a:path>
              <a:path w="2565400" h="1889760">
                <a:moveTo>
                  <a:pt x="2564891" y="1847088"/>
                </a:moveTo>
                <a:lnTo>
                  <a:pt x="2545079" y="1847088"/>
                </a:lnTo>
                <a:lnTo>
                  <a:pt x="2523744" y="1868424"/>
                </a:lnTo>
                <a:lnTo>
                  <a:pt x="2564891" y="1868423"/>
                </a:lnTo>
                <a:lnTo>
                  <a:pt x="2564891" y="1847088"/>
                </a:lnTo>
                <a:close/>
              </a:path>
              <a:path w="2565400" h="1889760">
                <a:moveTo>
                  <a:pt x="41148" y="19812"/>
                </a:moveTo>
                <a:lnTo>
                  <a:pt x="21336" y="41148"/>
                </a:lnTo>
                <a:lnTo>
                  <a:pt x="41148" y="41148"/>
                </a:lnTo>
                <a:lnTo>
                  <a:pt x="41148" y="19812"/>
                </a:lnTo>
                <a:close/>
              </a:path>
              <a:path w="2565400" h="1889760">
                <a:moveTo>
                  <a:pt x="2523744" y="19812"/>
                </a:moveTo>
                <a:lnTo>
                  <a:pt x="41148" y="19812"/>
                </a:lnTo>
                <a:lnTo>
                  <a:pt x="41148" y="41148"/>
                </a:lnTo>
                <a:lnTo>
                  <a:pt x="2523744" y="41148"/>
                </a:lnTo>
                <a:lnTo>
                  <a:pt x="2523744" y="19812"/>
                </a:lnTo>
                <a:close/>
              </a:path>
              <a:path w="2565400" h="1889760">
                <a:moveTo>
                  <a:pt x="2564891" y="19812"/>
                </a:moveTo>
                <a:lnTo>
                  <a:pt x="2523744" y="19812"/>
                </a:lnTo>
                <a:lnTo>
                  <a:pt x="2545079" y="41148"/>
                </a:lnTo>
                <a:lnTo>
                  <a:pt x="2564891" y="41148"/>
                </a:lnTo>
                <a:lnTo>
                  <a:pt x="2564891" y="19812"/>
                </a:lnTo>
                <a:close/>
              </a:path>
            </a:pathLst>
          </a:custGeom>
          <a:solidFill>
            <a:srgbClr val="77802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8" name="object 28"/>
          <p:cNvSpPr txBox="1"/>
          <p:nvPr/>
        </p:nvSpPr>
        <p:spPr>
          <a:xfrm>
            <a:off x="2945914" y="2450704"/>
            <a:ext cx="898151" cy="47448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1853" marR="4483" indent="-11206">
              <a:lnSpc>
                <a:spcPts val="1677"/>
              </a:lnSpc>
              <a:spcBef>
                <a:spcPts val="300"/>
              </a:spcBef>
            </a:pPr>
            <a:r>
              <a:rPr sz="1544" b="1" spc="-22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544" b="1" spc="4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1544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544" b="1" spc="4" dirty="0">
                <a:solidFill>
                  <a:srgbClr val="FFFFFF"/>
                </a:solidFill>
                <a:latin typeface="Arial"/>
                <a:cs typeface="Arial"/>
              </a:rPr>
              <a:t>ab</a:t>
            </a:r>
            <a:r>
              <a:rPr sz="1544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544" b="1" spc="4" dirty="0">
                <a:solidFill>
                  <a:srgbClr val="FFFFFF"/>
                </a:solidFill>
                <a:latin typeface="Arial"/>
                <a:cs typeface="Arial"/>
              </a:rPr>
              <a:t>e  </a:t>
            </a:r>
            <a:r>
              <a:rPr sz="1544" b="1" spc="-4" dirty="0">
                <a:solidFill>
                  <a:srgbClr val="FFFFFF"/>
                </a:solidFill>
                <a:latin typeface="Arial"/>
                <a:cs typeface="Arial"/>
              </a:rPr>
              <a:t>(AR </a:t>
            </a:r>
            <a:r>
              <a:rPr sz="1544" b="1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544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44" b="1" spc="4" dirty="0">
                <a:solidFill>
                  <a:srgbClr val="FFFFFF"/>
                </a:solidFill>
                <a:latin typeface="Arial"/>
                <a:cs typeface="Arial"/>
              </a:rPr>
              <a:t>VR)</a:t>
            </a:r>
            <a:endParaRPr sz="1544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340236" y="5339826"/>
            <a:ext cx="237004" cy="246529"/>
          </a:xfrm>
          <a:custGeom>
            <a:avLst/>
            <a:gdLst/>
            <a:ahLst/>
            <a:cxnLst/>
            <a:rect l="l" t="t" r="r" b="b"/>
            <a:pathLst>
              <a:path w="268605" h="279400">
                <a:moveTo>
                  <a:pt x="134112" y="0"/>
                </a:moveTo>
                <a:lnTo>
                  <a:pt x="91488" y="7120"/>
                </a:lnTo>
                <a:lnTo>
                  <a:pt x="54644" y="26968"/>
                </a:lnTo>
                <a:lnTo>
                  <a:pt x="25700" y="57278"/>
                </a:lnTo>
                <a:lnTo>
                  <a:pt x="6778" y="95780"/>
                </a:lnTo>
                <a:lnTo>
                  <a:pt x="0" y="140208"/>
                </a:lnTo>
                <a:lnTo>
                  <a:pt x="6778" y="183891"/>
                </a:lnTo>
                <a:lnTo>
                  <a:pt x="25700" y="221943"/>
                </a:lnTo>
                <a:lnTo>
                  <a:pt x="54644" y="252020"/>
                </a:lnTo>
                <a:lnTo>
                  <a:pt x="91488" y="271784"/>
                </a:lnTo>
                <a:lnTo>
                  <a:pt x="134112" y="278892"/>
                </a:lnTo>
                <a:lnTo>
                  <a:pt x="176150" y="271784"/>
                </a:lnTo>
                <a:lnTo>
                  <a:pt x="212921" y="252020"/>
                </a:lnTo>
                <a:lnTo>
                  <a:pt x="242084" y="221943"/>
                </a:lnTo>
                <a:lnTo>
                  <a:pt x="261298" y="183891"/>
                </a:lnTo>
                <a:lnTo>
                  <a:pt x="268224" y="140208"/>
                </a:lnTo>
                <a:lnTo>
                  <a:pt x="261298" y="95780"/>
                </a:lnTo>
                <a:lnTo>
                  <a:pt x="242084" y="57278"/>
                </a:lnTo>
                <a:lnTo>
                  <a:pt x="212921" y="26968"/>
                </a:lnTo>
                <a:lnTo>
                  <a:pt x="176150" y="7120"/>
                </a:lnTo>
                <a:lnTo>
                  <a:pt x="1341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0" name="object 30"/>
          <p:cNvSpPr txBox="1"/>
          <p:nvPr/>
        </p:nvSpPr>
        <p:spPr>
          <a:xfrm>
            <a:off x="2392881" y="5315320"/>
            <a:ext cx="132790" cy="250076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1206">
              <a:spcBef>
                <a:spcPts val="97"/>
              </a:spcBef>
            </a:pPr>
            <a:r>
              <a:rPr sz="1544" b="1" spc="4" dirty="0">
                <a:solidFill>
                  <a:srgbClr val="9A1616"/>
                </a:solidFill>
                <a:latin typeface="Arial"/>
                <a:cs typeface="Arial"/>
              </a:rPr>
              <a:t>1</a:t>
            </a:r>
            <a:endParaRPr sz="1544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322755" y="4444253"/>
            <a:ext cx="237004" cy="246529"/>
          </a:xfrm>
          <a:custGeom>
            <a:avLst/>
            <a:gdLst/>
            <a:ahLst/>
            <a:cxnLst/>
            <a:rect l="l" t="t" r="r" b="b"/>
            <a:pathLst>
              <a:path w="268605" h="279400">
                <a:moveTo>
                  <a:pt x="134112" y="0"/>
                </a:moveTo>
                <a:lnTo>
                  <a:pt x="91488" y="7120"/>
                </a:lnTo>
                <a:lnTo>
                  <a:pt x="54644" y="26968"/>
                </a:lnTo>
                <a:lnTo>
                  <a:pt x="25700" y="57278"/>
                </a:lnTo>
                <a:lnTo>
                  <a:pt x="6778" y="95780"/>
                </a:lnTo>
                <a:lnTo>
                  <a:pt x="0" y="140207"/>
                </a:lnTo>
                <a:lnTo>
                  <a:pt x="6778" y="183891"/>
                </a:lnTo>
                <a:lnTo>
                  <a:pt x="25700" y="221943"/>
                </a:lnTo>
                <a:lnTo>
                  <a:pt x="54644" y="252020"/>
                </a:lnTo>
                <a:lnTo>
                  <a:pt x="91488" y="271784"/>
                </a:lnTo>
                <a:lnTo>
                  <a:pt x="134112" y="278891"/>
                </a:lnTo>
                <a:lnTo>
                  <a:pt x="176150" y="271784"/>
                </a:lnTo>
                <a:lnTo>
                  <a:pt x="212921" y="252020"/>
                </a:lnTo>
                <a:lnTo>
                  <a:pt x="242084" y="221943"/>
                </a:lnTo>
                <a:lnTo>
                  <a:pt x="261298" y="183891"/>
                </a:lnTo>
                <a:lnTo>
                  <a:pt x="268224" y="140207"/>
                </a:lnTo>
                <a:lnTo>
                  <a:pt x="261298" y="95780"/>
                </a:lnTo>
                <a:lnTo>
                  <a:pt x="242084" y="57278"/>
                </a:lnTo>
                <a:lnTo>
                  <a:pt x="212921" y="26968"/>
                </a:lnTo>
                <a:lnTo>
                  <a:pt x="176150" y="7120"/>
                </a:lnTo>
                <a:lnTo>
                  <a:pt x="1341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2" name="object 32"/>
          <p:cNvSpPr txBox="1"/>
          <p:nvPr/>
        </p:nvSpPr>
        <p:spPr>
          <a:xfrm>
            <a:off x="2375333" y="4419712"/>
            <a:ext cx="132790" cy="250076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1206">
              <a:spcBef>
                <a:spcPts val="97"/>
              </a:spcBef>
            </a:pPr>
            <a:r>
              <a:rPr sz="1544" b="1" spc="4" dirty="0">
                <a:solidFill>
                  <a:srgbClr val="363F85"/>
                </a:solidFill>
                <a:latin typeface="Arial"/>
                <a:cs typeface="Arial"/>
              </a:rPr>
              <a:t>2</a:t>
            </a:r>
            <a:endParaRPr sz="1544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338892" y="2542838"/>
            <a:ext cx="237004" cy="246529"/>
          </a:xfrm>
          <a:custGeom>
            <a:avLst/>
            <a:gdLst/>
            <a:ahLst/>
            <a:cxnLst/>
            <a:rect l="l" t="t" r="r" b="b"/>
            <a:pathLst>
              <a:path w="268605" h="279400">
                <a:moveTo>
                  <a:pt x="134112" y="0"/>
                </a:moveTo>
                <a:lnTo>
                  <a:pt x="91488" y="7120"/>
                </a:lnTo>
                <a:lnTo>
                  <a:pt x="54644" y="26968"/>
                </a:lnTo>
                <a:lnTo>
                  <a:pt x="25700" y="57278"/>
                </a:lnTo>
                <a:lnTo>
                  <a:pt x="6778" y="95780"/>
                </a:lnTo>
                <a:lnTo>
                  <a:pt x="0" y="140207"/>
                </a:lnTo>
                <a:lnTo>
                  <a:pt x="6778" y="183891"/>
                </a:lnTo>
                <a:lnTo>
                  <a:pt x="25700" y="221943"/>
                </a:lnTo>
                <a:lnTo>
                  <a:pt x="54644" y="252020"/>
                </a:lnTo>
                <a:lnTo>
                  <a:pt x="91488" y="271784"/>
                </a:lnTo>
                <a:lnTo>
                  <a:pt x="134112" y="278891"/>
                </a:lnTo>
                <a:lnTo>
                  <a:pt x="176735" y="271784"/>
                </a:lnTo>
                <a:lnTo>
                  <a:pt x="213579" y="252020"/>
                </a:lnTo>
                <a:lnTo>
                  <a:pt x="242523" y="221943"/>
                </a:lnTo>
                <a:lnTo>
                  <a:pt x="261445" y="183891"/>
                </a:lnTo>
                <a:lnTo>
                  <a:pt x="268224" y="140207"/>
                </a:lnTo>
                <a:lnTo>
                  <a:pt x="261445" y="95780"/>
                </a:lnTo>
                <a:lnTo>
                  <a:pt x="242523" y="57278"/>
                </a:lnTo>
                <a:lnTo>
                  <a:pt x="213579" y="26968"/>
                </a:lnTo>
                <a:lnTo>
                  <a:pt x="176735" y="7120"/>
                </a:lnTo>
                <a:lnTo>
                  <a:pt x="1341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4" name="object 34"/>
          <p:cNvSpPr txBox="1"/>
          <p:nvPr/>
        </p:nvSpPr>
        <p:spPr>
          <a:xfrm>
            <a:off x="2391627" y="2518297"/>
            <a:ext cx="132790" cy="250076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1206">
              <a:spcBef>
                <a:spcPts val="97"/>
              </a:spcBef>
            </a:pPr>
            <a:r>
              <a:rPr sz="1544" b="1" spc="4" dirty="0">
                <a:solidFill>
                  <a:srgbClr val="778024"/>
                </a:solidFill>
                <a:latin typeface="Arial"/>
                <a:cs typeface="Arial"/>
              </a:rPr>
              <a:t>3</a:t>
            </a:r>
            <a:endParaRPr sz="1544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966024" y="2537460"/>
            <a:ext cx="235324" cy="246529"/>
          </a:xfrm>
          <a:custGeom>
            <a:avLst/>
            <a:gdLst/>
            <a:ahLst/>
            <a:cxnLst/>
            <a:rect l="l" t="t" r="r" b="b"/>
            <a:pathLst>
              <a:path w="266700" h="279400">
                <a:moveTo>
                  <a:pt x="134112" y="0"/>
                </a:moveTo>
                <a:lnTo>
                  <a:pt x="91488" y="7107"/>
                </a:lnTo>
                <a:lnTo>
                  <a:pt x="54644" y="26871"/>
                </a:lnTo>
                <a:lnTo>
                  <a:pt x="25700" y="56948"/>
                </a:lnTo>
                <a:lnTo>
                  <a:pt x="6778" y="95000"/>
                </a:lnTo>
                <a:lnTo>
                  <a:pt x="0" y="138684"/>
                </a:lnTo>
                <a:lnTo>
                  <a:pt x="6778" y="183111"/>
                </a:lnTo>
                <a:lnTo>
                  <a:pt x="25700" y="221613"/>
                </a:lnTo>
                <a:lnTo>
                  <a:pt x="54644" y="251923"/>
                </a:lnTo>
                <a:lnTo>
                  <a:pt x="91488" y="271771"/>
                </a:lnTo>
                <a:lnTo>
                  <a:pt x="134112" y="278891"/>
                </a:lnTo>
                <a:lnTo>
                  <a:pt x="175991" y="271771"/>
                </a:lnTo>
                <a:lnTo>
                  <a:pt x="212384" y="251923"/>
                </a:lnTo>
                <a:lnTo>
                  <a:pt x="241096" y="221613"/>
                </a:lnTo>
                <a:lnTo>
                  <a:pt x="259933" y="183111"/>
                </a:lnTo>
                <a:lnTo>
                  <a:pt x="266700" y="138684"/>
                </a:lnTo>
                <a:lnTo>
                  <a:pt x="259933" y="95000"/>
                </a:lnTo>
                <a:lnTo>
                  <a:pt x="241096" y="56948"/>
                </a:lnTo>
                <a:lnTo>
                  <a:pt x="212384" y="26871"/>
                </a:lnTo>
                <a:lnTo>
                  <a:pt x="175991" y="7107"/>
                </a:lnTo>
                <a:lnTo>
                  <a:pt x="1341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6" name="object 36"/>
          <p:cNvSpPr txBox="1"/>
          <p:nvPr/>
        </p:nvSpPr>
        <p:spPr>
          <a:xfrm>
            <a:off x="4909980" y="2480634"/>
            <a:ext cx="3406028" cy="2392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19145">
              <a:lnSpc>
                <a:spcPts val="1716"/>
              </a:lnSpc>
              <a:tabLst>
                <a:tab pos="2594300" algn="l"/>
              </a:tabLst>
            </a:pPr>
            <a:r>
              <a:rPr sz="2316" b="1" spc="6" baseline="-17460" dirty="0">
                <a:solidFill>
                  <a:srgbClr val="7E7E7E"/>
                </a:solidFill>
                <a:latin typeface="Arial"/>
                <a:cs typeface="Arial"/>
              </a:rPr>
              <a:t>5	</a:t>
            </a:r>
            <a:r>
              <a:rPr sz="1544" b="1" spc="4" dirty="0">
                <a:solidFill>
                  <a:srgbClr val="FFFFFF"/>
                </a:solidFill>
                <a:latin typeface="Arial"/>
                <a:cs typeface="Arial"/>
              </a:rPr>
              <a:t>3D</a:t>
            </a:r>
            <a:r>
              <a:rPr sz="1544" b="1" spc="-7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44" b="1" dirty="0">
                <a:solidFill>
                  <a:srgbClr val="FFFFFF"/>
                </a:solidFill>
                <a:latin typeface="Arial"/>
                <a:cs typeface="Arial"/>
              </a:rPr>
              <a:t>Printi</a:t>
            </a:r>
            <a:endParaRPr sz="1544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6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6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6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6" dirty="0">
              <a:latin typeface="Times New Roman"/>
              <a:cs typeface="Times New Roman"/>
            </a:endParaRPr>
          </a:p>
          <a:p>
            <a:pPr>
              <a:spcBef>
                <a:spcPts val="35"/>
              </a:spcBef>
            </a:pPr>
            <a:endParaRPr sz="2471" dirty="0">
              <a:latin typeface="Times New Roman"/>
              <a:cs typeface="Times New Roman"/>
            </a:endParaRPr>
          </a:p>
          <a:p>
            <a:pPr marR="1598604" indent="753075">
              <a:lnSpc>
                <a:spcPts val="1677"/>
              </a:lnSpc>
              <a:spcBef>
                <a:spcPts val="4"/>
              </a:spcBef>
            </a:pPr>
            <a:r>
              <a:rPr sz="1544" b="1" spc="4" dirty="0">
                <a:solidFill>
                  <a:srgbClr val="FFFFFF"/>
                </a:solidFill>
                <a:latin typeface="Arial"/>
                <a:cs typeface="Arial"/>
              </a:rPr>
              <a:t>IoT  (Internet of</a:t>
            </a:r>
            <a:r>
              <a:rPr sz="1544" b="1" spc="-9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44" b="1" spc="4" dirty="0">
                <a:solidFill>
                  <a:srgbClr val="FFFFFF"/>
                </a:solidFill>
                <a:latin typeface="Arial"/>
                <a:cs typeface="Arial"/>
              </a:rPr>
              <a:t>Things)</a:t>
            </a:r>
            <a:endParaRPr sz="1544" dirty="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53483" y="4148418"/>
            <a:ext cx="1483659" cy="846044"/>
          </a:xfrm>
          <a:custGeom>
            <a:avLst/>
            <a:gdLst/>
            <a:ahLst/>
            <a:cxnLst/>
            <a:rect l="l" t="t" r="r" b="b"/>
            <a:pathLst>
              <a:path w="1681480" h="958850">
                <a:moveTo>
                  <a:pt x="1598676" y="0"/>
                </a:moveTo>
                <a:lnTo>
                  <a:pt x="0" y="0"/>
                </a:lnTo>
                <a:lnTo>
                  <a:pt x="0" y="958596"/>
                </a:lnTo>
                <a:lnTo>
                  <a:pt x="1598676" y="958596"/>
                </a:lnTo>
                <a:lnTo>
                  <a:pt x="1680971" y="480060"/>
                </a:lnTo>
                <a:lnTo>
                  <a:pt x="1598676" y="0"/>
                </a:lnTo>
                <a:close/>
              </a:path>
            </a:pathLst>
          </a:custGeom>
          <a:solidFill>
            <a:srgbClr val="85827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8" name="object 38"/>
          <p:cNvSpPr txBox="1"/>
          <p:nvPr/>
        </p:nvSpPr>
        <p:spPr>
          <a:xfrm>
            <a:off x="934802" y="4317055"/>
            <a:ext cx="1205753" cy="474111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1206">
              <a:lnSpc>
                <a:spcPts val="1765"/>
              </a:lnSpc>
              <a:spcBef>
                <a:spcPts val="97"/>
              </a:spcBef>
            </a:pPr>
            <a:r>
              <a:rPr sz="1544" b="1" dirty="0">
                <a:solidFill>
                  <a:srgbClr val="FFFFFF"/>
                </a:solidFill>
                <a:latin typeface="Arial"/>
                <a:cs typeface="Arial"/>
              </a:rPr>
              <a:t>Connectivity</a:t>
            </a:r>
            <a:endParaRPr sz="1544">
              <a:latin typeface="Arial"/>
              <a:cs typeface="Arial"/>
            </a:endParaRPr>
          </a:p>
          <a:p>
            <a:pPr marL="667346">
              <a:lnSpc>
                <a:spcPts val="1765"/>
              </a:lnSpc>
            </a:pPr>
            <a:r>
              <a:rPr sz="1544" b="1" spc="4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544" b="1" spc="-13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544" b="1" spc="4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endParaRPr sz="1544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53483" y="5062817"/>
            <a:ext cx="1483659" cy="846044"/>
          </a:xfrm>
          <a:custGeom>
            <a:avLst/>
            <a:gdLst/>
            <a:ahLst/>
            <a:cxnLst/>
            <a:rect l="l" t="t" r="r" b="b"/>
            <a:pathLst>
              <a:path w="1681480" h="958850">
                <a:moveTo>
                  <a:pt x="1598676" y="0"/>
                </a:moveTo>
                <a:lnTo>
                  <a:pt x="0" y="0"/>
                </a:lnTo>
                <a:lnTo>
                  <a:pt x="0" y="958595"/>
                </a:lnTo>
                <a:lnTo>
                  <a:pt x="1598676" y="958595"/>
                </a:lnTo>
                <a:lnTo>
                  <a:pt x="1680971" y="478535"/>
                </a:lnTo>
                <a:lnTo>
                  <a:pt x="1598676" y="0"/>
                </a:lnTo>
                <a:close/>
              </a:path>
            </a:pathLst>
          </a:custGeom>
          <a:solidFill>
            <a:srgbClr val="85827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0" name="object 40"/>
          <p:cNvSpPr txBox="1"/>
          <p:nvPr/>
        </p:nvSpPr>
        <p:spPr>
          <a:xfrm>
            <a:off x="1422931" y="5231141"/>
            <a:ext cx="716616" cy="47448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79304" marR="4483" indent="-168097">
              <a:lnSpc>
                <a:spcPts val="1677"/>
              </a:lnSpc>
              <a:spcBef>
                <a:spcPts val="300"/>
              </a:spcBef>
            </a:pPr>
            <a:r>
              <a:rPr sz="1544" b="1" spc="4" dirty="0">
                <a:solidFill>
                  <a:srgbClr val="FFFFFF"/>
                </a:solidFill>
                <a:latin typeface="Arial"/>
                <a:cs typeface="Arial"/>
              </a:rPr>
              <a:t>Log</a:t>
            </a:r>
            <a:r>
              <a:rPr sz="1544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544" b="1" spc="4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1544" b="1" dirty="0">
                <a:solidFill>
                  <a:srgbClr val="FFFFFF"/>
                </a:solidFill>
                <a:latin typeface="Arial"/>
                <a:cs typeface="Arial"/>
              </a:rPr>
              <a:t>l  </a:t>
            </a:r>
            <a:r>
              <a:rPr sz="1544" b="1" spc="4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544" b="1" spc="-13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544" b="1" spc="4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endParaRPr sz="1544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599343" y="2420470"/>
            <a:ext cx="2225487" cy="16297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3" name="object 43"/>
          <p:cNvSpPr/>
          <p:nvPr/>
        </p:nvSpPr>
        <p:spPr>
          <a:xfrm>
            <a:off x="4581861" y="2402990"/>
            <a:ext cx="2263588" cy="1667435"/>
          </a:xfrm>
          <a:custGeom>
            <a:avLst/>
            <a:gdLst/>
            <a:ahLst/>
            <a:cxnLst/>
            <a:rect l="l" t="t" r="r" b="b"/>
            <a:pathLst>
              <a:path w="2565400" h="1889760">
                <a:moveTo>
                  <a:pt x="2564892" y="0"/>
                </a:moveTo>
                <a:lnTo>
                  <a:pt x="0" y="0"/>
                </a:lnTo>
                <a:lnTo>
                  <a:pt x="0" y="1889760"/>
                </a:lnTo>
                <a:lnTo>
                  <a:pt x="2564892" y="1889760"/>
                </a:lnTo>
                <a:lnTo>
                  <a:pt x="2564892" y="1868424"/>
                </a:lnTo>
                <a:lnTo>
                  <a:pt x="41148" y="1868424"/>
                </a:lnTo>
                <a:lnTo>
                  <a:pt x="19812" y="1847088"/>
                </a:lnTo>
                <a:lnTo>
                  <a:pt x="41148" y="1847088"/>
                </a:lnTo>
                <a:lnTo>
                  <a:pt x="41148" y="41148"/>
                </a:lnTo>
                <a:lnTo>
                  <a:pt x="19812" y="41148"/>
                </a:lnTo>
                <a:lnTo>
                  <a:pt x="41148" y="19812"/>
                </a:lnTo>
                <a:lnTo>
                  <a:pt x="2564892" y="19812"/>
                </a:lnTo>
                <a:lnTo>
                  <a:pt x="2564892" y="0"/>
                </a:lnTo>
                <a:close/>
              </a:path>
              <a:path w="2565400" h="1889760">
                <a:moveTo>
                  <a:pt x="41148" y="1847088"/>
                </a:moveTo>
                <a:lnTo>
                  <a:pt x="19812" y="1847088"/>
                </a:lnTo>
                <a:lnTo>
                  <a:pt x="41148" y="1868424"/>
                </a:lnTo>
                <a:lnTo>
                  <a:pt x="41148" y="1847088"/>
                </a:lnTo>
                <a:close/>
              </a:path>
              <a:path w="2565400" h="1889760">
                <a:moveTo>
                  <a:pt x="2523744" y="1847088"/>
                </a:moveTo>
                <a:lnTo>
                  <a:pt x="41148" y="1847088"/>
                </a:lnTo>
                <a:lnTo>
                  <a:pt x="41148" y="1868424"/>
                </a:lnTo>
                <a:lnTo>
                  <a:pt x="2523744" y="1868424"/>
                </a:lnTo>
                <a:lnTo>
                  <a:pt x="2523744" y="1847088"/>
                </a:lnTo>
                <a:close/>
              </a:path>
              <a:path w="2565400" h="1889760">
                <a:moveTo>
                  <a:pt x="2523744" y="19812"/>
                </a:moveTo>
                <a:lnTo>
                  <a:pt x="2523744" y="1868424"/>
                </a:lnTo>
                <a:lnTo>
                  <a:pt x="2543555" y="1847088"/>
                </a:lnTo>
                <a:lnTo>
                  <a:pt x="2564892" y="1847088"/>
                </a:lnTo>
                <a:lnTo>
                  <a:pt x="2564892" y="41148"/>
                </a:lnTo>
                <a:lnTo>
                  <a:pt x="2543555" y="41148"/>
                </a:lnTo>
                <a:lnTo>
                  <a:pt x="2523744" y="19812"/>
                </a:lnTo>
                <a:close/>
              </a:path>
              <a:path w="2565400" h="1889760">
                <a:moveTo>
                  <a:pt x="2564892" y="1847088"/>
                </a:moveTo>
                <a:lnTo>
                  <a:pt x="2543555" y="1847088"/>
                </a:lnTo>
                <a:lnTo>
                  <a:pt x="2523744" y="1868424"/>
                </a:lnTo>
                <a:lnTo>
                  <a:pt x="2564892" y="1868424"/>
                </a:lnTo>
                <a:lnTo>
                  <a:pt x="2564892" y="1847088"/>
                </a:lnTo>
                <a:close/>
              </a:path>
              <a:path w="2565400" h="1889760">
                <a:moveTo>
                  <a:pt x="41148" y="19812"/>
                </a:moveTo>
                <a:lnTo>
                  <a:pt x="19812" y="41148"/>
                </a:lnTo>
                <a:lnTo>
                  <a:pt x="41148" y="41148"/>
                </a:lnTo>
                <a:lnTo>
                  <a:pt x="41148" y="19812"/>
                </a:lnTo>
                <a:close/>
              </a:path>
              <a:path w="2565400" h="1889760">
                <a:moveTo>
                  <a:pt x="2523744" y="19812"/>
                </a:moveTo>
                <a:lnTo>
                  <a:pt x="41148" y="19812"/>
                </a:lnTo>
                <a:lnTo>
                  <a:pt x="41148" y="41148"/>
                </a:lnTo>
                <a:lnTo>
                  <a:pt x="2523744" y="41148"/>
                </a:lnTo>
                <a:lnTo>
                  <a:pt x="2523744" y="19812"/>
                </a:lnTo>
                <a:close/>
              </a:path>
              <a:path w="2565400" h="1889760">
                <a:moveTo>
                  <a:pt x="2564892" y="19812"/>
                </a:moveTo>
                <a:lnTo>
                  <a:pt x="2523744" y="19812"/>
                </a:lnTo>
                <a:lnTo>
                  <a:pt x="2543555" y="41148"/>
                </a:lnTo>
                <a:lnTo>
                  <a:pt x="2564892" y="41148"/>
                </a:lnTo>
                <a:lnTo>
                  <a:pt x="2564892" y="19812"/>
                </a:lnTo>
                <a:close/>
              </a:path>
            </a:pathLst>
          </a:custGeom>
          <a:solidFill>
            <a:srgbClr val="EF7903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4" name="object 44"/>
          <p:cNvSpPr txBox="1"/>
          <p:nvPr/>
        </p:nvSpPr>
        <p:spPr>
          <a:xfrm>
            <a:off x="5231656" y="2450704"/>
            <a:ext cx="962585" cy="47448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57713" marR="4483" indent="-47067">
              <a:lnSpc>
                <a:spcPts val="1677"/>
              </a:lnSpc>
              <a:spcBef>
                <a:spcPts val="300"/>
              </a:spcBef>
            </a:pPr>
            <a:r>
              <a:rPr sz="1544" b="1" spc="-18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44" b="1" spc="4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544" b="1" spc="-13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544" b="1" spc="4" dirty="0">
                <a:solidFill>
                  <a:srgbClr val="FFFFFF"/>
                </a:solidFill>
                <a:latin typeface="Arial"/>
                <a:cs typeface="Arial"/>
              </a:rPr>
              <a:t>ance</a:t>
            </a:r>
            <a:r>
              <a:rPr sz="1544" b="1" dirty="0">
                <a:solidFill>
                  <a:srgbClr val="FFFFFF"/>
                </a:solidFill>
                <a:latin typeface="Arial"/>
                <a:cs typeface="Arial"/>
              </a:rPr>
              <a:t>d  </a:t>
            </a:r>
            <a:r>
              <a:rPr sz="1544" b="1" spc="4" dirty="0">
                <a:solidFill>
                  <a:srgbClr val="FFFFFF"/>
                </a:solidFill>
                <a:latin typeface="Arial"/>
                <a:cs typeface="Arial"/>
              </a:rPr>
              <a:t>Robotics</a:t>
            </a:r>
            <a:endParaRPr sz="1544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678680" y="2540149"/>
            <a:ext cx="237004" cy="246529"/>
          </a:xfrm>
          <a:custGeom>
            <a:avLst/>
            <a:gdLst/>
            <a:ahLst/>
            <a:cxnLst/>
            <a:rect l="l" t="t" r="r" b="b"/>
            <a:pathLst>
              <a:path w="268604" h="279400">
                <a:moveTo>
                  <a:pt x="134112" y="0"/>
                </a:moveTo>
                <a:lnTo>
                  <a:pt x="91488" y="7120"/>
                </a:lnTo>
                <a:lnTo>
                  <a:pt x="54644" y="26968"/>
                </a:lnTo>
                <a:lnTo>
                  <a:pt x="25700" y="57278"/>
                </a:lnTo>
                <a:lnTo>
                  <a:pt x="6778" y="95780"/>
                </a:lnTo>
                <a:lnTo>
                  <a:pt x="0" y="140208"/>
                </a:lnTo>
                <a:lnTo>
                  <a:pt x="6778" y="183891"/>
                </a:lnTo>
                <a:lnTo>
                  <a:pt x="25700" y="221943"/>
                </a:lnTo>
                <a:lnTo>
                  <a:pt x="54644" y="252020"/>
                </a:lnTo>
                <a:lnTo>
                  <a:pt x="91488" y="271784"/>
                </a:lnTo>
                <a:lnTo>
                  <a:pt x="134112" y="278891"/>
                </a:lnTo>
                <a:lnTo>
                  <a:pt x="176150" y="271784"/>
                </a:lnTo>
                <a:lnTo>
                  <a:pt x="212921" y="252020"/>
                </a:lnTo>
                <a:lnTo>
                  <a:pt x="242084" y="221943"/>
                </a:lnTo>
                <a:lnTo>
                  <a:pt x="261298" y="183891"/>
                </a:lnTo>
                <a:lnTo>
                  <a:pt x="268224" y="140208"/>
                </a:lnTo>
                <a:lnTo>
                  <a:pt x="261298" y="95780"/>
                </a:lnTo>
                <a:lnTo>
                  <a:pt x="242084" y="57278"/>
                </a:lnTo>
                <a:lnTo>
                  <a:pt x="212921" y="26968"/>
                </a:lnTo>
                <a:lnTo>
                  <a:pt x="176150" y="7120"/>
                </a:lnTo>
                <a:lnTo>
                  <a:pt x="1341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6" name="object 46"/>
          <p:cNvSpPr txBox="1"/>
          <p:nvPr/>
        </p:nvSpPr>
        <p:spPr>
          <a:xfrm>
            <a:off x="4731000" y="2515395"/>
            <a:ext cx="132790" cy="250076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1206">
              <a:spcBef>
                <a:spcPts val="97"/>
              </a:spcBef>
            </a:pPr>
            <a:r>
              <a:rPr sz="1544" b="1" spc="4" dirty="0">
                <a:solidFill>
                  <a:srgbClr val="EF7903"/>
                </a:solidFill>
                <a:latin typeface="Arial"/>
                <a:cs typeface="Arial"/>
              </a:rPr>
              <a:t>4</a:t>
            </a:r>
            <a:endParaRPr sz="1544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312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Internet of Things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19" y="1114880"/>
            <a:ext cx="8918532" cy="506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734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975640"/>
            <a:ext cx="8961982" cy="528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09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34" y="58057"/>
            <a:ext cx="9354332" cy="715963"/>
          </a:xfrm>
        </p:spPr>
        <p:txBody>
          <a:bodyPr/>
          <a:lstStyle/>
          <a:p>
            <a:pPr algn="ctr"/>
            <a:r>
              <a:rPr lang="en-US" dirty="0" smtClean="0">
                <a:latin typeface="+mj-lt"/>
              </a:rPr>
              <a:t>10 </a:t>
            </a:r>
            <a:r>
              <a:rPr lang="en-US" dirty="0" err="1" smtClean="0">
                <a:latin typeface="+mj-lt"/>
              </a:rPr>
              <a:t>Besar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Ekonomi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Dunia</a:t>
            </a:r>
            <a:endParaRPr lang="en-US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82" y="584200"/>
            <a:ext cx="8805636" cy="2844800"/>
          </a:xfrm>
          <a:prstGeom prst="rect">
            <a:avLst/>
          </a:prstGeom>
        </p:spPr>
      </p:pic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/>
          </p:nvPr>
        </p:nvGraphicFramePr>
        <p:xfrm>
          <a:off x="512082" y="2438400"/>
          <a:ext cx="8805636" cy="4205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8240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7682" y="6488246"/>
            <a:ext cx="146797" cy="146493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spcBef>
                <a:spcPts val="84"/>
              </a:spcBef>
            </a:pPr>
            <a:r>
              <a:rPr sz="882" spc="-9" dirty="0">
                <a:solidFill>
                  <a:srgbClr val="ACAAA1"/>
                </a:solidFill>
                <a:latin typeface="Arial"/>
                <a:cs typeface="Arial"/>
              </a:rPr>
              <a:t>2</a:t>
            </a:r>
            <a:r>
              <a:rPr sz="882" spc="-4" dirty="0">
                <a:solidFill>
                  <a:srgbClr val="ACAAA1"/>
                </a:solidFill>
                <a:latin typeface="Arial"/>
                <a:cs typeface="Arial"/>
              </a:rPr>
              <a:t>3</a:t>
            </a:r>
            <a:endParaRPr sz="882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47881" y="3274359"/>
            <a:ext cx="3660121" cy="19444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/>
          <p:cNvSpPr/>
          <p:nvPr/>
        </p:nvSpPr>
        <p:spPr>
          <a:xfrm>
            <a:off x="4737846" y="4929692"/>
            <a:ext cx="47065" cy="26894"/>
          </a:xfrm>
          <a:custGeom>
            <a:avLst/>
            <a:gdLst/>
            <a:ahLst/>
            <a:cxnLst/>
            <a:rect l="l" t="t" r="r" b="b"/>
            <a:pathLst>
              <a:path w="53339" h="30479">
                <a:moveTo>
                  <a:pt x="39624" y="0"/>
                </a:moveTo>
                <a:lnTo>
                  <a:pt x="0" y="0"/>
                </a:lnTo>
                <a:lnTo>
                  <a:pt x="0" y="10668"/>
                </a:lnTo>
                <a:lnTo>
                  <a:pt x="15239" y="30480"/>
                </a:lnTo>
                <a:lnTo>
                  <a:pt x="53339" y="16764"/>
                </a:lnTo>
                <a:lnTo>
                  <a:pt x="50291" y="1524"/>
                </a:lnTo>
                <a:lnTo>
                  <a:pt x="39624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2" name="object 12"/>
          <p:cNvSpPr/>
          <p:nvPr/>
        </p:nvSpPr>
        <p:spPr>
          <a:xfrm>
            <a:off x="7120837" y="4083872"/>
            <a:ext cx="1610786" cy="11712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19314" y="385908"/>
            <a:ext cx="8855165" cy="1042630"/>
          </a:xfrm>
          <a:prstGeom prst="rect">
            <a:avLst/>
          </a:prstGeom>
        </p:spPr>
        <p:txBody>
          <a:bodyPr vert="horz" wrap="square" lIns="0" tIns="52107" rIns="0" bIns="0" rtlCol="0" anchor="ctr">
            <a:spAutoFit/>
          </a:bodyPr>
          <a:lstStyle/>
          <a:p>
            <a:pPr marL="11206" marR="4483">
              <a:lnSpc>
                <a:spcPts val="2506"/>
              </a:lnSpc>
              <a:spcBef>
                <a:spcPts val="410"/>
              </a:spcBef>
            </a:pPr>
            <a:r>
              <a:rPr lang="en-US" sz="3200" spc="-9" dirty="0" err="1">
                <a:latin typeface="+mj-lt"/>
              </a:rPr>
              <a:t>Sejalan</a:t>
            </a:r>
            <a:r>
              <a:rPr lang="en-US" sz="3200" spc="-9" dirty="0">
                <a:latin typeface="+mj-lt"/>
              </a:rPr>
              <a:t> </a:t>
            </a:r>
            <a:r>
              <a:rPr lang="en-US" sz="3200" spc="-9" dirty="0" err="1">
                <a:latin typeface="+mj-lt"/>
              </a:rPr>
              <a:t>dengan</a:t>
            </a:r>
            <a:r>
              <a:rPr lang="en-US" sz="3200" spc="-9" dirty="0">
                <a:latin typeface="+mj-lt"/>
              </a:rPr>
              <a:t> </a:t>
            </a:r>
            <a:r>
              <a:rPr lang="en-US" sz="3200" spc="-9" dirty="0" err="1">
                <a:latin typeface="+mj-lt"/>
              </a:rPr>
              <a:t>aspirasi</a:t>
            </a:r>
            <a:r>
              <a:rPr lang="en-US" sz="3200" spc="-9" dirty="0">
                <a:latin typeface="+mj-lt"/>
              </a:rPr>
              <a:t> Indonesia, </a:t>
            </a:r>
            <a:r>
              <a:rPr lang="en-US" sz="3200" spc="-9" dirty="0" err="1">
                <a:latin typeface="+mj-lt"/>
              </a:rPr>
              <a:t>prioritas</a:t>
            </a:r>
            <a:r>
              <a:rPr lang="en-US" sz="3200" spc="-9" dirty="0">
                <a:latin typeface="+mj-lt"/>
              </a:rPr>
              <a:t> </a:t>
            </a:r>
            <a:r>
              <a:rPr lang="en-US" sz="3200" spc="-9" dirty="0" err="1">
                <a:latin typeface="+mj-lt"/>
              </a:rPr>
              <a:t>sektor</a:t>
            </a:r>
            <a:r>
              <a:rPr lang="en-US" sz="3200" spc="-9" dirty="0">
                <a:latin typeface="+mj-lt"/>
              </a:rPr>
              <a:t> </a:t>
            </a:r>
            <a:r>
              <a:rPr lang="en-US" sz="3200" spc="-9" dirty="0" err="1">
                <a:latin typeface="+mj-lt"/>
              </a:rPr>
              <a:t>berfokus</a:t>
            </a:r>
            <a:r>
              <a:rPr lang="en-US" sz="3200" spc="-9" dirty="0">
                <a:latin typeface="+mj-lt"/>
              </a:rPr>
              <a:t> </a:t>
            </a:r>
            <a:r>
              <a:rPr lang="en-US" sz="3200" spc="-9" dirty="0" err="1">
                <a:latin typeface="+mj-lt"/>
              </a:rPr>
              <a:t>pada</a:t>
            </a:r>
            <a:r>
              <a:rPr lang="en-US" sz="3200" spc="-9" dirty="0">
                <a:latin typeface="+mj-lt"/>
              </a:rPr>
              <a:t> </a:t>
            </a:r>
            <a:r>
              <a:rPr lang="en-US" sz="3200" spc="-9" dirty="0" err="1">
                <a:latin typeface="+mj-lt"/>
              </a:rPr>
              <a:t>pertumbuhan</a:t>
            </a:r>
            <a:r>
              <a:rPr lang="en-US" sz="3200" spc="-9" dirty="0">
                <a:latin typeface="+mj-lt"/>
              </a:rPr>
              <a:t> yang </a:t>
            </a:r>
            <a:r>
              <a:rPr lang="en-US" sz="3200" spc="-9" dirty="0" err="1">
                <a:latin typeface="+mj-lt"/>
              </a:rPr>
              <a:t>didorong</a:t>
            </a:r>
            <a:r>
              <a:rPr lang="en-US" sz="3200" spc="-9" dirty="0">
                <a:latin typeface="+mj-lt"/>
              </a:rPr>
              <a:t> </a:t>
            </a:r>
            <a:r>
              <a:rPr lang="en-US" sz="3200" spc="-9" dirty="0" err="1">
                <a:latin typeface="+mj-lt"/>
              </a:rPr>
              <a:t>oleh</a:t>
            </a:r>
            <a:r>
              <a:rPr lang="en-US" sz="3200" spc="-9" dirty="0">
                <a:latin typeface="+mj-lt"/>
              </a:rPr>
              <a:t> </a:t>
            </a:r>
            <a:r>
              <a:rPr lang="en-US" sz="3200" spc="-9" dirty="0" err="1">
                <a:latin typeface="+mj-lt"/>
              </a:rPr>
              <a:t>ekspor</a:t>
            </a:r>
            <a:r>
              <a:rPr lang="en-US" sz="3200" spc="-9" dirty="0">
                <a:latin typeface="+mj-lt"/>
              </a:rPr>
              <a:t> </a:t>
            </a:r>
            <a:r>
              <a:rPr lang="en-US" sz="3200" spc="-9" dirty="0" err="1">
                <a:latin typeface="+mj-lt"/>
              </a:rPr>
              <a:t>neto</a:t>
            </a:r>
            <a:endParaRPr sz="3200" spc="-9" dirty="0">
              <a:latin typeface="+mj-l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3396" y="6403063"/>
            <a:ext cx="1732990" cy="244976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>
              <a:lnSpc>
                <a:spcPts val="869"/>
              </a:lnSpc>
              <a:spcBef>
                <a:spcPts val="110"/>
              </a:spcBef>
            </a:pPr>
            <a:r>
              <a:rPr sz="750" spc="9" dirty="0">
                <a:latin typeface="Arial"/>
                <a:cs typeface="Arial"/>
              </a:rPr>
              <a:t>1. Gross Capital Formation</a:t>
            </a:r>
            <a:endParaRPr sz="750" dirty="0">
              <a:latin typeface="Arial"/>
              <a:cs typeface="Arial"/>
            </a:endParaRPr>
          </a:p>
          <a:p>
            <a:pPr marL="11206">
              <a:lnSpc>
                <a:spcPts val="869"/>
              </a:lnSpc>
            </a:pPr>
            <a:r>
              <a:rPr sz="750" spc="9" dirty="0">
                <a:latin typeface="Arial"/>
                <a:cs typeface="Arial"/>
              </a:rPr>
              <a:t>Source: The </a:t>
            </a:r>
            <a:r>
              <a:rPr sz="750" spc="13" dirty="0">
                <a:latin typeface="Arial"/>
                <a:cs typeface="Arial"/>
              </a:rPr>
              <a:t>World </a:t>
            </a:r>
            <a:r>
              <a:rPr sz="750" spc="9" dirty="0">
                <a:latin typeface="Arial"/>
                <a:cs typeface="Arial"/>
              </a:rPr>
              <a:t>Bank; A.T.</a:t>
            </a:r>
            <a:r>
              <a:rPr sz="750" spc="-4" dirty="0">
                <a:latin typeface="Arial"/>
                <a:cs typeface="Arial"/>
              </a:rPr>
              <a:t> </a:t>
            </a:r>
            <a:r>
              <a:rPr sz="750" spc="9" dirty="0">
                <a:latin typeface="Arial"/>
                <a:cs typeface="Arial"/>
              </a:rPr>
              <a:t>Kearney</a:t>
            </a:r>
            <a:endParaRPr sz="75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64579" y="4971378"/>
            <a:ext cx="2559424" cy="323150"/>
          </a:xfrm>
          <a:prstGeom prst="rect">
            <a:avLst/>
          </a:prstGeom>
          <a:solidFill>
            <a:srgbClr val="282F64"/>
          </a:solidFill>
        </p:spPr>
        <p:txBody>
          <a:bodyPr vert="horz" wrap="square" lIns="0" tIns="118222" rIns="0" bIns="0" rtlCol="0">
            <a:spAutoFit/>
          </a:bodyPr>
          <a:lstStyle/>
          <a:p>
            <a:pPr marL="71161">
              <a:spcBef>
                <a:spcPts val="931"/>
              </a:spcBef>
            </a:pPr>
            <a:r>
              <a:rPr sz="1324" b="1" spc="9" dirty="0">
                <a:solidFill>
                  <a:srgbClr val="FFFFFF"/>
                </a:solidFill>
                <a:latin typeface="Arial"/>
                <a:cs typeface="Arial"/>
              </a:rPr>
              <a:t>Feasibility of</a:t>
            </a:r>
            <a:r>
              <a:rPr sz="1324" b="1" spc="-3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24" b="1" spc="9" dirty="0">
                <a:solidFill>
                  <a:srgbClr val="FFFFFF"/>
                </a:solidFill>
                <a:latin typeface="Arial"/>
                <a:cs typeface="Arial"/>
              </a:rPr>
              <a:t>adoption</a:t>
            </a:r>
            <a:endParaRPr sz="1324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64579" y="3441101"/>
            <a:ext cx="2559424" cy="324282"/>
          </a:xfrm>
          <a:prstGeom prst="rect">
            <a:avLst/>
          </a:prstGeom>
          <a:solidFill>
            <a:srgbClr val="9A1616"/>
          </a:solidFill>
        </p:spPr>
        <p:txBody>
          <a:bodyPr vert="horz" wrap="square" lIns="0" tIns="119343" rIns="0" bIns="0" rtlCol="0">
            <a:spAutoFit/>
          </a:bodyPr>
          <a:lstStyle/>
          <a:p>
            <a:pPr marL="71161">
              <a:spcBef>
                <a:spcPts val="940"/>
              </a:spcBef>
            </a:pPr>
            <a:r>
              <a:rPr sz="1324" b="1" spc="9" dirty="0">
                <a:solidFill>
                  <a:srgbClr val="FFFFFF"/>
                </a:solidFill>
                <a:latin typeface="Arial"/>
                <a:cs typeface="Arial"/>
              </a:rPr>
              <a:t>Industry</a:t>
            </a:r>
            <a:r>
              <a:rPr sz="1324" b="1" spc="-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24" b="1" spc="13" dirty="0">
                <a:solidFill>
                  <a:srgbClr val="FFFFFF"/>
                </a:solidFill>
                <a:latin typeface="Arial"/>
                <a:cs typeface="Arial"/>
              </a:rPr>
              <a:t>size</a:t>
            </a:r>
            <a:endParaRPr sz="1324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46930" y="3963250"/>
            <a:ext cx="2559424" cy="323716"/>
          </a:xfrm>
          <a:prstGeom prst="rect">
            <a:avLst/>
          </a:prstGeom>
          <a:solidFill>
            <a:srgbClr val="9E5003"/>
          </a:solidFill>
        </p:spPr>
        <p:txBody>
          <a:bodyPr vert="horz" wrap="square" lIns="0" tIns="118782" rIns="0" bIns="0" rtlCol="0">
            <a:spAutoFit/>
          </a:bodyPr>
          <a:lstStyle/>
          <a:p>
            <a:pPr marL="71161">
              <a:spcBef>
                <a:spcPts val="935"/>
              </a:spcBef>
            </a:pPr>
            <a:r>
              <a:rPr sz="1324" b="1" spc="13" dirty="0">
                <a:solidFill>
                  <a:srgbClr val="FFFFFF"/>
                </a:solidFill>
                <a:latin typeface="Arial"/>
                <a:cs typeface="Arial"/>
              </a:rPr>
              <a:t>Net </a:t>
            </a:r>
            <a:r>
              <a:rPr sz="1324" b="1" spc="9" dirty="0">
                <a:solidFill>
                  <a:srgbClr val="FFFFFF"/>
                </a:solidFill>
                <a:latin typeface="Arial"/>
                <a:cs typeface="Arial"/>
              </a:rPr>
              <a:t>export</a:t>
            </a:r>
            <a:r>
              <a:rPr sz="1324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24" b="1" spc="9" dirty="0">
                <a:solidFill>
                  <a:srgbClr val="FFFFFF"/>
                </a:solidFill>
                <a:latin typeface="Arial"/>
                <a:cs typeface="Arial"/>
              </a:rPr>
              <a:t>potential</a:t>
            </a:r>
            <a:endParaRPr sz="1324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14847" y="2598421"/>
            <a:ext cx="1832834" cy="34446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9" name="object 19"/>
          <p:cNvSpPr txBox="1"/>
          <p:nvPr/>
        </p:nvSpPr>
        <p:spPr>
          <a:xfrm>
            <a:off x="1174824" y="3080721"/>
            <a:ext cx="997324" cy="1598393"/>
          </a:xfrm>
          <a:prstGeom prst="rect">
            <a:avLst/>
          </a:prstGeom>
        </p:spPr>
        <p:txBody>
          <a:bodyPr vert="horz" wrap="square" lIns="0" tIns="40901" rIns="0" bIns="0" rtlCol="0">
            <a:spAutoFit/>
          </a:bodyPr>
          <a:lstStyle/>
          <a:p>
            <a:pPr marL="10646" marR="4483" indent="-2802" algn="ctr">
              <a:lnSpc>
                <a:spcPts val="1888"/>
              </a:lnSpc>
              <a:spcBef>
                <a:spcPts val="322"/>
              </a:spcBef>
            </a:pPr>
            <a:r>
              <a:rPr sz="1600" b="1" spc="-31" dirty="0">
                <a:solidFill>
                  <a:srgbClr val="FFFFFF"/>
                </a:solidFill>
                <a:latin typeface="Arial"/>
                <a:cs typeface="Arial"/>
              </a:rPr>
              <a:t>Top </a:t>
            </a:r>
            <a:r>
              <a:rPr sz="1600" b="1" spc="13" dirty="0">
                <a:solidFill>
                  <a:srgbClr val="FFFFFF"/>
                </a:solidFill>
                <a:latin typeface="Arial"/>
                <a:cs typeface="Arial"/>
              </a:rPr>
              <a:t>10  </a:t>
            </a:r>
            <a:r>
              <a:rPr sz="1600" b="1" spc="9" dirty="0">
                <a:solidFill>
                  <a:srgbClr val="FFFFFF"/>
                </a:solidFill>
                <a:latin typeface="Arial"/>
                <a:cs typeface="Arial"/>
              </a:rPr>
              <a:t>global  </a:t>
            </a:r>
            <a:r>
              <a:rPr sz="1600" b="1" spc="13" dirty="0">
                <a:solidFill>
                  <a:srgbClr val="FFFFFF"/>
                </a:solidFill>
                <a:latin typeface="Arial"/>
                <a:cs typeface="Arial"/>
              </a:rPr>
              <a:t>econo</a:t>
            </a:r>
            <a:r>
              <a:rPr sz="1600" b="1" spc="18" dirty="0">
                <a:solidFill>
                  <a:srgbClr val="FFFFFF"/>
                </a:solidFill>
                <a:latin typeface="Arial"/>
                <a:cs typeface="Arial"/>
              </a:rPr>
              <a:t>my</a:t>
            </a:r>
            <a:endParaRPr sz="1600" dirty="0">
              <a:latin typeface="Arial"/>
              <a:cs typeface="Arial"/>
            </a:endParaRPr>
          </a:p>
          <a:p>
            <a:pPr marL="133357" marR="119909" algn="ctr">
              <a:lnSpc>
                <a:spcPct val="90600"/>
              </a:lnSpc>
              <a:spcBef>
                <a:spcPts val="1240"/>
              </a:spcBef>
            </a:pPr>
            <a:r>
              <a:rPr lang="en-US" sz="1200" b="1" dirty="0" err="1" smtClean="0">
                <a:solidFill>
                  <a:srgbClr val="FFFFFF"/>
                </a:solidFill>
                <a:latin typeface="Arial"/>
                <a:cs typeface="Arial"/>
              </a:rPr>
              <a:t>Dua</a:t>
            </a: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 digit </a:t>
            </a:r>
            <a:r>
              <a:rPr lang="en-US" sz="1200" b="1" dirty="0" err="1" smtClean="0">
                <a:solidFill>
                  <a:srgbClr val="FFFFFF"/>
                </a:solidFill>
                <a:latin typeface="Arial"/>
                <a:cs typeface="Arial"/>
              </a:rPr>
              <a:t>ekspor</a:t>
            </a: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b="1" dirty="0" err="1" smtClean="0">
                <a:solidFill>
                  <a:srgbClr val="FFFFFF"/>
                </a:solidFill>
                <a:latin typeface="Arial"/>
                <a:cs typeface="Arial"/>
              </a:rPr>
              <a:t>bersih</a:t>
            </a: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b="1" dirty="0" err="1" smtClean="0">
                <a:solidFill>
                  <a:srgbClr val="FFFFFF"/>
                </a:solidFill>
                <a:latin typeface="Arial"/>
                <a:cs typeface="Arial"/>
              </a:rPr>
              <a:t>dari</a:t>
            </a:r>
            <a:r>
              <a:rPr sz="1200" b="1" spc="-53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4" dirty="0">
                <a:solidFill>
                  <a:srgbClr val="FFFFFF"/>
                </a:solidFill>
                <a:latin typeface="Arial"/>
                <a:cs typeface="Arial"/>
              </a:rPr>
              <a:t>GDP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88204" y="5237326"/>
            <a:ext cx="516591" cy="528613"/>
          </a:xfrm>
          <a:prstGeom prst="rect">
            <a:avLst/>
          </a:prstGeom>
        </p:spPr>
        <p:txBody>
          <a:bodyPr vert="horz" wrap="square" lIns="0" tIns="40901" rIns="0" bIns="0" rtlCol="0">
            <a:spAutoFit/>
          </a:bodyPr>
          <a:lstStyle/>
          <a:p>
            <a:pPr marL="11206" marR="4483" indent="7845">
              <a:lnSpc>
                <a:spcPts val="1888"/>
              </a:lnSpc>
              <a:spcBef>
                <a:spcPts val="322"/>
              </a:spcBef>
            </a:pPr>
            <a:r>
              <a:rPr sz="1721" b="1" spc="18" dirty="0">
                <a:solidFill>
                  <a:srgbClr val="FFFFFF"/>
                </a:solidFill>
                <a:latin typeface="Arial"/>
                <a:cs typeface="Arial"/>
              </a:rPr>
              <a:t>…b</a:t>
            </a:r>
            <a:r>
              <a:rPr sz="1721" b="1" spc="9" dirty="0">
                <a:solidFill>
                  <a:srgbClr val="FFFFFF"/>
                </a:solidFill>
                <a:latin typeface="Arial"/>
                <a:cs typeface="Arial"/>
              </a:rPr>
              <a:t>y  2030</a:t>
            </a:r>
            <a:endParaRPr sz="1721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63070" y="3553194"/>
            <a:ext cx="2402541" cy="653731"/>
          </a:xfrm>
          <a:prstGeom prst="rect">
            <a:avLst/>
          </a:prstGeom>
        </p:spPr>
        <p:txBody>
          <a:bodyPr vert="horz" wrap="square" lIns="0" tIns="5043" rIns="0" bIns="0" rtlCol="0">
            <a:spAutoFit/>
          </a:bodyPr>
          <a:lstStyle/>
          <a:p>
            <a:pPr algn="ctr">
              <a:lnSpc>
                <a:spcPct val="90600"/>
              </a:lnSpc>
              <a:spcBef>
                <a:spcPts val="40"/>
              </a:spcBef>
            </a:pPr>
            <a:r>
              <a:rPr sz="1544" b="1" spc="4" dirty="0">
                <a:solidFill>
                  <a:srgbClr val="FFFFFF"/>
                </a:solidFill>
                <a:latin typeface="Arial"/>
                <a:cs typeface="Arial"/>
              </a:rPr>
              <a:t>What are the key</a:t>
            </a:r>
            <a:r>
              <a:rPr sz="1544" b="1" spc="-10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44" b="1" spc="4" dirty="0">
                <a:solidFill>
                  <a:srgbClr val="FFFFFF"/>
                </a:solidFill>
                <a:latin typeface="Arial"/>
                <a:cs typeface="Arial"/>
              </a:rPr>
              <a:t>industry  engines for output and  trade?</a:t>
            </a:r>
            <a:endParaRPr sz="1544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708686" y="3338904"/>
            <a:ext cx="2910168" cy="1089212"/>
          </a:xfrm>
          <a:custGeom>
            <a:avLst/>
            <a:gdLst/>
            <a:ahLst/>
            <a:cxnLst/>
            <a:rect l="l" t="t" r="r" b="b"/>
            <a:pathLst>
              <a:path w="3298190" h="1234439">
                <a:moveTo>
                  <a:pt x="0" y="1234440"/>
                </a:moveTo>
                <a:lnTo>
                  <a:pt x="3297935" y="1234440"/>
                </a:lnTo>
                <a:lnTo>
                  <a:pt x="3297935" y="0"/>
                </a:lnTo>
                <a:lnTo>
                  <a:pt x="0" y="0"/>
                </a:lnTo>
                <a:lnTo>
                  <a:pt x="0" y="1234440"/>
                </a:lnTo>
                <a:close/>
              </a:path>
            </a:pathLst>
          </a:custGeom>
          <a:solidFill>
            <a:srgbClr val="646256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3" name="object 23"/>
          <p:cNvSpPr txBox="1"/>
          <p:nvPr/>
        </p:nvSpPr>
        <p:spPr>
          <a:xfrm>
            <a:off x="2708686" y="3523264"/>
            <a:ext cx="2910168" cy="683716"/>
          </a:xfrm>
          <a:prstGeom prst="rect">
            <a:avLst/>
          </a:prstGeom>
        </p:spPr>
        <p:txBody>
          <a:bodyPr vert="horz" wrap="square" lIns="0" tIns="34738" rIns="0" bIns="0" rtlCol="0">
            <a:spAutoFit/>
          </a:bodyPr>
          <a:lstStyle/>
          <a:p>
            <a:pPr marL="254387" marR="246543" algn="ctr">
              <a:lnSpc>
                <a:spcPct val="90600"/>
              </a:lnSpc>
              <a:spcBef>
                <a:spcPts val="274"/>
              </a:spcBef>
            </a:pPr>
            <a:r>
              <a:rPr lang="en-US" sz="1544" b="1" spc="4" dirty="0" err="1" smtClean="0">
                <a:solidFill>
                  <a:srgbClr val="FFFFFF"/>
                </a:solidFill>
                <a:latin typeface="Arial"/>
                <a:cs typeface="Arial"/>
              </a:rPr>
              <a:t>Apa</a:t>
            </a:r>
            <a:r>
              <a:rPr lang="en-US" sz="1544" b="1" spc="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544" b="1" spc="4" dirty="0" err="1" smtClean="0">
                <a:solidFill>
                  <a:srgbClr val="FFFFFF"/>
                </a:solidFill>
                <a:latin typeface="Arial"/>
                <a:cs typeface="Arial"/>
              </a:rPr>
              <a:t>mesin</a:t>
            </a:r>
            <a:r>
              <a:rPr lang="en-US" sz="1544" b="1" spc="4" dirty="0" smtClean="0">
                <a:solidFill>
                  <a:srgbClr val="FFFFFF"/>
                </a:solidFill>
                <a:latin typeface="Arial"/>
                <a:cs typeface="Arial"/>
              </a:rPr>
              <a:t> industry </a:t>
            </a:r>
            <a:r>
              <a:rPr lang="en-US" sz="1544" b="1" spc="4" dirty="0" err="1" smtClean="0">
                <a:solidFill>
                  <a:srgbClr val="FFFFFF"/>
                </a:solidFill>
                <a:latin typeface="Arial"/>
                <a:cs typeface="Arial"/>
              </a:rPr>
              <a:t>utama</a:t>
            </a:r>
            <a:r>
              <a:rPr lang="en-US" sz="1544" b="1" spc="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544" b="1" spc="4" dirty="0" err="1" smtClean="0">
                <a:solidFill>
                  <a:srgbClr val="FFFFFF"/>
                </a:solidFill>
                <a:latin typeface="Arial"/>
                <a:cs typeface="Arial"/>
              </a:rPr>
              <a:t>untuk</a:t>
            </a:r>
            <a:r>
              <a:rPr lang="en-US" sz="1544" b="1" spc="4" dirty="0" smtClean="0">
                <a:solidFill>
                  <a:srgbClr val="FFFFFF"/>
                </a:solidFill>
                <a:latin typeface="Arial"/>
                <a:cs typeface="Arial"/>
              </a:rPr>
              <a:t> output </a:t>
            </a:r>
            <a:r>
              <a:rPr lang="en-US" sz="1544" b="1" spc="4" dirty="0" err="1" smtClean="0">
                <a:solidFill>
                  <a:srgbClr val="FFFFFF"/>
                </a:solidFill>
                <a:latin typeface="Arial"/>
                <a:cs typeface="Arial"/>
              </a:rPr>
              <a:t>dan</a:t>
            </a:r>
            <a:r>
              <a:rPr lang="en-US" sz="1544" b="1" spc="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544" b="1" spc="4" dirty="0" err="1" smtClean="0">
                <a:solidFill>
                  <a:srgbClr val="FFFFFF"/>
                </a:solidFill>
                <a:latin typeface="Arial"/>
                <a:cs typeface="Arial"/>
              </a:rPr>
              <a:t>perdagangan</a:t>
            </a:r>
            <a:r>
              <a:rPr sz="1544" b="1" spc="4" dirty="0" smtClean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1544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42327" y="4903156"/>
            <a:ext cx="2717987" cy="653731"/>
          </a:xfrm>
          <a:prstGeom prst="rect">
            <a:avLst/>
          </a:prstGeom>
        </p:spPr>
        <p:txBody>
          <a:bodyPr vert="horz" wrap="square" lIns="0" tIns="5043" rIns="0" bIns="0" rtlCol="0">
            <a:spAutoFit/>
          </a:bodyPr>
          <a:lstStyle/>
          <a:p>
            <a:pPr algn="ctr">
              <a:lnSpc>
                <a:spcPct val="90600"/>
              </a:lnSpc>
              <a:spcBef>
                <a:spcPts val="40"/>
              </a:spcBef>
            </a:pPr>
            <a:r>
              <a:rPr sz="1544" b="1" spc="4" dirty="0">
                <a:solidFill>
                  <a:srgbClr val="FFFFFF"/>
                </a:solidFill>
                <a:latin typeface="Arial"/>
                <a:cs typeface="Arial"/>
              </a:rPr>
              <a:t>What is the readiness </a:t>
            </a:r>
            <a:r>
              <a:rPr sz="1544" b="1" dirty="0">
                <a:solidFill>
                  <a:srgbClr val="FFFFFF"/>
                </a:solidFill>
                <a:latin typeface="Arial"/>
                <a:cs typeface="Arial"/>
              </a:rPr>
              <a:t>level</a:t>
            </a:r>
            <a:r>
              <a:rPr sz="1544" b="1" spc="-10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44" b="1" spc="4" dirty="0">
                <a:solidFill>
                  <a:srgbClr val="FFFFFF"/>
                </a:solidFill>
                <a:latin typeface="Arial"/>
                <a:cs typeface="Arial"/>
              </a:rPr>
              <a:t>&amp;  potential disruption for our  industries?</a:t>
            </a:r>
            <a:endParaRPr sz="1544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747682" y="4688989"/>
            <a:ext cx="2909047" cy="1089212"/>
          </a:xfrm>
          <a:custGeom>
            <a:avLst/>
            <a:gdLst/>
            <a:ahLst/>
            <a:cxnLst/>
            <a:rect l="l" t="t" r="r" b="b"/>
            <a:pathLst>
              <a:path w="3296920" h="1234440">
                <a:moveTo>
                  <a:pt x="0" y="1234440"/>
                </a:moveTo>
                <a:lnTo>
                  <a:pt x="3296412" y="1234440"/>
                </a:lnTo>
                <a:lnTo>
                  <a:pt x="3296412" y="0"/>
                </a:lnTo>
                <a:lnTo>
                  <a:pt x="0" y="0"/>
                </a:lnTo>
                <a:lnTo>
                  <a:pt x="0" y="1234440"/>
                </a:lnTo>
                <a:close/>
              </a:path>
            </a:pathLst>
          </a:custGeom>
          <a:solidFill>
            <a:srgbClr val="646256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6" name="object 26"/>
          <p:cNvSpPr txBox="1"/>
          <p:nvPr/>
        </p:nvSpPr>
        <p:spPr>
          <a:xfrm>
            <a:off x="2747682" y="4873225"/>
            <a:ext cx="2909047" cy="683716"/>
          </a:xfrm>
          <a:prstGeom prst="rect">
            <a:avLst/>
          </a:prstGeom>
        </p:spPr>
        <p:txBody>
          <a:bodyPr vert="horz" wrap="square" lIns="0" tIns="34738" rIns="0" bIns="0" rtlCol="0">
            <a:spAutoFit/>
          </a:bodyPr>
          <a:lstStyle/>
          <a:p>
            <a:pPr marL="94134" marR="89092" algn="ctr">
              <a:lnSpc>
                <a:spcPct val="90600"/>
              </a:lnSpc>
              <a:spcBef>
                <a:spcPts val="274"/>
              </a:spcBef>
            </a:pPr>
            <a:r>
              <a:rPr lang="en-US" sz="1544" b="1" spc="4" dirty="0" err="1" smtClean="0">
                <a:solidFill>
                  <a:srgbClr val="FFFFFF"/>
                </a:solidFill>
                <a:latin typeface="Arial"/>
                <a:cs typeface="Arial"/>
              </a:rPr>
              <a:t>Berapa</a:t>
            </a:r>
            <a:r>
              <a:rPr lang="en-US" sz="1544" b="1" spc="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544" b="1" spc="4" dirty="0" err="1" smtClean="0">
                <a:solidFill>
                  <a:srgbClr val="FFFFFF"/>
                </a:solidFill>
                <a:latin typeface="Arial"/>
                <a:cs typeface="Arial"/>
              </a:rPr>
              <a:t>tingkat</a:t>
            </a:r>
            <a:r>
              <a:rPr lang="en-US" sz="1544" b="1" spc="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544" b="1" spc="4" dirty="0" err="1" smtClean="0">
                <a:solidFill>
                  <a:srgbClr val="FFFFFF"/>
                </a:solidFill>
                <a:latin typeface="Arial"/>
                <a:cs typeface="Arial"/>
              </a:rPr>
              <a:t>kesiapan</a:t>
            </a:r>
            <a:r>
              <a:rPr lang="en-US" sz="1544" b="1" spc="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544" b="1" spc="4" dirty="0" err="1" smtClean="0">
                <a:solidFill>
                  <a:srgbClr val="FFFFFF"/>
                </a:solidFill>
                <a:latin typeface="Arial"/>
                <a:cs typeface="Arial"/>
              </a:rPr>
              <a:t>dan</a:t>
            </a:r>
            <a:r>
              <a:rPr lang="en-US" sz="1544" b="1" spc="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544" b="1" spc="4" dirty="0" err="1" smtClean="0">
                <a:solidFill>
                  <a:srgbClr val="FFFFFF"/>
                </a:solidFill>
                <a:latin typeface="Arial"/>
                <a:cs typeface="Arial"/>
              </a:rPr>
              <a:t>potensi</a:t>
            </a:r>
            <a:r>
              <a:rPr lang="en-US" sz="1544" b="1" spc="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544" b="1" spc="4" dirty="0" err="1" smtClean="0">
                <a:solidFill>
                  <a:srgbClr val="FFFFFF"/>
                </a:solidFill>
                <a:latin typeface="Arial"/>
                <a:cs typeface="Arial"/>
              </a:rPr>
              <a:t>gangguan</a:t>
            </a:r>
            <a:r>
              <a:rPr lang="en-US" sz="1544" b="1" spc="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544" b="1" spc="4" dirty="0" err="1" smtClean="0">
                <a:solidFill>
                  <a:srgbClr val="FFFFFF"/>
                </a:solidFill>
                <a:latin typeface="Arial"/>
                <a:cs typeface="Arial"/>
              </a:rPr>
              <a:t>untuk</a:t>
            </a:r>
            <a:r>
              <a:rPr lang="en-US" sz="1544" b="1" spc="4" dirty="0" smtClean="0">
                <a:solidFill>
                  <a:srgbClr val="FFFFFF"/>
                </a:solidFill>
                <a:latin typeface="Arial"/>
                <a:cs typeface="Arial"/>
              </a:rPr>
              <a:t> industry kami</a:t>
            </a:r>
            <a:r>
              <a:rPr sz="1544" b="1" spc="4" dirty="0" smtClean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1544" dirty="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316031" y="3875442"/>
            <a:ext cx="392765" cy="540684"/>
          </a:xfrm>
          <a:custGeom>
            <a:avLst/>
            <a:gdLst/>
            <a:ahLst/>
            <a:cxnLst/>
            <a:rect l="l" t="t" r="r" b="b"/>
            <a:pathLst>
              <a:path w="445135" h="612775">
                <a:moveTo>
                  <a:pt x="83819" y="528828"/>
                </a:moveTo>
                <a:lnTo>
                  <a:pt x="0" y="571500"/>
                </a:lnTo>
                <a:lnTo>
                  <a:pt x="83819" y="612648"/>
                </a:lnTo>
                <a:lnTo>
                  <a:pt x="83819" y="582168"/>
                </a:lnTo>
                <a:lnTo>
                  <a:pt x="70103" y="582168"/>
                </a:lnTo>
                <a:lnTo>
                  <a:pt x="70103" y="560832"/>
                </a:lnTo>
                <a:lnTo>
                  <a:pt x="83819" y="560832"/>
                </a:lnTo>
                <a:lnTo>
                  <a:pt x="83819" y="528828"/>
                </a:lnTo>
                <a:close/>
              </a:path>
              <a:path w="445135" h="612775">
                <a:moveTo>
                  <a:pt x="83819" y="560832"/>
                </a:moveTo>
                <a:lnTo>
                  <a:pt x="70103" y="560832"/>
                </a:lnTo>
                <a:lnTo>
                  <a:pt x="70103" y="582168"/>
                </a:lnTo>
                <a:lnTo>
                  <a:pt x="83819" y="582168"/>
                </a:lnTo>
                <a:lnTo>
                  <a:pt x="83819" y="560832"/>
                </a:lnTo>
                <a:close/>
              </a:path>
              <a:path w="445135" h="612775">
                <a:moveTo>
                  <a:pt x="251459" y="560832"/>
                </a:moveTo>
                <a:lnTo>
                  <a:pt x="83819" y="560832"/>
                </a:lnTo>
                <a:lnTo>
                  <a:pt x="83819" y="582168"/>
                </a:lnTo>
                <a:lnTo>
                  <a:pt x="272795" y="582168"/>
                </a:lnTo>
                <a:lnTo>
                  <a:pt x="272795" y="571500"/>
                </a:lnTo>
                <a:lnTo>
                  <a:pt x="251459" y="571500"/>
                </a:lnTo>
                <a:lnTo>
                  <a:pt x="251459" y="560832"/>
                </a:lnTo>
                <a:close/>
              </a:path>
              <a:path w="445135" h="612775">
                <a:moveTo>
                  <a:pt x="445007" y="0"/>
                </a:moveTo>
                <a:lnTo>
                  <a:pt x="251459" y="0"/>
                </a:lnTo>
                <a:lnTo>
                  <a:pt x="251459" y="571500"/>
                </a:lnTo>
                <a:lnTo>
                  <a:pt x="262127" y="560832"/>
                </a:lnTo>
                <a:lnTo>
                  <a:pt x="272795" y="560832"/>
                </a:lnTo>
                <a:lnTo>
                  <a:pt x="272795" y="19812"/>
                </a:lnTo>
                <a:lnTo>
                  <a:pt x="262127" y="19812"/>
                </a:lnTo>
                <a:lnTo>
                  <a:pt x="272795" y="9144"/>
                </a:lnTo>
                <a:lnTo>
                  <a:pt x="445007" y="9144"/>
                </a:lnTo>
                <a:lnTo>
                  <a:pt x="445007" y="0"/>
                </a:lnTo>
                <a:close/>
              </a:path>
              <a:path w="445135" h="612775">
                <a:moveTo>
                  <a:pt x="272795" y="560832"/>
                </a:moveTo>
                <a:lnTo>
                  <a:pt x="262127" y="560832"/>
                </a:lnTo>
                <a:lnTo>
                  <a:pt x="251459" y="571500"/>
                </a:lnTo>
                <a:lnTo>
                  <a:pt x="272795" y="571500"/>
                </a:lnTo>
                <a:lnTo>
                  <a:pt x="272795" y="560832"/>
                </a:lnTo>
                <a:close/>
              </a:path>
              <a:path w="445135" h="612775">
                <a:moveTo>
                  <a:pt x="272795" y="9144"/>
                </a:moveTo>
                <a:lnTo>
                  <a:pt x="262127" y="19812"/>
                </a:lnTo>
                <a:lnTo>
                  <a:pt x="272795" y="19812"/>
                </a:lnTo>
                <a:lnTo>
                  <a:pt x="272795" y="9144"/>
                </a:lnTo>
                <a:close/>
              </a:path>
              <a:path w="445135" h="612775">
                <a:moveTo>
                  <a:pt x="445007" y="9144"/>
                </a:moveTo>
                <a:lnTo>
                  <a:pt x="272795" y="9144"/>
                </a:lnTo>
                <a:lnTo>
                  <a:pt x="272795" y="19812"/>
                </a:lnTo>
                <a:lnTo>
                  <a:pt x="445007" y="19812"/>
                </a:lnTo>
                <a:lnTo>
                  <a:pt x="445007" y="9144"/>
                </a:lnTo>
                <a:close/>
              </a:path>
            </a:pathLst>
          </a:custGeom>
          <a:solidFill>
            <a:srgbClr val="9A1616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8" name="object 28"/>
          <p:cNvSpPr/>
          <p:nvPr/>
        </p:nvSpPr>
        <p:spPr>
          <a:xfrm>
            <a:off x="2368475" y="3289150"/>
            <a:ext cx="340659" cy="603997"/>
          </a:xfrm>
          <a:custGeom>
            <a:avLst/>
            <a:gdLst/>
            <a:ahLst/>
            <a:cxnLst/>
            <a:rect l="l" t="t" r="r" b="b"/>
            <a:pathLst>
              <a:path w="386080" h="684529">
                <a:moveTo>
                  <a:pt x="182879" y="42672"/>
                </a:moveTo>
                <a:lnTo>
                  <a:pt x="182879" y="684276"/>
                </a:lnTo>
                <a:lnTo>
                  <a:pt x="385571" y="684276"/>
                </a:lnTo>
                <a:lnTo>
                  <a:pt x="385571" y="673608"/>
                </a:lnTo>
                <a:lnTo>
                  <a:pt x="204215" y="673608"/>
                </a:lnTo>
                <a:lnTo>
                  <a:pt x="193547" y="664463"/>
                </a:lnTo>
                <a:lnTo>
                  <a:pt x="204215" y="664463"/>
                </a:lnTo>
                <a:lnTo>
                  <a:pt x="204215" y="53340"/>
                </a:lnTo>
                <a:lnTo>
                  <a:pt x="193547" y="53340"/>
                </a:lnTo>
                <a:lnTo>
                  <a:pt x="182879" y="42672"/>
                </a:lnTo>
                <a:close/>
              </a:path>
              <a:path w="386080" h="684529">
                <a:moveTo>
                  <a:pt x="204215" y="664463"/>
                </a:moveTo>
                <a:lnTo>
                  <a:pt x="193547" y="664463"/>
                </a:lnTo>
                <a:lnTo>
                  <a:pt x="204215" y="673608"/>
                </a:lnTo>
                <a:lnTo>
                  <a:pt x="204215" y="664463"/>
                </a:lnTo>
                <a:close/>
              </a:path>
              <a:path w="386080" h="684529">
                <a:moveTo>
                  <a:pt x="385571" y="664463"/>
                </a:moveTo>
                <a:lnTo>
                  <a:pt x="204215" y="664463"/>
                </a:lnTo>
                <a:lnTo>
                  <a:pt x="204215" y="673608"/>
                </a:lnTo>
                <a:lnTo>
                  <a:pt x="385571" y="673608"/>
                </a:lnTo>
                <a:lnTo>
                  <a:pt x="385571" y="664463"/>
                </a:lnTo>
                <a:close/>
              </a:path>
              <a:path w="386080" h="684529">
                <a:moveTo>
                  <a:pt x="83819" y="0"/>
                </a:moveTo>
                <a:lnTo>
                  <a:pt x="0" y="42672"/>
                </a:lnTo>
                <a:lnTo>
                  <a:pt x="83819" y="83820"/>
                </a:lnTo>
                <a:lnTo>
                  <a:pt x="83819" y="53340"/>
                </a:lnTo>
                <a:lnTo>
                  <a:pt x="70103" y="53340"/>
                </a:lnTo>
                <a:lnTo>
                  <a:pt x="70103" y="32004"/>
                </a:lnTo>
                <a:lnTo>
                  <a:pt x="83819" y="32004"/>
                </a:lnTo>
                <a:lnTo>
                  <a:pt x="83819" y="0"/>
                </a:lnTo>
                <a:close/>
              </a:path>
              <a:path w="386080" h="684529">
                <a:moveTo>
                  <a:pt x="83819" y="32004"/>
                </a:moveTo>
                <a:lnTo>
                  <a:pt x="70103" y="32004"/>
                </a:lnTo>
                <a:lnTo>
                  <a:pt x="70103" y="53340"/>
                </a:lnTo>
                <a:lnTo>
                  <a:pt x="83819" y="53340"/>
                </a:lnTo>
                <a:lnTo>
                  <a:pt x="83819" y="32004"/>
                </a:lnTo>
                <a:close/>
              </a:path>
              <a:path w="386080" h="684529">
                <a:moveTo>
                  <a:pt x="204215" y="32004"/>
                </a:moveTo>
                <a:lnTo>
                  <a:pt x="83819" y="32004"/>
                </a:lnTo>
                <a:lnTo>
                  <a:pt x="83819" y="53340"/>
                </a:lnTo>
                <a:lnTo>
                  <a:pt x="182879" y="53340"/>
                </a:lnTo>
                <a:lnTo>
                  <a:pt x="182879" y="42672"/>
                </a:lnTo>
                <a:lnTo>
                  <a:pt x="204215" y="42672"/>
                </a:lnTo>
                <a:lnTo>
                  <a:pt x="204215" y="32004"/>
                </a:lnTo>
                <a:close/>
              </a:path>
              <a:path w="386080" h="684529">
                <a:moveTo>
                  <a:pt x="204215" y="42672"/>
                </a:moveTo>
                <a:lnTo>
                  <a:pt x="182879" y="42672"/>
                </a:lnTo>
                <a:lnTo>
                  <a:pt x="193547" y="53340"/>
                </a:lnTo>
                <a:lnTo>
                  <a:pt x="204215" y="53340"/>
                </a:lnTo>
                <a:lnTo>
                  <a:pt x="204215" y="42672"/>
                </a:lnTo>
                <a:close/>
              </a:path>
            </a:pathLst>
          </a:custGeom>
          <a:solidFill>
            <a:srgbClr val="9A1616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9" name="object 29"/>
          <p:cNvSpPr/>
          <p:nvPr/>
        </p:nvSpPr>
        <p:spPr>
          <a:xfrm>
            <a:off x="5954806" y="3281082"/>
            <a:ext cx="2985246" cy="1206313"/>
          </a:xfrm>
          <a:custGeom>
            <a:avLst/>
            <a:gdLst/>
            <a:ahLst/>
            <a:cxnLst/>
            <a:rect l="l" t="t" r="r" b="b"/>
            <a:pathLst>
              <a:path w="3383279" h="1367154">
                <a:moveTo>
                  <a:pt x="3383279" y="0"/>
                </a:moveTo>
                <a:lnTo>
                  <a:pt x="0" y="0"/>
                </a:lnTo>
                <a:lnTo>
                  <a:pt x="0" y="1367027"/>
                </a:lnTo>
                <a:lnTo>
                  <a:pt x="3383279" y="1367027"/>
                </a:lnTo>
                <a:lnTo>
                  <a:pt x="3383279" y="1363979"/>
                </a:lnTo>
                <a:lnTo>
                  <a:pt x="7620" y="1363979"/>
                </a:lnTo>
                <a:lnTo>
                  <a:pt x="4572" y="1359408"/>
                </a:lnTo>
                <a:lnTo>
                  <a:pt x="7620" y="1359408"/>
                </a:lnTo>
                <a:lnTo>
                  <a:pt x="7620" y="7619"/>
                </a:lnTo>
                <a:lnTo>
                  <a:pt x="4572" y="7619"/>
                </a:lnTo>
                <a:lnTo>
                  <a:pt x="7620" y="3048"/>
                </a:lnTo>
                <a:lnTo>
                  <a:pt x="3383279" y="3048"/>
                </a:lnTo>
                <a:lnTo>
                  <a:pt x="3383279" y="0"/>
                </a:lnTo>
                <a:close/>
              </a:path>
              <a:path w="3383279" h="1367154">
                <a:moveTo>
                  <a:pt x="7620" y="1359408"/>
                </a:moveTo>
                <a:lnTo>
                  <a:pt x="4572" y="1359408"/>
                </a:lnTo>
                <a:lnTo>
                  <a:pt x="7620" y="1363979"/>
                </a:lnTo>
                <a:lnTo>
                  <a:pt x="7620" y="1359408"/>
                </a:lnTo>
                <a:close/>
              </a:path>
              <a:path w="3383279" h="1367154">
                <a:moveTo>
                  <a:pt x="3377184" y="1359408"/>
                </a:moveTo>
                <a:lnTo>
                  <a:pt x="7620" y="1359408"/>
                </a:lnTo>
                <a:lnTo>
                  <a:pt x="7620" y="1363979"/>
                </a:lnTo>
                <a:lnTo>
                  <a:pt x="3377184" y="1363979"/>
                </a:lnTo>
                <a:lnTo>
                  <a:pt x="3377184" y="1359408"/>
                </a:lnTo>
                <a:close/>
              </a:path>
              <a:path w="3383279" h="1367154">
                <a:moveTo>
                  <a:pt x="3377184" y="3048"/>
                </a:moveTo>
                <a:lnTo>
                  <a:pt x="3377184" y="1363979"/>
                </a:lnTo>
                <a:lnTo>
                  <a:pt x="3380231" y="1359408"/>
                </a:lnTo>
                <a:lnTo>
                  <a:pt x="3383279" y="1359408"/>
                </a:lnTo>
                <a:lnTo>
                  <a:pt x="3383279" y="7619"/>
                </a:lnTo>
                <a:lnTo>
                  <a:pt x="3380231" y="7619"/>
                </a:lnTo>
                <a:lnTo>
                  <a:pt x="3377184" y="3048"/>
                </a:lnTo>
                <a:close/>
              </a:path>
              <a:path w="3383279" h="1367154">
                <a:moveTo>
                  <a:pt x="3383279" y="1359408"/>
                </a:moveTo>
                <a:lnTo>
                  <a:pt x="3380231" y="1359408"/>
                </a:lnTo>
                <a:lnTo>
                  <a:pt x="3377184" y="1363979"/>
                </a:lnTo>
                <a:lnTo>
                  <a:pt x="3383279" y="1363979"/>
                </a:lnTo>
                <a:lnTo>
                  <a:pt x="3383279" y="1359408"/>
                </a:lnTo>
                <a:close/>
              </a:path>
              <a:path w="3383279" h="1367154">
                <a:moveTo>
                  <a:pt x="7620" y="3048"/>
                </a:moveTo>
                <a:lnTo>
                  <a:pt x="4572" y="7619"/>
                </a:lnTo>
                <a:lnTo>
                  <a:pt x="7620" y="7619"/>
                </a:lnTo>
                <a:lnTo>
                  <a:pt x="7620" y="3048"/>
                </a:lnTo>
                <a:close/>
              </a:path>
              <a:path w="3383279" h="1367154">
                <a:moveTo>
                  <a:pt x="3377184" y="3048"/>
                </a:moveTo>
                <a:lnTo>
                  <a:pt x="7620" y="3048"/>
                </a:lnTo>
                <a:lnTo>
                  <a:pt x="7620" y="7619"/>
                </a:lnTo>
                <a:lnTo>
                  <a:pt x="3377184" y="7619"/>
                </a:lnTo>
                <a:lnTo>
                  <a:pt x="3377184" y="3048"/>
                </a:lnTo>
                <a:close/>
              </a:path>
              <a:path w="3383279" h="1367154">
                <a:moveTo>
                  <a:pt x="3383279" y="3048"/>
                </a:moveTo>
                <a:lnTo>
                  <a:pt x="3377184" y="3048"/>
                </a:lnTo>
                <a:lnTo>
                  <a:pt x="3380231" y="7619"/>
                </a:lnTo>
                <a:lnTo>
                  <a:pt x="3383279" y="7619"/>
                </a:lnTo>
                <a:lnTo>
                  <a:pt x="3383279" y="3048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0" name="object 30"/>
          <p:cNvSpPr/>
          <p:nvPr/>
        </p:nvSpPr>
        <p:spPr>
          <a:xfrm>
            <a:off x="5954806" y="4796566"/>
            <a:ext cx="2985246" cy="875740"/>
          </a:xfrm>
          <a:custGeom>
            <a:avLst/>
            <a:gdLst/>
            <a:ahLst/>
            <a:cxnLst/>
            <a:rect l="l" t="t" r="r" b="b"/>
            <a:pathLst>
              <a:path w="3383279" h="992504">
                <a:moveTo>
                  <a:pt x="3383279" y="0"/>
                </a:moveTo>
                <a:lnTo>
                  <a:pt x="0" y="0"/>
                </a:lnTo>
                <a:lnTo>
                  <a:pt x="0" y="992124"/>
                </a:lnTo>
                <a:lnTo>
                  <a:pt x="3383279" y="992124"/>
                </a:lnTo>
                <a:lnTo>
                  <a:pt x="3383279" y="989076"/>
                </a:lnTo>
                <a:lnTo>
                  <a:pt x="7620" y="989076"/>
                </a:lnTo>
                <a:lnTo>
                  <a:pt x="4572" y="984504"/>
                </a:lnTo>
                <a:lnTo>
                  <a:pt x="7620" y="984504"/>
                </a:lnTo>
                <a:lnTo>
                  <a:pt x="7620" y="6096"/>
                </a:lnTo>
                <a:lnTo>
                  <a:pt x="4572" y="6096"/>
                </a:lnTo>
                <a:lnTo>
                  <a:pt x="7620" y="3048"/>
                </a:lnTo>
                <a:lnTo>
                  <a:pt x="3383279" y="3048"/>
                </a:lnTo>
                <a:lnTo>
                  <a:pt x="3383279" y="0"/>
                </a:lnTo>
                <a:close/>
              </a:path>
              <a:path w="3383279" h="992504">
                <a:moveTo>
                  <a:pt x="7620" y="984504"/>
                </a:moveTo>
                <a:lnTo>
                  <a:pt x="4572" y="984504"/>
                </a:lnTo>
                <a:lnTo>
                  <a:pt x="7620" y="989076"/>
                </a:lnTo>
                <a:lnTo>
                  <a:pt x="7620" y="984504"/>
                </a:lnTo>
                <a:close/>
              </a:path>
              <a:path w="3383279" h="992504">
                <a:moveTo>
                  <a:pt x="3377184" y="984504"/>
                </a:moveTo>
                <a:lnTo>
                  <a:pt x="7620" y="984504"/>
                </a:lnTo>
                <a:lnTo>
                  <a:pt x="7620" y="989076"/>
                </a:lnTo>
                <a:lnTo>
                  <a:pt x="3377184" y="989076"/>
                </a:lnTo>
                <a:lnTo>
                  <a:pt x="3377184" y="984504"/>
                </a:lnTo>
                <a:close/>
              </a:path>
              <a:path w="3383279" h="992504">
                <a:moveTo>
                  <a:pt x="3377184" y="3048"/>
                </a:moveTo>
                <a:lnTo>
                  <a:pt x="3377184" y="989076"/>
                </a:lnTo>
                <a:lnTo>
                  <a:pt x="3380231" y="984504"/>
                </a:lnTo>
                <a:lnTo>
                  <a:pt x="3383279" y="984504"/>
                </a:lnTo>
                <a:lnTo>
                  <a:pt x="3383279" y="6096"/>
                </a:lnTo>
                <a:lnTo>
                  <a:pt x="3380231" y="6096"/>
                </a:lnTo>
                <a:lnTo>
                  <a:pt x="3377184" y="3048"/>
                </a:lnTo>
                <a:close/>
              </a:path>
              <a:path w="3383279" h="992504">
                <a:moveTo>
                  <a:pt x="3383279" y="984504"/>
                </a:moveTo>
                <a:lnTo>
                  <a:pt x="3380231" y="984504"/>
                </a:lnTo>
                <a:lnTo>
                  <a:pt x="3377184" y="989076"/>
                </a:lnTo>
                <a:lnTo>
                  <a:pt x="3383279" y="989076"/>
                </a:lnTo>
                <a:lnTo>
                  <a:pt x="3383279" y="984504"/>
                </a:lnTo>
                <a:close/>
              </a:path>
              <a:path w="3383279" h="992504">
                <a:moveTo>
                  <a:pt x="7620" y="3048"/>
                </a:moveTo>
                <a:lnTo>
                  <a:pt x="4572" y="6096"/>
                </a:lnTo>
                <a:lnTo>
                  <a:pt x="7620" y="6096"/>
                </a:lnTo>
                <a:lnTo>
                  <a:pt x="7620" y="3048"/>
                </a:lnTo>
                <a:close/>
              </a:path>
              <a:path w="3383279" h="992504">
                <a:moveTo>
                  <a:pt x="3377184" y="3048"/>
                </a:moveTo>
                <a:lnTo>
                  <a:pt x="7620" y="3048"/>
                </a:lnTo>
                <a:lnTo>
                  <a:pt x="7620" y="6096"/>
                </a:lnTo>
                <a:lnTo>
                  <a:pt x="3377184" y="6096"/>
                </a:lnTo>
                <a:lnTo>
                  <a:pt x="3377184" y="3048"/>
                </a:lnTo>
                <a:close/>
              </a:path>
              <a:path w="3383279" h="992504">
                <a:moveTo>
                  <a:pt x="3383279" y="3048"/>
                </a:moveTo>
                <a:lnTo>
                  <a:pt x="3377184" y="3048"/>
                </a:lnTo>
                <a:lnTo>
                  <a:pt x="3380231" y="6096"/>
                </a:lnTo>
                <a:lnTo>
                  <a:pt x="3383279" y="6096"/>
                </a:lnTo>
                <a:lnTo>
                  <a:pt x="3383279" y="3048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1" name="object 31"/>
          <p:cNvSpPr/>
          <p:nvPr/>
        </p:nvSpPr>
        <p:spPr>
          <a:xfrm>
            <a:off x="6553199" y="3080721"/>
            <a:ext cx="1837204" cy="321609"/>
          </a:xfrm>
          <a:custGeom>
            <a:avLst/>
            <a:gdLst/>
            <a:ahLst/>
            <a:cxnLst/>
            <a:rect l="l" t="t" r="r" b="b"/>
            <a:pathLst>
              <a:path w="2082165" h="364489">
                <a:moveTo>
                  <a:pt x="0" y="364236"/>
                </a:moveTo>
                <a:lnTo>
                  <a:pt x="2081783" y="364236"/>
                </a:lnTo>
                <a:lnTo>
                  <a:pt x="2081783" y="0"/>
                </a:lnTo>
                <a:lnTo>
                  <a:pt x="0" y="0"/>
                </a:lnTo>
                <a:lnTo>
                  <a:pt x="0" y="3642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2" name="object 32"/>
          <p:cNvSpPr txBox="1"/>
          <p:nvPr/>
        </p:nvSpPr>
        <p:spPr>
          <a:xfrm>
            <a:off x="6629971" y="3047036"/>
            <a:ext cx="1684244" cy="364542"/>
          </a:xfrm>
          <a:prstGeom prst="rect">
            <a:avLst/>
          </a:prstGeom>
        </p:spPr>
        <p:txBody>
          <a:bodyPr vert="horz" wrap="square" lIns="0" tIns="30816" rIns="0" bIns="0" rtlCol="0">
            <a:spAutoFit/>
          </a:bodyPr>
          <a:lstStyle/>
          <a:p>
            <a:pPr marL="332272" marR="4483" indent="-321626">
              <a:lnSpc>
                <a:spcPts val="1262"/>
              </a:lnSpc>
              <a:spcBef>
                <a:spcPts val="243"/>
              </a:spcBef>
            </a:pPr>
            <a:r>
              <a:rPr sz="1147" b="1" i="1" spc="9" dirty="0">
                <a:latin typeface="Arial"/>
                <a:cs typeface="Arial"/>
              </a:rPr>
              <a:t>By </a:t>
            </a:r>
            <a:r>
              <a:rPr sz="1147" b="1" i="1" spc="4" dirty="0">
                <a:latin typeface="Arial"/>
                <a:cs typeface="Arial"/>
              </a:rPr>
              <a:t>value contribution </a:t>
            </a:r>
            <a:r>
              <a:rPr sz="1147" b="1" i="1" spc="9" dirty="0">
                <a:latin typeface="Arial"/>
                <a:cs typeface="Arial"/>
              </a:rPr>
              <a:t>&amp;  </a:t>
            </a:r>
            <a:r>
              <a:rPr sz="1147" b="1" i="1" spc="4" dirty="0">
                <a:latin typeface="Arial"/>
                <a:cs typeface="Arial"/>
              </a:rPr>
              <a:t>trade</a:t>
            </a:r>
            <a:r>
              <a:rPr sz="1147" b="1" i="1" spc="-13" dirty="0">
                <a:latin typeface="Arial"/>
                <a:cs typeface="Arial"/>
              </a:rPr>
              <a:t> </a:t>
            </a:r>
            <a:r>
              <a:rPr sz="1147" b="1" i="1" spc="4" dirty="0">
                <a:latin typeface="Arial"/>
                <a:cs typeface="Arial"/>
              </a:rPr>
              <a:t>potential</a:t>
            </a:r>
            <a:endParaRPr sz="1147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386456" y="5592631"/>
            <a:ext cx="2080372" cy="160244"/>
          </a:xfrm>
          <a:custGeom>
            <a:avLst/>
            <a:gdLst/>
            <a:ahLst/>
            <a:cxnLst/>
            <a:rect l="l" t="t" r="r" b="b"/>
            <a:pathLst>
              <a:path w="2357754" h="181609">
                <a:moveTo>
                  <a:pt x="0" y="181356"/>
                </a:moveTo>
                <a:lnTo>
                  <a:pt x="2357628" y="181356"/>
                </a:lnTo>
                <a:lnTo>
                  <a:pt x="2357628" y="0"/>
                </a:lnTo>
                <a:lnTo>
                  <a:pt x="0" y="0"/>
                </a:lnTo>
                <a:lnTo>
                  <a:pt x="0" y="1813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4" name="object 34"/>
          <p:cNvSpPr txBox="1"/>
          <p:nvPr/>
        </p:nvSpPr>
        <p:spPr>
          <a:xfrm>
            <a:off x="6479308" y="5559630"/>
            <a:ext cx="1896035" cy="190102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1206">
              <a:spcBef>
                <a:spcPts val="106"/>
              </a:spcBef>
            </a:pPr>
            <a:r>
              <a:rPr sz="1147" b="1" i="1" spc="9" dirty="0">
                <a:latin typeface="Arial"/>
                <a:cs typeface="Arial"/>
              </a:rPr>
              <a:t>By </a:t>
            </a:r>
            <a:r>
              <a:rPr sz="1147" b="1" i="1" spc="4" dirty="0">
                <a:latin typeface="Arial"/>
                <a:cs typeface="Arial"/>
              </a:rPr>
              <a:t>ease of</a:t>
            </a:r>
            <a:r>
              <a:rPr sz="1147" b="1" i="1" spc="-44" dirty="0">
                <a:latin typeface="Arial"/>
                <a:cs typeface="Arial"/>
              </a:rPr>
              <a:t> </a:t>
            </a:r>
            <a:r>
              <a:rPr sz="1147" b="1" i="1" spc="4" dirty="0">
                <a:latin typeface="Arial"/>
                <a:cs typeface="Arial"/>
              </a:rPr>
              <a:t>implementation</a:t>
            </a:r>
            <a:endParaRPr sz="1147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619974" y="3883510"/>
            <a:ext cx="337857" cy="0"/>
          </a:xfrm>
          <a:custGeom>
            <a:avLst/>
            <a:gdLst/>
            <a:ahLst/>
            <a:cxnLst/>
            <a:rect l="l" t="t" r="r" b="b"/>
            <a:pathLst>
              <a:path w="382904">
                <a:moveTo>
                  <a:pt x="0" y="0"/>
                </a:moveTo>
                <a:lnTo>
                  <a:pt x="382524" y="0"/>
                </a:lnTo>
              </a:path>
            </a:pathLst>
          </a:custGeom>
          <a:ln w="30479">
            <a:solidFill>
              <a:srgbClr val="ACAAA1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6" name="object 36"/>
          <p:cNvSpPr/>
          <p:nvPr/>
        </p:nvSpPr>
        <p:spPr>
          <a:xfrm>
            <a:off x="5657626" y="5233595"/>
            <a:ext cx="300318" cy="0"/>
          </a:xfrm>
          <a:custGeom>
            <a:avLst/>
            <a:gdLst/>
            <a:ahLst/>
            <a:cxnLst/>
            <a:rect l="l" t="t" r="r" b="b"/>
            <a:pathLst>
              <a:path w="340360">
                <a:moveTo>
                  <a:pt x="0" y="0"/>
                </a:moveTo>
                <a:lnTo>
                  <a:pt x="339851" y="0"/>
                </a:lnTo>
              </a:path>
            </a:pathLst>
          </a:custGeom>
          <a:ln w="30480">
            <a:solidFill>
              <a:srgbClr val="ACAAA1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7" name="object 37"/>
          <p:cNvSpPr txBox="1"/>
          <p:nvPr/>
        </p:nvSpPr>
        <p:spPr>
          <a:xfrm>
            <a:off x="686274" y="1593550"/>
            <a:ext cx="8197274" cy="835448"/>
          </a:xfrm>
          <a:prstGeom prst="rect">
            <a:avLst/>
          </a:prstGeom>
        </p:spPr>
        <p:txBody>
          <a:bodyPr vert="horz" wrap="square" lIns="0" tIns="14568" rIns="0" bIns="0" rtlCol="0">
            <a:spAutoFit/>
          </a:bodyPr>
          <a:lstStyle/>
          <a:p>
            <a:pPr marL="11206" algn="ctr">
              <a:spcBef>
                <a:spcPts val="115"/>
              </a:spcBef>
            </a:pPr>
            <a:r>
              <a:rPr lang="it-IT" sz="1721" b="1" spc="9" dirty="0">
                <a:latin typeface="Arial"/>
                <a:cs typeface="Arial"/>
              </a:rPr>
              <a:t>Implikasi lingkungan ekonomi / industri Indonesia untuk </a:t>
            </a:r>
            <a:r>
              <a:rPr lang="it-IT" sz="1721" b="1" spc="9" dirty="0" smtClean="0">
                <a:latin typeface="Arial"/>
                <a:cs typeface="Arial"/>
              </a:rPr>
              <a:t>4</a:t>
            </a:r>
            <a:r>
              <a:rPr lang="id-ID" sz="1721" b="1" spc="9" dirty="0" smtClean="0">
                <a:latin typeface="Arial"/>
                <a:cs typeface="Arial"/>
              </a:rPr>
              <a:t>.0</a:t>
            </a:r>
            <a:endParaRPr lang="it-IT" sz="1721" b="1" spc="9" dirty="0" smtClean="0">
              <a:latin typeface="Arial"/>
              <a:cs typeface="Arial"/>
            </a:endParaRPr>
          </a:p>
          <a:p>
            <a:pPr marL="11206">
              <a:spcBef>
                <a:spcPts val="115"/>
              </a:spcBef>
            </a:pPr>
            <a:endParaRPr sz="1985" dirty="0">
              <a:latin typeface="Times New Roman"/>
              <a:cs typeface="Times New Roman"/>
            </a:endParaRPr>
          </a:p>
          <a:p>
            <a:pPr marL="123271">
              <a:tabLst>
                <a:tab pos="5221659" algn="l"/>
              </a:tabLst>
            </a:pPr>
            <a:r>
              <a:rPr lang="en-US" sz="1544" b="1" spc="4" dirty="0" err="1" smtClean="0">
                <a:latin typeface="Arial"/>
                <a:cs typeface="Arial"/>
              </a:rPr>
              <a:t>Pernyataan</a:t>
            </a:r>
            <a:r>
              <a:rPr lang="en-US" sz="1544" b="1" spc="4" dirty="0" smtClean="0">
                <a:latin typeface="Arial"/>
                <a:cs typeface="Arial"/>
              </a:rPr>
              <a:t>  yang </a:t>
            </a:r>
            <a:r>
              <a:rPr lang="en-US" sz="1544" b="1" spc="4" dirty="0" err="1" smtClean="0">
                <a:latin typeface="Arial"/>
                <a:cs typeface="Arial"/>
              </a:rPr>
              <a:t>bersifat</a:t>
            </a:r>
            <a:r>
              <a:rPr lang="en-US" sz="1544" b="1" spc="4" dirty="0" smtClean="0">
                <a:latin typeface="Arial"/>
                <a:cs typeface="Arial"/>
              </a:rPr>
              <a:t> </a:t>
            </a:r>
            <a:r>
              <a:rPr lang="en-US" sz="1544" b="1" spc="4" dirty="0" err="1" smtClean="0">
                <a:latin typeface="Arial"/>
                <a:cs typeface="Arial"/>
              </a:rPr>
              <a:t>Aspirasi</a:t>
            </a:r>
            <a:r>
              <a:rPr sz="1544" b="1" spc="4" dirty="0">
                <a:latin typeface="Arial"/>
                <a:cs typeface="Arial"/>
              </a:rPr>
              <a:t>	</a:t>
            </a:r>
            <a:r>
              <a:rPr lang="en-US" sz="1544" b="1" spc="4" dirty="0" err="1" smtClean="0">
                <a:latin typeface="Arial"/>
                <a:cs typeface="Arial"/>
              </a:rPr>
              <a:t>Kriteria</a:t>
            </a:r>
            <a:r>
              <a:rPr lang="en-US" sz="1544" b="1" spc="4" dirty="0" smtClean="0">
                <a:latin typeface="Arial"/>
                <a:cs typeface="Arial"/>
              </a:rPr>
              <a:t> </a:t>
            </a:r>
            <a:r>
              <a:rPr lang="en-US" sz="1544" b="1" spc="4" dirty="0" err="1" smtClean="0">
                <a:latin typeface="Arial"/>
                <a:cs typeface="Arial"/>
              </a:rPr>
              <a:t>Pemilihan</a:t>
            </a:r>
            <a:r>
              <a:rPr lang="en-US" sz="1544" b="1" spc="4" dirty="0" smtClean="0">
                <a:latin typeface="Arial"/>
                <a:cs typeface="Arial"/>
              </a:rPr>
              <a:t> </a:t>
            </a:r>
            <a:r>
              <a:rPr lang="en-US" sz="1544" b="1" spc="4" dirty="0" err="1" smtClean="0">
                <a:latin typeface="Arial"/>
                <a:cs typeface="Arial"/>
              </a:rPr>
              <a:t>Sektor</a:t>
            </a:r>
            <a:endParaRPr sz="1544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673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49707" y="192878"/>
            <a:ext cx="477371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1015" b="1" spc="57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15" b="1" spc="53" dirty="0">
                <a:solidFill>
                  <a:srgbClr val="FFFFFF"/>
                </a:solidFill>
                <a:latin typeface="Arial"/>
                <a:cs typeface="Arial"/>
              </a:rPr>
              <a:t>ak</a:t>
            </a:r>
            <a:r>
              <a:rPr sz="1015" b="1" spc="26" dirty="0">
                <a:solidFill>
                  <a:srgbClr val="FFFFFF"/>
                </a:solidFill>
                <a:latin typeface="Arial"/>
                <a:cs typeface="Arial"/>
              </a:rPr>
              <a:t>ing</a:t>
            </a:r>
            <a:endParaRPr sz="1015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82842" y="418642"/>
            <a:ext cx="8674474" cy="502626"/>
          </a:xfrm>
          <a:prstGeom prst="rect">
            <a:avLst/>
          </a:prstGeom>
        </p:spPr>
        <p:txBody>
          <a:bodyPr vert="horz" wrap="square" lIns="0" tIns="10085" rIns="0" bIns="0" rtlCol="0" anchor="ctr">
            <a:spAutoFit/>
          </a:bodyPr>
          <a:lstStyle/>
          <a:p>
            <a:pPr marL="11206">
              <a:spcBef>
                <a:spcPts val="79"/>
              </a:spcBef>
            </a:pPr>
            <a:r>
              <a:rPr lang="en-US" sz="3200" spc="-9" dirty="0" smtClean="0">
                <a:latin typeface="+mj-lt"/>
              </a:rPr>
              <a:t>10 </a:t>
            </a:r>
            <a:r>
              <a:rPr lang="en-US" sz="3200" spc="-9" dirty="0" err="1" smtClean="0">
                <a:latin typeface="+mj-lt"/>
              </a:rPr>
              <a:t>Prioritas</a:t>
            </a:r>
            <a:r>
              <a:rPr lang="en-US" sz="3200" spc="-9" dirty="0" smtClean="0">
                <a:latin typeface="+mj-lt"/>
              </a:rPr>
              <a:t> </a:t>
            </a:r>
            <a:r>
              <a:rPr lang="en-US" sz="3200" spc="-9" dirty="0" err="1" smtClean="0">
                <a:latin typeface="+mj-lt"/>
              </a:rPr>
              <a:t>Nasional</a:t>
            </a:r>
            <a:endParaRPr sz="3200" spc="-9" dirty="0">
              <a:latin typeface="+mj-l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3395" y="6403063"/>
            <a:ext cx="1854574" cy="244976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>
              <a:lnSpc>
                <a:spcPts val="869"/>
              </a:lnSpc>
              <a:spcBef>
                <a:spcPts val="110"/>
              </a:spcBef>
              <a:tabLst>
                <a:tab pos="238138" algn="l"/>
              </a:tabLst>
            </a:pPr>
            <a:r>
              <a:rPr sz="750" spc="9" dirty="0">
                <a:solidFill>
                  <a:srgbClr val="9A1616"/>
                </a:solidFill>
                <a:latin typeface="Arial"/>
                <a:cs typeface="Arial"/>
              </a:rPr>
              <a:t>1.	</a:t>
            </a:r>
            <a:r>
              <a:rPr sz="750" spc="9" dirty="0">
                <a:latin typeface="Arial"/>
                <a:cs typeface="Arial"/>
              </a:rPr>
              <a:t>Including </a:t>
            </a:r>
            <a:r>
              <a:rPr sz="750" spc="4" dirty="0">
                <a:latin typeface="Arial"/>
                <a:cs typeface="Arial"/>
              </a:rPr>
              <a:t>micro</a:t>
            </a:r>
            <a:r>
              <a:rPr sz="750" spc="35" dirty="0">
                <a:latin typeface="Arial"/>
                <a:cs typeface="Arial"/>
              </a:rPr>
              <a:t> </a:t>
            </a:r>
            <a:r>
              <a:rPr sz="750" spc="9" dirty="0">
                <a:latin typeface="Arial"/>
                <a:cs typeface="Arial"/>
              </a:rPr>
              <a:t>enterprises</a:t>
            </a:r>
            <a:endParaRPr sz="750" dirty="0">
              <a:latin typeface="Arial"/>
              <a:cs typeface="Arial"/>
            </a:endParaRPr>
          </a:p>
          <a:p>
            <a:pPr marL="11206">
              <a:lnSpc>
                <a:spcPts val="869"/>
              </a:lnSpc>
            </a:pPr>
            <a:r>
              <a:rPr sz="750" spc="9" dirty="0">
                <a:latin typeface="Arial"/>
                <a:cs typeface="Arial"/>
              </a:rPr>
              <a:t>Source: </a:t>
            </a:r>
            <a:r>
              <a:rPr sz="750" spc="4" dirty="0">
                <a:latin typeface="Arial"/>
                <a:cs typeface="Arial"/>
              </a:rPr>
              <a:t>Ministry </a:t>
            </a:r>
            <a:r>
              <a:rPr sz="750" spc="9" dirty="0">
                <a:latin typeface="Arial"/>
                <a:cs typeface="Arial"/>
              </a:rPr>
              <a:t>of </a:t>
            </a:r>
            <a:r>
              <a:rPr sz="750" spc="4" dirty="0">
                <a:latin typeface="Arial"/>
                <a:cs typeface="Arial"/>
              </a:rPr>
              <a:t>Industry, </a:t>
            </a:r>
            <a:r>
              <a:rPr sz="750" spc="9" dirty="0">
                <a:latin typeface="Arial"/>
                <a:cs typeface="Arial"/>
              </a:rPr>
              <a:t>A.T.</a:t>
            </a:r>
            <a:r>
              <a:rPr sz="750" spc="84" dirty="0">
                <a:latin typeface="Arial"/>
                <a:cs typeface="Arial"/>
              </a:rPr>
              <a:t> </a:t>
            </a:r>
            <a:r>
              <a:rPr sz="750" spc="9" dirty="0">
                <a:latin typeface="Arial"/>
                <a:cs typeface="Arial"/>
              </a:rPr>
              <a:t>Kearney</a:t>
            </a:r>
            <a:endParaRPr sz="75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64906" y="1896516"/>
            <a:ext cx="1996328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6"/>
              </a:lnSpc>
            </a:pPr>
            <a:r>
              <a:rPr sz="1544" b="1" spc="4" dirty="0">
                <a:solidFill>
                  <a:srgbClr val="FFFFFF"/>
                </a:solidFill>
                <a:latin typeface="Arial"/>
                <a:cs typeface="Arial"/>
              </a:rPr>
              <a:t>Reform </a:t>
            </a:r>
            <a:r>
              <a:rPr sz="1544" b="1" dirty="0">
                <a:solidFill>
                  <a:srgbClr val="FFFFFF"/>
                </a:solidFill>
                <a:latin typeface="Arial"/>
                <a:cs typeface="Arial"/>
              </a:rPr>
              <a:t>Material</a:t>
            </a:r>
            <a:r>
              <a:rPr sz="1544" b="1" spc="-4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44" b="1" dirty="0">
                <a:solidFill>
                  <a:srgbClr val="FFFFFF"/>
                </a:solidFill>
                <a:latin typeface="Arial"/>
                <a:cs typeface="Arial"/>
              </a:rPr>
              <a:t>Flow</a:t>
            </a:r>
            <a:endParaRPr sz="1544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42726" y="1857039"/>
            <a:ext cx="4133850" cy="305360"/>
          </a:xfrm>
          <a:custGeom>
            <a:avLst/>
            <a:gdLst/>
            <a:ahLst/>
            <a:cxnLst/>
            <a:rect l="l" t="t" r="r" b="b"/>
            <a:pathLst>
              <a:path w="4685030" h="346075">
                <a:moveTo>
                  <a:pt x="0" y="345947"/>
                </a:moveTo>
                <a:lnTo>
                  <a:pt x="4684776" y="345947"/>
                </a:lnTo>
                <a:lnTo>
                  <a:pt x="4684776" y="0"/>
                </a:lnTo>
                <a:lnTo>
                  <a:pt x="0" y="0"/>
                </a:lnTo>
                <a:lnTo>
                  <a:pt x="0" y="34594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4" name="object 14"/>
          <p:cNvSpPr txBox="1"/>
          <p:nvPr/>
        </p:nvSpPr>
        <p:spPr>
          <a:xfrm>
            <a:off x="1064905" y="2811140"/>
            <a:ext cx="2466415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6"/>
              </a:lnSpc>
            </a:pPr>
            <a:r>
              <a:rPr sz="1544" b="1" spc="4" dirty="0">
                <a:solidFill>
                  <a:srgbClr val="FFFFFF"/>
                </a:solidFill>
                <a:latin typeface="Arial"/>
                <a:cs typeface="Arial"/>
              </a:rPr>
              <a:t>Redesign </a:t>
            </a:r>
            <a:r>
              <a:rPr sz="1544" b="1" dirty="0">
                <a:solidFill>
                  <a:srgbClr val="FFFFFF"/>
                </a:solidFill>
                <a:latin typeface="Arial"/>
                <a:cs typeface="Arial"/>
              </a:rPr>
              <a:t>Industrial</a:t>
            </a:r>
            <a:r>
              <a:rPr sz="1544" b="1" spc="-7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44" b="1" spc="4" dirty="0">
                <a:solidFill>
                  <a:srgbClr val="FFFFFF"/>
                </a:solidFill>
                <a:latin typeface="Arial"/>
                <a:cs typeface="Arial"/>
              </a:rPr>
              <a:t>Zones</a:t>
            </a:r>
            <a:endParaRPr sz="1544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82842" y="2799032"/>
            <a:ext cx="4133850" cy="280147"/>
          </a:xfrm>
          <a:custGeom>
            <a:avLst/>
            <a:gdLst/>
            <a:ahLst/>
            <a:cxnLst/>
            <a:rect l="l" t="t" r="r" b="b"/>
            <a:pathLst>
              <a:path w="4685030" h="317500">
                <a:moveTo>
                  <a:pt x="0" y="316992"/>
                </a:moveTo>
                <a:lnTo>
                  <a:pt x="4684776" y="316992"/>
                </a:lnTo>
                <a:lnTo>
                  <a:pt x="4684776" y="0"/>
                </a:lnTo>
                <a:lnTo>
                  <a:pt x="0" y="0"/>
                </a:lnTo>
                <a:lnTo>
                  <a:pt x="0" y="31699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r>
              <a:rPr lang="en-US" sz="1588" dirty="0" smtClean="0"/>
              <a:t>        </a:t>
            </a:r>
            <a:r>
              <a:rPr lang="en-US" sz="1600" b="1" dirty="0" err="1" smtClean="0">
                <a:solidFill>
                  <a:schemeClr val="bg1"/>
                </a:solidFill>
              </a:rPr>
              <a:t>Desain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ulang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zona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industri</a:t>
            </a:r>
            <a:endParaRPr sz="1600" b="1" dirty="0">
              <a:solidFill>
                <a:schemeClr val="bg1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45415" y="2152873"/>
            <a:ext cx="4141694" cy="543485"/>
          </a:xfrm>
          <a:custGeom>
            <a:avLst/>
            <a:gdLst/>
            <a:ahLst/>
            <a:cxnLst/>
            <a:rect l="l" t="t" r="r" b="b"/>
            <a:pathLst>
              <a:path w="4693920" h="615950">
                <a:moveTo>
                  <a:pt x="4693920" y="0"/>
                </a:moveTo>
                <a:lnTo>
                  <a:pt x="0" y="0"/>
                </a:lnTo>
                <a:lnTo>
                  <a:pt x="0" y="615696"/>
                </a:lnTo>
                <a:lnTo>
                  <a:pt x="4693920" y="615696"/>
                </a:lnTo>
                <a:lnTo>
                  <a:pt x="4693920" y="606551"/>
                </a:lnTo>
                <a:lnTo>
                  <a:pt x="10667" y="606551"/>
                </a:lnTo>
                <a:lnTo>
                  <a:pt x="10667" y="595884"/>
                </a:lnTo>
                <a:lnTo>
                  <a:pt x="9143" y="594360"/>
                </a:lnTo>
                <a:lnTo>
                  <a:pt x="10667" y="594360"/>
                </a:lnTo>
                <a:lnTo>
                  <a:pt x="10667" y="21336"/>
                </a:lnTo>
                <a:lnTo>
                  <a:pt x="9143" y="21336"/>
                </a:lnTo>
                <a:lnTo>
                  <a:pt x="10667" y="19812"/>
                </a:lnTo>
                <a:lnTo>
                  <a:pt x="10667" y="10667"/>
                </a:lnTo>
                <a:lnTo>
                  <a:pt x="4693920" y="10667"/>
                </a:lnTo>
                <a:lnTo>
                  <a:pt x="4693920" y="0"/>
                </a:lnTo>
                <a:close/>
              </a:path>
              <a:path w="4693920" h="615950">
                <a:moveTo>
                  <a:pt x="19811" y="605027"/>
                </a:moveTo>
                <a:lnTo>
                  <a:pt x="10667" y="605027"/>
                </a:lnTo>
                <a:lnTo>
                  <a:pt x="10667" y="606551"/>
                </a:lnTo>
                <a:lnTo>
                  <a:pt x="4683252" y="606551"/>
                </a:lnTo>
                <a:lnTo>
                  <a:pt x="4683252" y="605027"/>
                </a:lnTo>
                <a:lnTo>
                  <a:pt x="19811" y="605027"/>
                </a:lnTo>
                <a:close/>
              </a:path>
              <a:path w="4693920" h="615950">
                <a:moveTo>
                  <a:pt x="4693920" y="10667"/>
                </a:moveTo>
                <a:lnTo>
                  <a:pt x="4683252" y="10667"/>
                </a:lnTo>
                <a:lnTo>
                  <a:pt x="4683252" y="606551"/>
                </a:lnTo>
                <a:lnTo>
                  <a:pt x="4693920" y="606551"/>
                </a:lnTo>
                <a:lnTo>
                  <a:pt x="4693920" y="10667"/>
                </a:lnTo>
                <a:close/>
              </a:path>
              <a:path w="4693920" h="615950">
                <a:moveTo>
                  <a:pt x="4672584" y="605027"/>
                </a:moveTo>
                <a:lnTo>
                  <a:pt x="19811" y="605027"/>
                </a:lnTo>
                <a:lnTo>
                  <a:pt x="4672584" y="605027"/>
                </a:lnTo>
                <a:close/>
              </a:path>
              <a:path w="4693920" h="615950">
                <a:moveTo>
                  <a:pt x="4683252" y="605027"/>
                </a:moveTo>
                <a:lnTo>
                  <a:pt x="4672584" y="605027"/>
                </a:lnTo>
                <a:lnTo>
                  <a:pt x="4683252" y="605027"/>
                </a:lnTo>
                <a:close/>
              </a:path>
              <a:path w="4693920" h="615950">
                <a:moveTo>
                  <a:pt x="10667" y="594360"/>
                </a:moveTo>
                <a:lnTo>
                  <a:pt x="9143" y="594360"/>
                </a:lnTo>
                <a:lnTo>
                  <a:pt x="10667" y="595884"/>
                </a:lnTo>
                <a:lnTo>
                  <a:pt x="10667" y="594360"/>
                </a:lnTo>
                <a:close/>
              </a:path>
              <a:path w="4693920" h="615950">
                <a:moveTo>
                  <a:pt x="10667" y="19812"/>
                </a:moveTo>
                <a:lnTo>
                  <a:pt x="9143" y="21336"/>
                </a:lnTo>
                <a:lnTo>
                  <a:pt x="10667" y="21336"/>
                </a:lnTo>
                <a:lnTo>
                  <a:pt x="10667" y="19812"/>
                </a:lnTo>
                <a:close/>
              </a:path>
              <a:path w="4693920" h="615950">
                <a:moveTo>
                  <a:pt x="19811" y="10667"/>
                </a:moveTo>
                <a:lnTo>
                  <a:pt x="10667" y="10667"/>
                </a:lnTo>
                <a:lnTo>
                  <a:pt x="10667" y="12191"/>
                </a:lnTo>
                <a:lnTo>
                  <a:pt x="18287" y="12191"/>
                </a:lnTo>
                <a:lnTo>
                  <a:pt x="19811" y="10667"/>
                </a:lnTo>
                <a:close/>
              </a:path>
              <a:path w="4693920" h="615950">
                <a:moveTo>
                  <a:pt x="4672584" y="10667"/>
                </a:moveTo>
                <a:lnTo>
                  <a:pt x="19811" y="10667"/>
                </a:lnTo>
                <a:lnTo>
                  <a:pt x="19811" y="12191"/>
                </a:lnTo>
                <a:lnTo>
                  <a:pt x="4672584" y="12191"/>
                </a:lnTo>
                <a:lnTo>
                  <a:pt x="4672584" y="10667"/>
                </a:lnTo>
                <a:close/>
              </a:path>
              <a:path w="4693920" h="615950">
                <a:moveTo>
                  <a:pt x="4683252" y="10667"/>
                </a:moveTo>
                <a:lnTo>
                  <a:pt x="4672584" y="10667"/>
                </a:lnTo>
                <a:lnTo>
                  <a:pt x="4674108" y="12191"/>
                </a:lnTo>
                <a:lnTo>
                  <a:pt x="4683252" y="12191"/>
                </a:lnTo>
                <a:lnTo>
                  <a:pt x="4683252" y="1066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7" name="object 17"/>
          <p:cNvSpPr/>
          <p:nvPr/>
        </p:nvSpPr>
        <p:spPr>
          <a:xfrm>
            <a:off x="753483" y="2162287"/>
            <a:ext cx="4123204" cy="523315"/>
          </a:xfrm>
          <a:custGeom>
            <a:avLst/>
            <a:gdLst/>
            <a:ahLst/>
            <a:cxnLst/>
            <a:rect l="l" t="t" r="r" b="b"/>
            <a:pathLst>
              <a:path w="4672965" h="593089">
                <a:moveTo>
                  <a:pt x="0" y="592836"/>
                </a:moveTo>
                <a:lnTo>
                  <a:pt x="4672584" y="592836"/>
                </a:lnTo>
                <a:lnTo>
                  <a:pt x="4672584" y="0"/>
                </a:lnTo>
                <a:lnTo>
                  <a:pt x="0" y="0"/>
                </a:lnTo>
                <a:lnTo>
                  <a:pt x="0" y="592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8" name="object 18"/>
          <p:cNvSpPr/>
          <p:nvPr/>
        </p:nvSpPr>
        <p:spPr>
          <a:xfrm>
            <a:off x="745415" y="2152873"/>
            <a:ext cx="4141694" cy="543485"/>
          </a:xfrm>
          <a:custGeom>
            <a:avLst/>
            <a:gdLst/>
            <a:ahLst/>
            <a:cxnLst/>
            <a:rect l="l" t="t" r="r" b="b"/>
            <a:pathLst>
              <a:path w="4693920" h="615950">
                <a:moveTo>
                  <a:pt x="4693920" y="0"/>
                </a:moveTo>
                <a:lnTo>
                  <a:pt x="0" y="0"/>
                </a:lnTo>
                <a:lnTo>
                  <a:pt x="0" y="615696"/>
                </a:lnTo>
                <a:lnTo>
                  <a:pt x="4693920" y="615696"/>
                </a:lnTo>
                <a:lnTo>
                  <a:pt x="4693920" y="605027"/>
                </a:lnTo>
                <a:lnTo>
                  <a:pt x="19811" y="605027"/>
                </a:lnTo>
                <a:lnTo>
                  <a:pt x="9143" y="594360"/>
                </a:lnTo>
                <a:lnTo>
                  <a:pt x="19811" y="594360"/>
                </a:lnTo>
                <a:lnTo>
                  <a:pt x="19811" y="21336"/>
                </a:lnTo>
                <a:lnTo>
                  <a:pt x="9143" y="21336"/>
                </a:lnTo>
                <a:lnTo>
                  <a:pt x="19811" y="10667"/>
                </a:lnTo>
                <a:lnTo>
                  <a:pt x="4693920" y="10667"/>
                </a:lnTo>
                <a:lnTo>
                  <a:pt x="4693920" y="0"/>
                </a:lnTo>
                <a:close/>
              </a:path>
              <a:path w="4693920" h="615950">
                <a:moveTo>
                  <a:pt x="19811" y="594360"/>
                </a:moveTo>
                <a:lnTo>
                  <a:pt x="9143" y="594360"/>
                </a:lnTo>
                <a:lnTo>
                  <a:pt x="19811" y="605027"/>
                </a:lnTo>
                <a:lnTo>
                  <a:pt x="19811" y="594360"/>
                </a:lnTo>
                <a:close/>
              </a:path>
              <a:path w="4693920" h="615950">
                <a:moveTo>
                  <a:pt x="4672584" y="594360"/>
                </a:moveTo>
                <a:lnTo>
                  <a:pt x="19811" y="594360"/>
                </a:lnTo>
                <a:lnTo>
                  <a:pt x="19811" y="605027"/>
                </a:lnTo>
                <a:lnTo>
                  <a:pt x="4672584" y="605027"/>
                </a:lnTo>
                <a:lnTo>
                  <a:pt x="4672584" y="594360"/>
                </a:lnTo>
                <a:close/>
              </a:path>
              <a:path w="4693920" h="615950">
                <a:moveTo>
                  <a:pt x="4672584" y="10667"/>
                </a:moveTo>
                <a:lnTo>
                  <a:pt x="4672584" y="605027"/>
                </a:lnTo>
                <a:lnTo>
                  <a:pt x="4683252" y="594360"/>
                </a:lnTo>
                <a:lnTo>
                  <a:pt x="4693920" y="594360"/>
                </a:lnTo>
                <a:lnTo>
                  <a:pt x="4693920" y="21336"/>
                </a:lnTo>
                <a:lnTo>
                  <a:pt x="4683252" y="21336"/>
                </a:lnTo>
                <a:lnTo>
                  <a:pt x="4672584" y="10667"/>
                </a:lnTo>
                <a:close/>
              </a:path>
              <a:path w="4693920" h="615950">
                <a:moveTo>
                  <a:pt x="4693920" y="594360"/>
                </a:moveTo>
                <a:lnTo>
                  <a:pt x="4683252" y="594360"/>
                </a:lnTo>
                <a:lnTo>
                  <a:pt x="4672584" y="605027"/>
                </a:lnTo>
                <a:lnTo>
                  <a:pt x="4693920" y="605027"/>
                </a:lnTo>
                <a:lnTo>
                  <a:pt x="4693920" y="594360"/>
                </a:lnTo>
                <a:close/>
              </a:path>
              <a:path w="4693920" h="615950">
                <a:moveTo>
                  <a:pt x="19811" y="10667"/>
                </a:moveTo>
                <a:lnTo>
                  <a:pt x="9143" y="21336"/>
                </a:lnTo>
                <a:lnTo>
                  <a:pt x="19811" y="21336"/>
                </a:lnTo>
                <a:lnTo>
                  <a:pt x="19811" y="10667"/>
                </a:lnTo>
                <a:close/>
              </a:path>
              <a:path w="4693920" h="615950">
                <a:moveTo>
                  <a:pt x="4672584" y="10667"/>
                </a:moveTo>
                <a:lnTo>
                  <a:pt x="19811" y="10667"/>
                </a:lnTo>
                <a:lnTo>
                  <a:pt x="19811" y="21336"/>
                </a:lnTo>
                <a:lnTo>
                  <a:pt x="4672584" y="21336"/>
                </a:lnTo>
                <a:lnTo>
                  <a:pt x="4672584" y="10667"/>
                </a:lnTo>
                <a:close/>
              </a:path>
              <a:path w="4693920" h="615950">
                <a:moveTo>
                  <a:pt x="4693920" y="10667"/>
                </a:moveTo>
                <a:lnTo>
                  <a:pt x="4672584" y="10667"/>
                </a:lnTo>
                <a:lnTo>
                  <a:pt x="4683252" y="21336"/>
                </a:lnTo>
                <a:lnTo>
                  <a:pt x="4693920" y="21336"/>
                </a:lnTo>
                <a:lnTo>
                  <a:pt x="4693920" y="1066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9" name="object 19"/>
          <p:cNvSpPr txBox="1"/>
          <p:nvPr/>
        </p:nvSpPr>
        <p:spPr>
          <a:xfrm>
            <a:off x="753483" y="2200791"/>
            <a:ext cx="4123204" cy="418667"/>
          </a:xfrm>
          <a:prstGeom prst="rect">
            <a:avLst/>
          </a:prstGeom>
        </p:spPr>
        <p:txBody>
          <a:bodyPr vert="horz" wrap="square" lIns="0" tIns="33618" rIns="0" bIns="0" rtlCol="0">
            <a:spAutoFit/>
          </a:bodyPr>
          <a:lstStyle/>
          <a:p>
            <a:pPr marL="137840" marR="108143" indent="-110384">
              <a:lnSpc>
                <a:spcPts val="1474"/>
              </a:lnSpc>
              <a:spcBef>
                <a:spcPts val="265"/>
              </a:spcBef>
              <a:buClr>
                <a:srgbClr val="9A1616"/>
              </a:buClr>
              <a:buChar char="•"/>
              <a:tabLst>
                <a:tab pos="138400" algn="l"/>
              </a:tabLst>
            </a:pPr>
            <a:r>
              <a:rPr lang="en-US" sz="1200" spc="13" dirty="0" err="1" smtClean="0">
                <a:cs typeface="Arial"/>
              </a:rPr>
              <a:t>Memperkuat</a:t>
            </a:r>
            <a:r>
              <a:rPr lang="en-US" sz="1200" spc="13" dirty="0" smtClean="0">
                <a:cs typeface="Arial"/>
              </a:rPr>
              <a:t> </a:t>
            </a:r>
            <a:r>
              <a:rPr lang="en-US" sz="1200" b="1" spc="13" dirty="0" err="1" smtClean="0">
                <a:cs typeface="Arial"/>
              </a:rPr>
              <a:t>produksi</a:t>
            </a:r>
            <a:r>
              <a:rPr lang="en-US" sz="1200" b="1" spc="13" dirty="0" smtClean="0">
                <a:cs typeface="Arial"/>
              </a:rPr>
              <a:t> </a:t>
            </a:r>
            <a:r>
              <a:rPr lang="en-US" sz="1200" b="1" spc="13" dirty="0" err="1" smtClean="0">
                <a:cs typeface="Arial"/>
              </a:rPr>
              <a:t>lokal</a:t>
            </a:r>
            <a:r>
              <a:rPr lang="en-US" sz="1200" b="1" spc="13" dirty="0" smtClean="0">
                <a:cs typeface="Arial"/>
              </a:rPr>
              <a:t> </a:t>
            </a:r>
            <a:r>
              <a:rPr lang="en-US" sz="1200" spc="13" dirty="0" err="1" smtClean="0">
                <a:cs typeface="Arial"/>
              </a:rPr>
              <a:t>pada</a:t>
            </a:r>
            <a:r>
              <a:rPr lang="en-US" sz="1200" spc="13" dirty="0" smtClean="0">
                <a:cs typeface="Arial"/>
              </a:rPr>
              <a:t> </a:t>
            </a:r>
            <a:r>
              <a:rPr lang="en-US" sz="1200" b="1" spc="13" dirty="0" err="1" smtClean="0">
                <a:cs typeface="Arial"/>
              </a:rPr>
              <a:t>sektor</a:t>
            </a:r>
            <a:r>
              <a:rPr lang="en-US" sz="1200" b="1" spc="13" dirty="0" smtClean="0">
                <a:cs typeface="Arial"/>
              </a:rPr>
              <a:t> </a:t>
            </a:r>
            <a:r>
              <a:rPr lang="en-US" sz="1200" b="1" spc="13" dirty="0" err="1" smtClean="0">
                <a:cs typeface="Arial"/>
              </a:rPr>
              <a:t>hulu</a:t>
            </a:r>
            <a:r>
              <a:rPr lang="en-US" sz="1200" spc="13" dirty="0" smtClean="0">
                <a:cs typeface="Arial"/>
              </a:rPr>
              <a:t>; </a:t>
            </a:r>
            <a:r>
              <a:rPr lang="en-US" sz="1200" spc="13" dirty="0" err="1" smtClean="0">
                <a:cs typeface="Arial"/>
              </a:rPr>
              <a:t>contohnya</a:t>
            </a:r>
            <a:r>
              <a:rPr lang="en-US" sz="1200" spc="13" dirty="0" smtClean="0">
                <a:cs typeface="Arial"/>
              </a:rPr>
              <a:t> 50% </a:t>
            </a:r>
            <a:r>
              <a:rPr lang="en-US" sz="1200" spc="13" dirty="0" err="1" smtClean="0">
                <a:cs typeface="Arial"/>
              </a:rPr>
              <a:t>dari</a:t>
            </a:r>
            <a:r>
              <a:rPr lang="en-US" sz="1200" spc="13" dirty="0" smtClean="0">
                <a:cs typeface="Arial"/>
              </a:rPr>
              <a:t> </a:t>
            </a:r>
            <a:r>
              <a:rPr lang="en-US" sz="1200" spc="13" dirty="0" err="1" smtClean="0">
                <a:cs typeface="Arial"/>
              </a:rPr>
              <a:t>bahan</a:t>
            </a:r>
            <a:r>
              <a:rPr lang="en-US" sz="1200" spc="13" dirty="0" smtClean="0">
                <a:cs typeface="Arial"/>
              </a:rPr>
              <a:t> </a:t>
            </a:r>
            <a:r>
              <a:rPr lang="en-US" sz="1200" spc="13" dirty="0" err="1" smtClean="0">
                <a:cs typeface="Arial"/>
              </a:rPr>
              <a:t>petrokimia</a:t>
            </a:r>
            <a:r>
              <a:rPr lang="en-US" sz="1200" spc="13" dirty="0" smtClean="0">
                <a:cs typeface="Arial"/>
              </a:rPr>
              <a:t> </a:t>
            </a:r>
            <a:r>
              <a:rPr lang="en-US" sz="1200" spc="13" dirty="0" err="1" smtClean="0">
                <a:cs typeface="Arial"/>
              </a:rPr>
              <a:t>masih</a:t>
            </a:r>
            <a:r>
              <a:rPr lang="en-US" sz="1200" spc="13" dirty="0" smtClean="0">
                <a:cs typeface="Arial"/>
              </a:rPr>
              <a:t> </a:t>
            </a:r>
            <a:r>
              <a:rPr lang="en-US" sz="1200" spc="13" dirty="0" err="1" smtClean="0">
                <a:cs typeface="Arial"/>
              </a:rPr>
              <a:t>diimpor</a:t>
            </a:r>
            <a:r>
              <a:rPr lang="en-US" sz="1200" spc="13" dirty="0" smtClean="0">
                <a:cs typeface="Arial"/>
              </a:rPr>
              <a:t>.</a:t>
            </a:r>
            <a:endParaRPr sz="1200" dirty="0"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45415" y="3055172"/>
            <a:ext cx="4141694" cy="567578"/>
          </a:xfrm>
          <a:custGeom>
            <a:avLst/>
            <a:gdLst/>
            <a:ahLst/>
            <a:cxnLst/>
            <a:rect l="l" t="t" r="r" b="b"/>
            <a:pathLst>
              <a:path w="4693920" h="643254">
                <a:moveTo>
                  <a:pt x="4693920" y="0"/>
                </a:moveTo>
                <a:lnTo>
                  <a:pt x="0" y="0"/>
                </a:lnTo>
                <a:lnTo>
                  <a:pt x="0" y="643127"/>
                </a:lnTo>
                <a:lnTo>
                  <a:pt x="4693920" y="643127"/>
                </a:lnTo>
                <a:lnTo>
                  <a:pt x="4693920" y="635508"/>
                </a:lnTo>
                <a:lnTo>
                  <a:pt x="10667" y="635508"/>
                </a:lnTo>
                <a:lnTo>
                  <a:pt x="10667" y="624840"/>
                </a:lnTo>
                <a:lnTo>
                  <a:pt x="9143" y="623316"/>
                </a:lnTo>
                <a:lnTo>
                  <a:pt x="10667" y="623316"/>
                </a:lnTo>
                <a:lnTo>
                  <a:pt x="10667" y="21336"/>
                </a:lnTo>
                <a:lnTo>
                  <a:pt x="9143" y="21336"/>
                </a:lnTo>
                <a:lnTo>
                  <a:pt x="10667" y="19812"/>
                </a:lnTo>
                <a:lnTo>
                  <a:pt x="10667" y="10668"/>
                </a:lnTo>
                <a:lnTo>
                  <a:pt x="4693920" y="10668"/>
                </a:lnTo>
                <a:lnTo>
                  <a:pt x="4693920" y="0"/>
                </a:lnTo>
                <a:close/>
              </a:path>
              <a:path w="4693920" h="643254">
                <a:moveTo>
                  <a:pt x="19811" y="633983"/>
                </a:moveTo>
                <a:lnTo>
                  <a:pt x="10667" y="633983"/>
                </a:lnTo>
                <a:lnTo>
                  <a:pt x="10667" y="635508"/>
                </a:lnTo>
                <a:lnTo>
                  <a:pt x="4683252" y="635508"/>
                </a:lnTo>
                <a:lnTo>
                  <a:pt x="4683252" y="633984"/>
                </a:lnTo>
                <a:lnTo>
                  <a:pt x="19811" y="633983"/>
                </a:lnTo>
                <a:close/>
              </a:path>
              <a:path w="4693920" h="643254">
                <a:moveTo>
                  <a:pt x="4693920" y="10668"/>
                </a:moveTo>
                <a:lnTo>
                  <a:pt x="4683252" y="10668"/>
                </a:lnTo>
                <a:lnTo>
                  <a:pt x="4683252" y="635508"/>
                </a:lnTo>
                <a:lnTo>
                  <a:pt x="4693920" y="635508"/>
                </a:lnTo>
                <a:lnTo>
                  <a:pt x="4693920" y="10668"/>
                </a:lnTo>
                <a:close/>
              </a:path>
              <a:path w="4693920" h="643254">
                <a:moveTo>
                  <a:pt x="4672584" y="633983"/>
                </a:moveTo>
                <a:lnTo>
                  <a:pt x="19811" y="633983"/>
                </a:lnTo>
                <a:lnTo>
                  <a:pt x="4672584" y="633984"/>
                </a:lnTo>
                <a:close/>
              </a:path>
              <a:path w="4693920" h="643254">
                <a:moveTo>
                  <a:pt x="4683252" y="633983"/>
                </a:moveTo>
                <a:lnTo>
                  <a:pt x="4672584" y="633983"/>
                </a:lnTo>
                <a:lnTo>
                  <a:pt x="4683252" y="633984"/>
                </a:lnTo>
                <a:close/>
              </a:path>
              <a:path w="4693920" h="643254">
                <a:moveTo>
                  <a:pt x="10667" y="623316"/>
                </a:moveTo>
                <a:lnTo>
                  <a:pt x="9143" y="623316"/>
                </a:lnTo>
                <a:lnTo>
                  <a:pt x="10667" y="624840"/>
                </a:lnTo>
                <a:lnTo>
                  <a:pt x="10667" y="623316"/>
                </a:lnTo>
                <a:close/>
              </a:path>
              <a:path w="4693920" h="643254">
                <a:moveTo>
                  <a:pt x="10667" y="19812"/>
                </a:moveTo>
                <a:lnTo>
                  <a:pt x="9143" y="21336"/>
                </a:lnTo>
                <a:lnTo>
                  <a:pt x="10667" y="21336"/>
                </a:lnTo>
                <a:lnTo>
                  <a:pt x="10667" y="19812"/>
                </a:lnTo>
                <a:close/>
              </a:path>
              <a:path w="4693920" h="643254">
                <a:moveTo>
                  <a:pt x="19811" y="10668"/>
                </a:moveTo>
                <a:lnTo>
                  <a:pt x="10667" y="10668"/>
                </a:lnTo>
                <a:lnTo>
                  <a:pt x="10667" y="12192"/>
                </a:lnTo>
                <a:lnTo>
                  <a:pt x="18287" y="12192"/>
                </a:lnTo>
                <a:lnTo>
                  <a:pt x="19811" y="10668"/>
                </a:lnTo>
                <a:close/>
              </a:path>
              <a:path w="4693920" h="643254">
                <a:moveTo>
                  <a:pt x="4672584" y="10668"/>
                </a:moveTo>
                <a:lnTo>
                  <a:pt x="19811" y="10668"/>
                </a:lnTo>
                <a:lnTo>
                  <a:pt x="19811" y="12192"/>
                </a:lnTo>
                <a:lnTo>
                  <a:pt x="4672584" y="12192"/>
                </a:lnTo>
                <a:lnTo>
                  <a:pt x="4672584" y="10668"/>
                </a:lnTo>
                <a:close/>
              </a:path>
              <a:path w="4693920" h="643254">
                <a:moveTo>
                  <a:pt x="4683252" y="10668"/>
                </a:moveTo>
                <a:lnTo>
                  <a:pt x="4672584" y="10668"/>
                </a:lnTo>
                <a:lnTo>
                  <a:pt x="4674108" y="12192"/>
                </a:lnTo>
                <a:lnTo>
                  <a:pt x="4683252" y="12192"/>
                </a:lnTo>
                <a:lnTo>
                  <a:pt x="4683252" y="10668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1" name="object 21"/>
          <p:cNvSpPr/>
          <p:nvPr/>
        </p:nvSpPr>
        <p:spPr>
          <a:xfrm>
            <a:off x="753483" y="3064585"/>
            <a:ext cx="4123204" cy="549088"/>
          </a:xfrm>
          <a:custGeom>
            <a:avLst/>
            <a:gdLst/>
            <a:ahLst/>
            <a:cxnLst/>
            <a:rect l="l" t="t" r="r" b="b"/>
            <a:pathLst>
              <a:path w="4672965" h="622300">
                <a:moveTo>
                  <a:pt x="0" y="621791"/>
                </a:moveTo>
                <a:lnTo>
                  <a:pt x="4672584" y="621791"/>
                </a:lnTo>
                <a:lnTo>
                  <a:pt x="4672584" y="0"/>
                </a:lnTo>
                <a:lnTo>
                  <a:pt x="0" y="0"/>
                </a:lnTo>
                <a:lnTo>
                  <a:pt x="0" y="6217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2" name="object 22"/>
          <p:cNvSpPr/>
          <p:nvPr/>
        </p:nvSpPr>
        <p:spPr>
          <a:xfrm>
            <a:off x="745415" y="3055172"/>
            <a:ext cx="4141694" cy="567578"/>
          </a:xfrm>
          <a:custGeom>
            <a:avLst/>
            <a:gdLst/>
            <a:ahLst/>
            <a:cxnLst/>
            <a:rect l="l" t="t" r="r" b="b"/>
            <a:pathLst>
              <a:path w="4693920" h="643254">
                <a:moveTo>
                  <a:pt x="4693920" y="0"/>
                </a:moveTo>
                <a:lnTo>
                  <a:pt x="0" y="0"/>
                </a:lnTo>
                <a:lnTo>
                  <a:pt x="0" y="643127"/>
                </a:lnTo>
                <a:lnTo>
                  <a:pt x="4693920" y="643127"/>
                </a:lnTo>
                <a:lnTo>
                  <a:pt x="4693920" y="633984"/>
                </a:lnTo>
                <a:lnTo>
                  <a:pt x="19811" y="633984"/>
                </a:lnTo>
                <a:lnTo>
                  <a:pt x="9143" y="623316"/>
                </a:lnTo>
                <a:lnTo>
                  <a:pt x="19811" y="623316"/>
                </a:lnTo>
                <a:lnTo>
                  <a:pt x="19811" y="21336"/>
                </a:lnTo>
                <a:lnTo>
                  <a:pt x="9143" y="21336"/>
                </a:lnTo>
                <a:lnTo>
                  <a:pt x="19811" y="10668"/>
                </a:lnTo>
                <a:lnTo>
                  <a:pt x="4693920" y="10668"/>
                </a:lnTo>
                <a:lnTo>
                  <a:pt x="4693920" y="0"/>
                </a:lnTo>
                <a:close/>
              </a:path>
              <a:path w="4693920" h="643254">
                <a:moveTo>
                  <a:pt x="19811" y="623316"/>
                </a:moveTo>
                <a:lnTo>
                  <a:pt x="9143" y="623316"/>
                </a:lnTo>
                <a:lnTo>
                  <a:pt x="19811" y="633984"/>
                </a:lnTo>
                <a:lnTo>
                  <a:pt x="19811" y="623316"/>
                </a:lnTo>
                <a:close/>
              </a:path>
              <a:path w="4693920" h="643254">
                <a:moveTo>
                  <a:pt x="4672584" y="623316"/>
                </a:moveTo>
                <a:lnTo>
                  <a:pt x="19811" y="623316"/>
                </a:lnTo>
                <a:lnTo>
                  <a:pt x="19811" y="633984"/>
                </a:lnTo>
                <a:lnTo>
                  <a:pt x="4672584" y="633984"/>
                </a:lnTo>
                <a:lnTo>
                  <a:pt x="4672584" y="623316"/>
                </a:lnTo>
                <a:close/>
              </a:path>
              <a:path w="4693920" h="643254">
                <a:moveTo>
                  <a:pt x="4672584" y="10668"/>
                </a:moveTo>
                <a:lnTo>
                  <a:pt x="4672584" y="633984"/>
                </a:lnTo>
                <a:lnTo>
                  <a:pt x="4683252" y="623316"/>
                </a:lnTo>
                <a:lnTo>
                  <a:pt x="4693920" y="623316"/>
                </a:lnTo>
                <a:lnTo>
                  <a:pt x="4693920" y="21336"/>
                </a:lnTo>
                <a:lnTo>
                  <a:pt x="4683252" y="21336"/>
                </a:lnTo>
                <a:lnTo>
                  <a:pt x="4672584" y="10668"/>
                </a:lnTo>
                <a:close/>
              </a:path>
              <a:path w="4693920" h="643254">
                <a:moveTo>
                  <a:pt x="4693920" y="623316"/>
                </a:moveTo>
                <a:lnTo>
                  <a:pt x="4683252" y="623316"/>
                </a:lnTo>
                <a:lnTo>
                  <a:pt x="4672584" y="633984"/>
                </a:lnTo>
                <a:lnTo>
                  <a:pt x="4693920" y="633984"/>
                </a:lnTo>
                <a:lnTo>
                  <a:pt x="4693920" y="623316"/>
                </a:lnTo>
                <a:close/>
              </a:path>
              <a:path w="4693920" h="643254">
                <a:moveTo>
                  <a:pt x="19811" y="10668"/>
                </a:moveTo>
                <a:lnTo>
                  <a:pt x="9143" y="21336"/>
                </a:lnTo>
                <a:lnTo>
                  <a:pt x="19811" y="21336"/>
                </a:lnTo>
                <a:lnTo>
                  <a:pt x="19811" y="10668"/>
                </a:lnTo>
                <a:close/>
              </a:path>
              <a:path w="4693920" h="643254">
                <a:moveTo>
                  <a:pt x="4672584" y="10668"/>
                </a:moveTo>
                <a:lnTo>
                  <a:pt x="19811" y="10668"/>
                </a:lnTo>
                <a:lnTo>
                  <a:pt x="19811" y="21336"/>
                </a:lnTo>
                <a:lnTo>
                  <a:pt x="4672584" y="21336"/>
                </a:lnTo>
                <a:lnTo>
                  <a:pt x="4672584" y="10668"/>
                </a:lnTo>
                <a:close/>
              </a:path>
              <a:path w="4693920" h="643254">
                <a:moveTo>
                  <a:pt x="4693920" y="10668"/>
                </a:moveTo>
                <a:lnTo>
                  <a:pt x="4672584" y="10668"/>
                </a:lnTo>
                <a:lnTo>
                  <a:pt x="4683252" y="21336"/>
                </a:lnTo>
                <a:lnTo>
                  <a:pt x="4693920" y="21336"/>
                </a:lnTo>
                <a:lnTo>
                  <a:pt x="4693920" y="10668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3" name="object 23"/>
          <p:cNvSpPr txBox="1"/>
          <p:nvPr/>
        </p:nvSpPr>
        <p:spPr>
          <a:xfrm>
            <a:off x="753483" y="3115415"/>
            <a:ext cx="4123204" cy="418667"/>
          </a:xfrm>
          <a:prstGeom prst="rect">
            <a:avLst/>
          </a:prstGeom>
        </p:spPr>
        <p:txBody>
          <a:bodyPr vert="horz" wrap="square" lIns="0" tIns="33618" rIns="0" bIns="0" rtlCol="0">
            <a:spAutoFit/>
          </a:bodyPr>
          <a:lstStyle/>
          <a:p>
            <a:pPr marL="137840" marR="95815" indent="-110384">
              <a:lnSpc>
                <a:spcPts val="1474"/>
              </a:lnSpc>
              <a:spcBef>
                <a:spcPts val="265"/>
              </a:spcBef>
              <a:buClr>
                <a:srgbClr val="9A1616"/>
              </a:buClr>
              <a:buChar char="•"/>
              <a:tabLst>
                <a:tab pos="138400" algn="l"/>
              </a:tabLst>
            </a:pPr>
            <a:r>
              <a:rPr lang="en-US" sz="1200" spc="9" dirty="0" err="1" smtClean="0">
                <a:cs typeface="Arial"/>
              </a:rPr>
              <a:t>Membangun</a:t>
            </a:r>
            <a:r>
              <a:rPr lang="en-US" sz="1200" spc="9" dirty="0" smtClean="0">
                <a:cs typeface="Arial"/>
              </a:rPr>
              <a:t> </a:t>
            </a:r>
            <a:r>
              <a:rPr lang="en-US" sz="1200" spc="9" dirty="0" err="1" smtClean="0">
                <a:cs typeface="Arial"/>
              </a:rPr>
              <a:t>satu</a:t>
            </a:r>
            <a:r>
              <a:rPr lang="en-US" sz="1200" spc="9" dirty="0" smtClean="0">
                <a:cs typeface="Arial"/>
              </a:rPr>
              <a:t> </a:t>
            </a:r>
            <a:r>
              <a:rPr lang="en-US" sz="1200" b="1" spc="9" dirty="0" err="1" smtClean="0">
                <a:cs typeface="Arial"/>
              </a:rPr>
              <a:t>peta</a:t>
            </a:r>
            <a:r>
              <a:rPr lang="en-US" sz="1200" b="1" spc="9" dirty="0" smtClean="0">
                <a:cs typeface="Arial"/>
              </a:rPr>
              <a:t> </a:t>
            </a:r>
            <a:r>
              <a:rPr lang="en-US" sz="1200" b="1" spc="9" dirty="0" err="1" smtClean="0">
                <a:cs typeface="Arial"/>
              </a:rPr>
              <a:t>jalan</a:t>
            </a:r>
            <a:r>
              <a:rPr lang="en-US" sz="1200" b="1" spc="9" dirty="0" smtClean="0">
                <a:cs typeface="Arial"/>
              </a:rPr>
              <a:t> </a:t>
            </a:r>
            <a:r>
              <a:rPr lang="en-US" sz="1200" spc="9" dirty="0" err="1" smtClean="0">
                <a:cs typeface="Arial"/>
              </a:rPr>
              <a:t>zona</a:t>
            </a:r>
            <a:r>
              <a:rPr lang="en-US" sz="1200" spc="9" dirty="0" smtClean="0">
                <a:cs typeface="Arial"/>
              </a:rPr>
              <a:t> </a:t>
            </a:r>
            <a:r>
              <a:rPr lang="en-US" sz="1200" spc="9" dirty="0" err="1" smtClean="0">
                <a:cs typeface="Arial"/>
              </a:rPr>
              <a:t>industri</a:t>
            </a:r>
            <a:r>
              <a:rPr lang="en-US" sz="1200" spc="9" dirty="0" smtClean="0">
                <a:cs typeface="Arial"/>
              </a:rPr>
              <a:t> yang </a:t>
            </a:r>
            <a:r>
              <a:rPr lang="en-US" sz="1200" b="1" spc="9" dirty="0" err="1" smtClean="0">
                <a:cs typeface="Arial"/>
              </a:rPr>
              <a:t>komprehensif</a:t>
            </a:r>
            <a:r>
              <a:rPr lang="en-US" sz="1200" b="1" spc="9" dirty="0" smtClean="0">
                <a:cs typeface="Arial"/>
              </a:rPr>
              <a:t> </a:t>
            </a:r>
            <a:r>
              <a:rPr lang="en-US" sz="1200" spc="9" dirty="0" err="1" smtClean="0">
                <a:cs typeface="Arial"/>
              </a:rPr>
              <a:t>dan</a:t>
            </a:r>
            <a:r>
              <a:rPr lang="en-US" sz="1200" spc="9" dirty="0" smtClean="0">
                <a:cs typeface="Arial"/>
              </a:rPr>
              <a:t> </a:t>
            </a:r>
            <a:r>
              <a:rPr lang="en-US" sz="1200" spc="9" dirty="0" err="1" smtClean="0">
                <a:cs typeface="Arial"/>
              </a:rPr>
              <a:t>l</a:t>
            </a:r>
            <a:r>
              <a:rPr lang="en-US" sz="1200" b="1" spc="9" dirty="0" err="1" smtClean="0">
                <a:cs typeface="Arial"/>
              </a:rPr>
              <a:t>intas</a:t>
            </a:r>
            <a:r>
              <a:rPr lang="en-US" sz="1200" b="1" spc="9" dirty="0" smtClean="0">
                <a:cs typeface="Arial"/>
              </a:rPr>
              <a:t> industry.</a:t>
            </a:r>
            <a:endParaRPr sz="1200" b="1" dirty="0"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903668" y="1324535"/>
            <a:ext cx="4086785" cy="479051"/>
          </a:xfrm>
          <a:custGeom>
            <a:avLst/>
            <a:gdLst/>
            <a:ahLst/>
            <a:cxnLst/>
            <a:rect l="l" t="t" r="r" b="b"/>
            <a:pathLst>
              <a:path w="4631690" h="542925">
                <a:moveTo>
                  <a:pt x="4631435" y="74675"/>
                </a:moveTo>
                <a:lnTo>
                  <a:pt x="0" y="74675"/>
                </a:lnTo>
                <a:lnTo>
                  <a:pt x="579120" y="309372"/>
                </a:lnTo>
                <a:lnTo>
                  <a:pt x="0" y="542544"/>
                </a:lnTo>
                <a:lnTo>
                  <a:pt x="1011936" y="542544"/>
                </a:lnTo>
                <a:lnTo>
                  <a:pt x="1068633" y="541186"/>
                </a:lnTo>
                <a:lnTo>
                  <a:pt x="1114615" y="537400"/>
                </a:lnTo>
                <a:lnTo>
                  <a:pt x="1145452" y="531614"/>
                </a:lnTo>
                <a:lnTo>
                  <a:pt x="1156715" y="524256"/>
                </a:lnTo>
                <a:lnTo>
                  <a:pt x="1145452" y="517540"/>
                </a:lnTo>
                <a:lnTo>
                  <a:pt x="1114615" y="511683"/>
                </a:lnTo>
                <a:lnTo>
                  <a:pt x="1068633" y="507539"/>
                </a:lnTo>
                <a:lnTo>
                  <a:pt x="1011936" y="505968"/>
                </a:lnTo>
                <a:lnTo>
                  <a:pt x="723900" y="505968"/>
                </a:lnTo>
                <a:lnTo>
                  <a:pt x="667202" y="504610"/>
                </a:lnTo>
                <a:lnTo>
                  <a:pt x="621220" y="500824"/>
                </a:lnTo>
                <a:lnTo>
                  <a:pt x="590383" y="495038"/>
                </a:lnTo>
                <a:lnTo>
                  <a:pt x="579120" y="487680"/>
                </a:lnTo>
                <a:lnTo>
                  <a:pt x="590383" y="480321"/>
                </a:lnTo>
                <a:lnTo>
                  <a:pt x="621220" y="474535"/>
                </a:lnTo>
                <a:lnTo>
                  <a:pt x="667202" y="470749"/>
                </a:lnTo>
                <a:lnTo>
                  <a:pt x="723900" y="469392"/>
                </a:lnTo>
                <a:lnTo>
                  <a:pt x="4449751" y="469392"/>
                </a:lnTo>
                <a:lnTo>
                  <a:pt x="4052316" y="309372"/>
                </a:lnTo>
                <a:lnTo>
                  <a:pt x="4631435" y="74675"/>
                </a:lnTo>
                <a:close/>
              </a:path>
              <a:path w="4631690" h="542925">
                <a:moveTo>
                  <a:pt x="4449751" y="469392"/>
                </a:moveTo>
                <a:lnTo>
                  <a:pt x="3907535" y="469392"/>
                </a:lnTo>
                <a:lnTo>
                  <a:pt x="3963590" y="470749"/>
                </a:lnTo>
                <a:lnTo>
                  <a:pt x="4009644" y="474535"/>
                </a:lnTo>
                <a:lnTo>
                  <a:pt x="4040838" y="480321"/>
                </a:lnTo>
                <a:lnTo>
                  <a:pt x="4052316" y="487680"/>
                </a:lnTo>
                <a:lnTo>
                  <a:pt x="4040838" y="495038"/>
                </a:lnTo>
                <a:lnTo>
                  <a:pt x="4009643" y="500824"/>
                </a:lnTo>
                <a:lnTo>
                  <a:pt x="3963590" y="504610"/>
                </a:lnTo>
                <a:lnTo>
                  <a:pt x="3907535" y="505968"/>
                </a:lnTo>
                <a:lnTo>
                  <a:pt x="3617976" y="505968"/>
                </a:lnTo>
                <a:lnTo>
                  <a:pt x="3561921" y="507539"/>
                </a:lnTo>
                <a:lnTo>
                  <a:pt x="3515868" y="511683"/>
                </a:lnTo>
                <a:lnTo>
                  <a:pt x="3484673" y="517540"/>
                </a:lnTo>
                <a:lnTo>
                  <a:pt x="3473196" y="524256"/>
                </a:lnTo>
                <a:lnTo>
                  <a:pt x="3484673" y="531614"/>
                </a:lnTo>
                <a:lnTo>
                  <a:pt x="3515868" y="537400"/>
                </a:lnTo>
                <a:lnTo>
                  <a:pt x="3561921" y="541186"/>
                </a:lnTo>
                <a:lnTo>
                  <a:pt x="3617976" y="542544"/>
                </a:lnTo>
                <a:lnTo>
                  <a:pt x="4631435" y="542544"/>
                </a:lnTo>
                <a:lnTo>
                  <a:pt x="4449751" y="469392"/>
                </a:lnTo>
                <a:close/>
              </a:path>
              <a:path w="4631690" h="542925">
                <a:moveTo>
                  <a:pt x="3907535" y="0"/>
                </a:moveTo>
                <a:lnTo>
                  <a:pt x="723900" y="0"/>
                </a:lnTo>
                <a:lnTo>
                  <a:pt x="667202" y="1571"/>
                </a:lnTo>
                <a:lnTo>
                  <a:pt x="621220" y="5715"/>
                </a:lnTo>
                <a:lnTo>
                  <a:pt x="590383" y="11572"/>
                </a:lnTo>
                <a:lnTo>
                  <a:pt x="579120" y="18287"/>
                </a:lnTo>
                <a:lnTo>
                  <a:pt x="579120" y="74675"/>
                </a:lnTo>
                <a:lnTo>
                  <a:pt x="4052316" y="74675"/>
                </a:lnTo>
                <a:lnTo>
                  <a:pt x="4052316" y="18287"/>
                </a:lnTo>
                <a:lnTo>
                  <a:pt x="4040838" y="11572"/>
                </a:lnTo>
                <a:lnTo>
                  <a:pt x="4009644" y="5715"/>
                </a:lnTo>
                <a:lnTo>
                  <a:pt x="3963590" y="1571"/>
                </a:lnTo>
                <a:lnTo>
                  <a:pt x="3907535" y="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5" name="object 25"/>
          <p:cNvSpPr/>
          <p:nvPr/>
        </p:nvSpPr>
        <p:spPr>
          <a:xfrm>
            <a:off x="3414656" y="1738705"/>
            <a:ext cx="3064809" cy="48745"/>
          </a:xfrm>
          <a:custGeom>
            <a:avLst/>
            <a:gdLst/>
            <a:ahLst/>
            <a:cxnLst/>
            <a:rect l="l" t="t" r="r" b="b"/>
            <a:pathLst>
              <a:path w="3473450" h="55244">
                <a:moveTo>
                  <a:pt x="577595" y="0"/>
                </a:moveTo>
                <a:lnTo>
                  <a:pt x="144779" y="0"/>
                </a:lnTo>
                <a:lnTo>
                  <a:pt x="88082" y="1357"/>
                </a:lnTo>
                <a:lnTo>
                  <a:pt x="42100" y="5143"/>
                </a:lnTo>
                <a:lnTo>
                  <a:pt x="11263" y="10929"/>
                </a:lnTo>
                <a:lnTo>
                  <a:pt x="0" y="18287"/>
                </a:lnTo>
                <a:lnTo>
                  <a:pt x="11263" y="25646"/>
                </a:lnTo>
                <a:lnTo>
                  <a:pt x="42100" y="31432"/>
                </a:lnTo>
                <a:lnTo>
                  <a:pt x="88082" y="35218"/>
                </a:lnTo>
                <a:lnTo>
                  <a:pt x="144779" y="36575"/>
                </a:lnTo>
                <a:lnTo>
                  <a:pt x="432815" y="36575"/>
                </a:lnTo>
                <a:lnTo>
                  <a:pt x="489513" y="38147"/>
                </a:lnTo>
                <a:lnTo>
                  <a:pt x="535495" y="42290"/>
                </a:lnTo>
                <a:lnTo>
                  <a:pt x="566332" y="48148"/>
                </a:lnTo>
                <a:lnTo>
                  <a:pt x="577595" y="54863"/>
                </a:lnTo>
                <a:lnTo>
                  <a:pt x="577595" y="0"/>
                </a:lnTo>
                <a:close/>
              </a:path>
              <a:path w="3473450" h="55244">
                <a:moveTo>
                  <a:pt x="3328415" y="0"/>
                </a:moveTo>
                <a:lnTo>
                  <a:pt x="2894076" y="0"/>
                </a:lnTo>
                <a:lnTo>
                  <a:pt x="2894076" y="54863"/>
                </a:lnTo>
                <a:lnTo>
                  <a:pt x="2905553" y="48148"/>
                </a:lnTo>
                <a:lnTo>
                  <a:pt x="2936748" y="42290"/>
                </a:lnTo>
                <a:lnTo>
                  <a:pt x="2982801" y="38147"/>
                </a:lnTo>
                <a:lnTo>
                  <a:pt x="3038855" y="36575"/>
                </a:lnTo>
                <a:lnTo>
                  <a:pt x="3328415" y="36575"/>
                </a:lnTo>
                <a:lnTo>
                  <a:pt x="3384470" y="35218"/>
                </a:lnTo>
                <a:lnTo>
                  <a:pt x="3430524" y="31432"/>
                </a:lnTo>
                <a:lnTo>
                  <a:pt x="3461718" y="25646"/>
                </a:lnTo>
                <a:lnTo>
                  <a:pt x="3473196" y="18287"/>
                </a:lnTo>
                <a:lnTo>
                  <a:pt x="3461718" y="10929"/>
                </a:lnTo>
                <a:lnTo>
                  <a:pt x="3430523" y="5143"/>
                </a:lnTo>
                <a:lnTo>
                  <a:pt x="3384470" y="1357"/>
                </a:lnTo>
                <a:lnTo>
                  <a:pt x="3328415" y="0"/>
                </a:lnTo>
                <a:close/>
              </a:path>
            </a:pathLst>
          </a:custGeom>
          <a:solidFill>
            <a:srgbClr val="CD9A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6" name="object 26"/>
          <p:cNvSpPr/>
          <p:nvPr/>
        </p:nvSpPr>
        <p:spPr>
          <a:xfrm>
            <a:off x="2879463" y="1321173"/>
            <a:ext cx="4134971" cy="487456"/>
          </a:xfrm>
          <a:custGeom>
            <a:avLst/>
            <a:gdLst/>
            <a:ahLst/>
            <a:cxnLst/>
            <a:rect l="l" t="t" r="r" b="b"/>
            <a:pathLst>
              <a:path w="4686300" h="552450">
                <a:moveTo>
                  <a:pt x="589432" y="313055"/>
                </a:moveTo>
                <a:lnTo>
                  <a:pt x="0" y="552450"/>
                </a:lnTo>
                <a:lnTo>
                  <a:pt x="28956" y="552450"/>
                </a:lnTo>
                <a:lnTo>
                  <a:pt x="27431" y="542289"/>
                </a:lnTo>
                <a:lnTo>
                  <a:pt x="54118" y="542289"/>
                </a:lnTo>
                <a:lnTo>
                  <a:pt x="600456" y="321689"/>
                </a:lnTo>
                <a:lnTo>
                  <a:pt x="600456" y="317532"/>
                </a:lnTo>
                <a:lnTo>
                  <a:pt x="589432" y="313055"/>
                </a:lnTo>
                <a:close/>
              </a:path>
              <a:path w="4686300" h="552450">
                <a:moveTo>
                  <a:pt x="54118" y="542289"/>
                </a:moveTo>
                <a:lnTo>
                  <a:pt x="27431" y="542289"/>
                </a:lnTo>
                <a:lnTo>
                  <a:pt x="28956" y="552450"/>
                </a:lnTo>
                <a:lnTo>
                  <a:pt x="54118" y="542289"/>
                </a:lnTo>
                <a:close/>
              </a:path>
              <a:path w="4686300" h="552450">
                <a:moveTo>
                  <a:pt x="1178052" y="529590"/>
                </a:moveTo>
                <a:lnTo>
                  <a:pt x="1176528" y="530860"/>
                </a:lnTo>
                <a:lnTo>
                  <a:pt x="1171956" y="532129"/>
                </a:lnTo>
                <a:lnTo>
                  <a:pt x="1141475" y="538479"/>
                </a:lnTo>
                <a:lnTo>
                  <a:pt x="1132332" y="538479"/>
                </a:lnTo>
                <a:lnTo>
                  <a:pt x="1120140" y="539750"/>
                </a:lnTo>
                <a:lnTo>
                  <a:pt x="1109471" y="541020"/>
                </a:lnTo>
                <a:lnTo>
                  <a:pt x="1095756" y="541020"/>
                </a:lnTo>
                <a:lnTo>
                  <a:pt x="1083563" y="542289"/>
                </a:lnTo>
                <a:lnTo>
                  <a:pt x="54118" y="542289"/>
                </a:lnTo>
                <a:lnTo>
                  <a:pt x="28956" y="552450"/>
                </a:lnTo>
                <a:lnTo>
                  <a:pt x="1069847" y="552450"/>
                </a:lnTo>
                <a:lnTo>
                  <a:pt x="1083563" y="551179"/>
                </a:lnTo>
                <a:lnTo>
                  <a:pt x="1109471" y="551179"/>
                </a:lnTo>
                <a:lnTo>
                  <a:pt x="1121663" y="549910"/>
                </a:lnTo>
                <a:lnTo>
                  <a:pt x="1142999" y="547370"/>
                </a:lnTo>
                <a:lnTo>
                  <a:pt x="1152144" y="546100"/>
                </a:lnTo>
                <a:lnTo>
                  <a:pt x="1161287" y="546100"/>
                </a:lnTo>
                <a:lnTo>
                  <a:pt x="1168908" y="543560"/>
                </a:lnTo>
                <a:lnTo>
                  <a:pt x="1175004" y="541020"/>
                </a:lnTo>
                <a:lnTo>
                  <a:pt x="1181099" y="539750"/>
                </a:lnTo>
                <a:lnTo>
                  <a:pt x="1184147" y="538479"/>
                </a:lnTo>
                <a:lnTo>
                  <a:pt x="1188720" y="534670"/>
                </a:lnTo>
                <a:lnTo>
                  <a:pt x="1189329" y="532129"/>
                </a:lnTo>
                <a:lnTo>
                  <a:pt x="1179575" y="532129"/>
                </a:lnTo>
                <a:lnTo>
                  <a:pt x="1179575" y="531494"/>
                </a:lnTo>
                <a:lnTo>
                  <a:pt x="1178052" y="530860"/>
                </a:lnTo>
                <a:lnTo>
                  <a:pt x="1179575" y="530860"/>
                </a:lnTo>
                <a:lnTo>
                  <a:pt x="1178052" y="529590"/>
                </a:lnTo>
                <a:close/>
              </a:path>
              <a:path w="4686300" h="552450">
                <a:moveTo>
                  <a:pt x="3496055" y="526415"/>
                </a:moveTo>
                <a:lnTo>
                  <a:pt x="3511296" y="541020"/>
                </a:lnTo>
                <a:lnTo>
                  <a:pt x="3517392" y="543560"/>
                </a:lnTo>
                <a:lnTo>
                  <a:pt x="3525011" y="546100"/>
                </a:lnTo>
                <a:lnTo>
                  <a:pt x="3532631" y="546100"/>
                </a:lnTo>
                <a:lnTo>
                  <a:pt x="3541776" y="547370"/>
                </a:lnTo>
                <a:lnTo>
                  <a:pt x="3552444" y="548639"/>
                </a:lnTo>
                <a:lnTo>
                  <a:pt x="3576828" y="551179"/>
                </a:lnTo>
                <a:lnTo>
                  <a:pt x="3602735" y="551179"/>
                </a:lnTo>
                <a:lnTo>
                  <a:pt x="3616452" y="552450"/>
                </a:lnTo>
                <a:lnTo>
                  <a:pt x="4657343" y="552450"/>
                </a:lnTo>
                <a:lnTo>
                  <a:pt x="4632181" y="542289"/>
                </a:lnTo>
                <a:lnTo>
                  <a:pt x="3602735" y="542289"/>
                </a:lnTo>
                <a:lnTo>
                  <a:pt x="3589020" y="541020"/>
                </a:lnTo>
                <a:lnTo>
                  <a:pt x="3576828" y="541020"/>
                </a:lnTo>
                <a:lnTo>
                  <a:pt x="3564635" y="539750"/>
                </a:lnTo>
                <a:lnTo>
                  <a:pt x="3553968" y="538479"/>
                </a:lnTo>
                <a:lnTo>
                  <a:pt x="3543300" y="538479"/>
                </a:lnTo>
                <a:lnTo>
                  <a:pt x="3534155" y="535939"/>
                </a:lnTo>
                <a:lnTo>
                  <a:pt x="3518916" y="533400"/>
                </a:lnTo>
                <a:lnTo>
                  <a:pt x="3512820" y="532129"/>
                </a:lnTo>
                <a:lnTo>
                  <a:pt x="3505200" y="532129"/>
                </a:lnTo>
                <a:lnTo>
                  <a:pt x="3505200" y="528320"/>
                </a:lnTo>
                <a:lnTo>
                  <a:pt x="3496055" y="528320"/>
                </a:lnTo>
                <a:lnTo>
                  <a:pt x="3496055" y="526415"/>
                </a:lnTo>
                <a:close/>
              </a:path>
              <a:path w="4686300" h="552450">
                <a:moveTo>
                  <a:pt x="4095378" y="313055"/>
                </a:moveTo>
                <a:lnTo>
                  <a:pt x="4084327" y="317532"/>
                </a:lnTo>
                <a:lnTo>
                  <a:pt x="4084319" y="321074"/>
                </a:lnTo>
                <a:lnTo>
                  <a:pt x="4657343" y="552450"/>
                </a:lnTo>
                <a:lnTo>
                  <a:pt x="4658867" y="542289"/>
                </a:lnTo>
                <a:lnTo>
                  <a:pt x="4661221" y="542289"/>
                </a:lnTo>
                <a:lnTo>
                  <a:pt x="4095378" y="313055"/>
                </a:lnTo>
                <a:close/>
              </a:path>
              <a:path w="4686300" h="552450">
                <a:moveTo>
                  <a:pt x="4661221" y="542289"/>
                </a:moveTo>
                <a:lnTo>
                  <a:pt x="4658867" y="542289"/>
                </a:lnTo>
                <a:lnTo>
                  <a:pt x="4657343" y="552450"/>
                </a:lnTo>
                <a:lnTo>
                  <a:pt x="4686300" y="552450"/>
                </a:lnTo>
                <a:lnTo>
                  <a:pt x="4661221" y="542289"/>
                </a:lnTo>
                <a:close/>
              </a:path>
              <a:path w="4686300" h="552450">
                <a:moveTo>
                  <a:pt x="1179575" y="531494"/>
                </a:moveTo>
                <a:lnTo>
                  <a:pt x="1179575" y="532129"/>
                </a:lnTo>
                <a:lnTo>
                  <a:pt x="1181099" y="532129"/>
                </a:lnTo>
                <a:lnTo>
                  <a:pt x="1179575" y="531494"/>
                </a:lnTo>
                <a:close/>
              </a:path>
              <a:path w="4686300" h="552450">
                <a:moveTo>
                  <a:pt x="1179575" y="528320"/>
                </a:moveTo>
                <a:lnTo>
                  <a:pt x="1179575" y="531494"/>
                </a:lnTo>
                <a:lnTo>
                  <a:pt x="1181099" y="532129"/>
                </a:lnTo>
                <a:lnTo>
                  <a:pt x="1179575" y="528320"/>
                </a:lnTo>
                <a:close/>
              </a:path>
              <a:path w="4686300" h="552450">
                <a:moveTo>
                  <a:pt x="1189735" y="527050"/>
                </a:moveTo>
                <a:lnTo>
                  <a:pt x="1181099" y="527050"/>
                </a:lnTo>
                <a:lnTo>
                  <a:pt x="1179575" y="528320"/>
                </a:lnTo>
                <a:lnTo>
                  <a:pt x="1181099" y="532129"/>
                </a:lnTo>
                <a:lnTo>
                  <a:pt x="1189329" y="532129"/>
                </a:lnTo>
                <a:lnTo>
                  <a:pt x="1190244" y="528320"/>
                </a:lnTo>
                <a:lnTo>
                  <a:pt x="1189735" y="527050"/>
                </a:lnTo>
                <a:close/>
              </a:path>
              <a:path w="4686300" h="552450">
                <a:moveTo>
                  <a:pt x="3505200" y="527050"/>
                </a:moveTo>
                <a:lnTo>
                  <a:pt x="3505200" y="532129"/>
                </a:lnTo>
                <a:lnTo>
                  <a:pt x="3506724" y="528320"/>
                </a:lnTo>
                <a:lnTo>
                  <a:pt x="3505200" y="527050"/>
                </a:lnTo>
                <a:close/>
              </a:path>
              <a:path w="4686300" h="552450">
                <a:moveTo>
                  <a:pt x="3506724" y="528320"/>
                </a:moveTo>
                <a:lnTo>
                  <a:pt x="3505200" y="532129"/>
                </a:lnTo>
                <a:lnTo>
                  <a:pt x="3508247" y="529590"/>
                </a:lnTo>
                <a:lnTo>
                  <a:pt x="3506724" y="528320"/>
                </a:lnTo>
                <a:close/>
              </a:path>
              <a:path w="4686300" h="552450">
                <a:moveTo>
                  <a:pt x="3508248" y="529590"/>
                </a:moveTo>
                <a:lnTo>
                  <a:pt x="3505200" y="532129"/>
                </a:lnTo>
                <a:lnTo>
                  <a:pt x="3514344" y="532129"/>
                </a:lnTo>
                <a:lnTo>
                  <a:pt x="3508248" y="530860"/>
                </a:lnTo>
                <a:lnTo>
                  <a:pt x="3509772" y="530860"/>
                </a:lnTo>
                <a:lnTo>
                  <a:pt x="3508248" y="529590"/>
                </a:lnTo>
                <a:close/>
              </a:path>
              <a:path w="4686300" h="552450">
                <a:moveTo>
                  <a:pt x="1179575" y="530860"/>
                </a:moveTo>
                <a:lnTo>
                  <a:pt x="1178052" y="530860"/>
                </a:lnTo>
                <a:lnTo>
                  <a:pt x="1179575" y="531494"/>
                </a:lnTo>
                <a:lnTo>
                  <a:pt x="1179575" y="530860"/>
                </a:lnTo>
                <a:close/>
              </a:path>
              <a:path w="4686300" h="552450">
                <a:moveTo>
                  <a:pt x="1179575" y="528320"/>
                </a:moveTo>
                <a:lnTo>
                  <a:pt x="1178052" y="529590"/>
                </a:lnTo>
                <a:lnTo>
                  <a:pt x="1179575" y="530860"/>
                </a:lnTo>
                <a:lnTo>
                  <a:pt x="1179575" y="528320"/>
                </a:lnTo>
                <a:close/>
              </a:path>
              <a:path w="4686300" h="552450">
                <a:moveTo>
                  <a:pt x="611123" y="481329"/>
                </a:moveTo>
                <a:lnTo>
                  <a:pt x="601980" y="487679"/>
                </a:lnTo>
                <a:lnTo>
                  <a:pt x="600456" y="492760"/>
                </a:lnTo>
                <a:lnTo>
                  <a:pt x="601980" y="496570"/>
                </a:lnTo>
                <a:lnTo>
                  <a:pt x="609599" y="502920"/>
                </a:lnTo>
                <a:lnTo>
                  <a:pt x="621792" y="505460"/>
                </a:lnTo>
                <a:lnTo>
                  <a:pt x="629411" y="508000"/>
                </a:lnTo>
                <a:lnTo>
                  <a:pt x="647699" y="510539"/>
                </a:lnTo>
                <a:lnTo>
                  <a:pt x="669035" y="513079"/>
                </a:lnTo>
                <a:lnTo>
                  <a:pt x="681228" y="513079"/>
                </a:lnTo>
                <a:lnTo>
                  <a:pt x="693419" y="514350"/>
                </a:lnTo>
                <a:lnTo>
                  <a:pt x="720852" y="514350"/>
                </a:lnTo>
                <a:lnTo>
                  <a:pt x="751332" y="516889"/>
                </a:lnTo>
                <a:lnTo>
                  <a:pt x="1083563" y="516889"/>
                </a:lnTo>
                <a:lnTo>
                  <a:pt x="1095756" y="518160"/>
                </a:lnTo>
                <a:lnTo>
                  <a:pt x="1109471" y="518160"/>
                </a:lnTo>
                <a:lnTo>
                  <a:pt x="1120140" y="519429"/>
                </a:lnTo>
                <a:lnTo>
                  <a:pt x="1130808" y="519429"/>
                </a:lnTo>
                <a:lnTo>
                  <a:pt x="1141475" y="520700"/>
                </a:lnTo>
                <a:lnTo>
                  <a:pt x="1171956" y="527050"/>
                </a:lnTo>
                <a:lnTo>
                  <a:pt x="1176528" y="528320"/>
                </a:lnTo>
                <a:lnTo>
                  <a:pt x="1178052" y="529590"/>
                </a:lnTo>
                <a:lnTo>
                  <a:pt x="1179575" y="528320"/>
                </a:lnTo>
                <a:lnTo>
                  <a:pt x="1178052" y="528320"/>
                </a:lnTo>
                <a:lnTo>
                  <a:pt x="1179575" y="527685"/>
                </a:lnTo>
                <a:lnTo>
                  <a:pt x="1179575" y="518794"/>
                </a:lnTo>
                <a:lnTo>
                  <a:pt x="1168908" y="514350"/>
                </a:lnTo>
                <a:lnTo>
                  <a:pt x="1161287" y="513079"/>
                </a:lnTo>
                <a:lnTo>
                  <a:pt x="1142999" y="510539"/>
                </a:lnTo>
                <a:lnTo>
                  <a:pt x="1132332" y="510539"/>
                </a:lnTo>
                <a:lnTo>
                  <a:pt x="1121663" y="509270"/>
                </a:lnTo>
                <a:lnTo>
                  <a:pt x="1109471" y="508000"/>
                </a:lnTo>
                <a:lnTo>
                  <a:pt x="1097280" y="508000"/>
                </a:lnTo>
                <a:lnTo>
                  <a:pt x="1083563" y="505460"/>
                </a:lnTo>
                <a:lnTo>
                  <a:pt x="722375" y="505460"/>
                </a:lnTo>
                <a:lnTo>
                  <a:pt x="707135" y="504189"/>
                </a:lnTo>
                <a:lnTo>
                  <a:pt x="694944" y="504189"/>
                </a:lnTo>
                <a:lnTo>
                  <a:pt x="681228" y="502920"/>
                </a:lnTo>
                <a:lnTo>
                  <a:pt x="670559" y="502920"/>
                </a:lnTo>
                <a:lnTo>
                  <a:pt x="658368" y="501650"/>
                </a:lnTo>
                <a:lnTo>
                  <a:pt x="659892" y="501650"/>
                </a:lnTo>
                <a:lnTo>
                  <a:pt x="649223" y="500379"/>
                </a:lnTo>
                <a:lnTo>
                  <a:pt x="640080" y="497839"/>
                </a:lnTo>
                <a:lnTo>
                  <a:pt x="630935" y="497839"/>
                </a:lnTo>
                <a:lnTo>
                  <a:pt x="618744" y="495300"/>
                </a:lnTo>
                <a:lnTo>
                  <a:pt x="616457" y="494029"/>
                </a:lnTo>
                <a:lnTo>
                  <a:pt x="609599" y="494029"/>
                </a:lnTo>
                <a:lnTo>
                  <a:pt x="611123" y="492760"/>
                </a:lnTo>
                <a:lnTo>
                  <a:pt x="609599" y="490220"/>
                </a:lnTo>
                <a:lnTo>
                  <a:pt x="611123" y="490220"/>
                </a:lnTo>
                <a:lnTo>
                  <a:pt x="611123" y="481329"/>
                </a:lnTo>
                <a:close/>
              </a:path>
              <a:path w="4686300" h="552450">
                <a:moveTo>
                  <a:pt x="4071518" y="493013"/>
                </a:moveTo>
                <a:lnTo>
                  <a:pt x="4066031" y="495300"/>
                </a:lnTo>
                <a:lnTo>
                  <a:pt x="4067555" y="495300"/>
                </a:lnTo>
                <a:lnTo>
                  <a:pt x="4061459" y="496570"/>
                </a:lnTo>
                <a:lnTo>
                  <a:pt x="4053839" y="497839"/>
                </a:lnTo>
                <a:lnTo>
                  <a:pt x="4046219" y="497839"/>
                </a:lnTo>
                <a:lnTo>
                  <a:pt x="4037076" y="500379"/>
                </a:lnTo>
                <a:lnTo>
                  <a:pt x="4015739" y="502920"/>
                </a:lnTo>
                <a:lnTo>
                  <a:pt x="4003548" y="502920"/>
                </a:lnTo>
                <a:lnTo>
                  <a:pt x="3991355" y="504189"/>
                </a:lnTo>
                <a:lnTo>
                  <a:pt x="3977639" y="504189"/>
                </a:lnTo>
                <a:lnTo>
                  <a:pt x="3963924" y="505460"/>
                </a:lnTo>
                <a:lnTo>
                  <a:pt x="3602735" y="505460"/>
                </a:lnTo>
                <a:lnTo>
                  <a:pt x="3589020" y="508000"/>
                </a:lnTo>
                <a:lnTo>
                  <a:pt x="3576828" y="508000"/>
                </a:lnTo>
                <a:lnTo>
                  <a:pt x="3552444" y="510539"/>
                </a:lnTo>
                <a:lnTo>
                  <a:pt x="3541776" y="510539"/>
                </a:lnTo>
                <a:lnTo>
                  <a:pt x="3532631" y="511810"/>
                </a:lnTo>
                <a:lnTo>
                  <a:pt x="3517392" y="514350"/>
                </a:lnTo>
                <a:lnTo>
                  <a:pt x="3506724" y="518794"/>
                </a:lnTo>
                <a:lnTo>
                  <a:pt x="3506724" y="528320"/>
                </a:lnTo>
                <a:lnTo>
                  <a:pt x="3508248" y="529590"/>
                </a:lnTo>
                <a:lnTo>
                  <a:pt x="3509772" y="528320"/>
                </a:lnTo>
                <a:lnTo>
                  <a:pt x="3508248" y="528320"/>
                </a:lnTo>
                <a:lnTo>
                  <a:pt x="3514344" y="527050"/>
                </a:lnTo>
                <a:lnTo>
                  <a:pt x="3512820" y="527050"/>
                </a:lnTo>
                <a:lnTo>
                  <a:pt x="3518916" y="525779"/>
                </a:lnTo>
                <a:lnTo>
                  <a:pt x="3534155" y="523239"/>
                </a:lnTo>
                <a:lnTo>
                  <a:pt x="3543300" y="520700"/>
                </a:lnTo>
                <a:lnTo>
                  <a:pt x="3553968" y="519429"/>
                </a:lnTo>
                <a:lnTo>
                  <a:pt x="3564635" y="519429"/>
                </a:lnTo>
                <a:lnTo>
                  <a:pt x="3576828" y="518160"/>
                </a:lnTo>
                <a:lnTo>
                  <a:pt x="3589020" y="518160"/>
                </a:lnTo>
                <a:lnTo>
                  <a:pt x="3602735" y="516889"/>
                </a:lnTo>
                <a:lnTo>
                  <a:pt x="3934967" y="516889"/>
                </a:lnTo>
                <a:lnTo>
                  <a:pt x="3963924" y="514350"/>
                </a:lnTo>
                <a:lnTo>
                  <a:pt x="3991355" y="514350"/>
                </a:lnTo>
                <a:lnTo>
                  <a:pt x="4005072" y="513079"/>
                </a:lnTo>
                <a:lnTo>
                  <a:pt x="4015739" y="513079"/>
                </a:lnTo>
                <a:lnTo>
                  <a:pt x="4027931" y="511810"/>
                </a:lnTo>
                <a:lnTo>
                  <a:pt x="4070604" y="504189"/>
                </a:lnTo>
                <a:lnTo>
                  <a:pt x="4084828" y="494029"/>
                </a:lnTo>
                <a:lnTo>
                  <a:pt x="4070604" y="494029"/>
                </a:lnTo>
                <a:lnTo>
                  <a:pt x="4071747" y="493077"/>
                </a:lnTo>
                <a:lnTo>
                  <a:pt x="4071518" y="493013"/>
                </a:lnTo>
                <a:close/>
              </a:path>
              <a:path w="4686300" h="552450">
                <a:moveTo>
                  <a:pt x="1179575" y="527685"/>
                </a:moveTo>
                <a:lnTo>
                  <a:pt x="1178052" y="528320"/>
                </a:lnTo>
                <a:lnTo>
                  <a:pt x="1179575" y="528320"/>
                </a:lnTo>
                <a:lnTo>
                  <a:pt x="1179575" y="527685"/>
                </a:lnTo>
                <a:close/>
              </a:path>
              <a:path w="4686300" h="552450">
                <a:moveTo>
                  <a:pt x="1181099" y="527050"/>
                </a:moveTo>
                <a:lnTo>
                  <a:pt x="1179575" y="527685"/>
                </a:lnTo>
                <a:lnTo>
                  <a:pt x="1179575" y="528320"/>
                </a:lnTo>
                <a:lnTo>
                  <a:pt x="1181099" y="527050"/>
                </a:lnTo>
                <a:close/>
              </a:path>
              <a:path w="4686300" h="552450">
                <a:moveTo>
                  <a:pt x="1190244" y="473710"/>
                </a:moveTo>
                <a:lnTo>
                  <a:pt x="1179575" y="473710"/>
                </a:lnTo>
                <a:lnTo>
                  <a:pt x="1179575" y="518794"/>
                </a:lnTo>
                <a:lnTo>
                  <a:pt x="1184147" y="520700"/>
                </a:lnTo>
                <a:lnTo>
                  <a:pt x="1188720" y="524510"/>
                </a:lnTo>
                <a:lnTo>
                  <a:pt x="1190244" y="528320"/>
                </a:lnTo>
                <a:lnTo>
                  <a:pt x="1190244" y="473710"/>
                </a:lnTo>
                <a:close/>
              </a:path>
              <a:path w="4686300" h="552450">
                <a:moveTo>
                  <a:pt x="3506724" y="518794"/>
                </a:moveTo>
                <a:lnTo>
                  <a:pt x="3505200" y="519429"/>
                </a:lnTo>
                <a:lnTo>
                  <a:pt x="3500628" y="520700"/>
                </a:lnTo>
                <a:lnTo>
                  <a:pt x="3496055" y="526415"/>
                </a:lnTo>
                <a:lnTo>
                  <a:pt x="3496055" y="528320"/>
                </a:lnTo>
                <a:lnTo>
                  <a:pt x="3505200" y="528320"/>
                </a:lnTo>
                <a:lnTo>
                  <a:pt x="3505200" y="527050"/>
                </a:lnTo>
                <a:lnTo>
                  <a:pt x="3506723" y="527050"/>
                </a:lnTo>
                <a:lnTo>
                  <a:pt x="3506724" y="518794"/>
                </a:lnTo>
                <a:close/>
              </a:path>
              <a:path w="4686300" h="552450">
                <a:moveTo>
                  <a:pt x="3506723" y="527050"/>
                </a:moveTo>
                <a:lnTo>
                  <a:pt x="3505200" y="527050"/>
                </a:lnTo>
                <a:lnTo>
                  <a:pt x="3506724" y="528320"/>
                </a:lnTo>
                <a:lnTo>
                  <a:pt x="3506723" y="527050"/>
                </a:lnTo>
                <a:close/>
              </a:path>
              <a:path w="4686300" h="552450">
                <a:moveTo>
                  <a:pt x="1179575" y="518794"/>
                </a:moveTo>
                <a:lnTo>
                  <a:pt x="1179575" y="527685"/>
                </a:lnTo>
                <a:lnTo>
                  <a:pt x="1181099" y="527050"/>
                </a:lnTo>
                <a:lnTo>
                  <a:pt x="1189735" y="527050"/>
                </a:lnTo>
                <a:lnTo>
                  <a:pt x="1188720" y="524510"/>
                </a:lnTo>
                <a:lnTo>
                  <a:pt x="1184147" y="520700"/>
                </a:lnTo>
                <a:lnTo>
                  <a:pt x="1179575" y="518794"/>
                </a:lnTo>
                <a:close/>
              </a:path>
              <a:path w="4686300" h="552450">
                <a:moveTo>
                  <a:pt x="3506724" y="473710"/>
                </a:moveTo>
                <a:lnTo>
                  <a:pt x="3496055" y="473710"/>
                </a:lnTo>
                <a:lnTo>
                  <a:pt x="3496055" y="526415"/>
                </a:lnTo>
                <a:lnTo>
                  <a:pt x="3500628" y="520700"/>
                </a:lnTo>
                <a:lnTo>
                  <a:pt x="3505200" y="519429"/>
                </a:lnTo>
                <a:lnTo>
                  <a:pt x="3506724" y="518794"/>
                </a:lnTo>
                <a:lnTo>
                  <a:pt x="3506724" y="473710"/>
                </a:lnTo>
                <a:close/>
              </a:path>
              <a:path w="4686300" h="552450">
                <a:moveTo>
                  <a:pt x="611123" y="492760"/>
                </a:moveTo>
                <a:lnTo>
                  <a:pt x="609599" y="494029"/>
                </a:lnTo>
                <a:lnTo>
                  <a:pt x="611123" y="493395"/>
                </a:lnTo>
                <a:lnTo>
                  <a:pt x="611123" y="492760"/>
                </a:lnTo>
                <a:close/>
              </a:path>
              <a:path w="4686300" h="552450">
                <a:moveTo>
                  <a:pt x="611123" y="493395"/>
                </a:moveTo>
                <a:lnTo>
                  <a:pt x="609599" y="494029"/>
                </a:lnTo>
                <a:lnTo>
                  <a:pt x="611123" y="494029"/>
                </a:lnTo>
                <a:lnTo>
                  <a:pt x="611123" y="493395"/>
                </a:lnTo>
                <a:close/>
              </a:path>
              <a:path w="4686300" h="552450">
                <a:moveTo>
                  <a:pt x="612647" y="492760"/>
                </a:moveTo>
                <a:lnTo>
                  <a:pt x="611123" y="493395"/>
                </a:lnTo>
                <a:lnTo>
                  <a:pt x="611123" y="494029"/>
                </a:lnTo>
                <a:lnTo>
                  <a:pt x="612647" y="492760"/>
                </a:lnTo>
                <a:close/>
              </a:path>
              <a:path w="4686300" h="552450">
                <a:moveTo>
                  <a:pt x="611123" y="490220"/>
                </a:moveTo>
                <a:lnTo>
                  <a:pt x="612647" y="492760"/>
                </a:lnTo>
                <a:lnTo>
                  <a:pt x="611123" y="494029"/>
                </a:lnTo>
                <a:lnTo>
                  <a:pt x="613409" y="493077"/>
                </a:lnTo>
                <a:lnTo>
                  <a:pt x="611123" y="490220"/>
                </a:lnTo>
                <a:close/>
              </a:path>
              <a:path w="4686300" h="552450">
                <a:moveTo>
                  <a:pt x="613409" y="493077"/>
                </a:moveTo>
                <a:lnTo>
                  <a:pt x="611123" y="494029"/>
                </a:lnTo>
                <a:lnTo>
                  <a:pt x="614171" y="494029"/>
                </a:lnTo>
                <a:lnTo>
                  <a:pt x="613409" y="493077"/>
                </a:lnTo>
                <a:close/>
              </a:path>
              <a:path w="4686300" h="552450">
                <a:moveTo>
                  <a:pt x="614171" y="492760"/>
                </a:moveTo>
                <a:lnTo>
                  <a:pt x="614171" y="494029"/>
                </a:lnTo>
                <a:lnTo>
                  <a:pt x="616457" y="494029"/>
                </a:lnTo>
                <a:lnTo>
                  <a:pt x="614171" y="492760"/>
                </a:lnTo>
                <a:close/>
              </a:path>
              <a:path w="4686300" h="552450">
                <a:moveTo>
                  <a:pt x="4071747" y="493077"/>
                </a:moveTo>
                <a:lnTo>
                  <a:pt x="4070604" y="494029"/>
                </a:lnTo>
                <a:lnTo>
                  <a:pt x="4075176" y="494029"/>
                </a:lnTo>
                <a:lnTo>
                  <a:pt x="4071747" y="493077"/>
                </a:lnTo>
                <a:close/>
              </a:path>
              <a:path w="4686300" h="552450">
                <a:moveTo>
                  <a:pt x="4075176" y="490220"/>
                </a:moveTo>
                <a:lnTo>
                  <a:pt x="4071747" y="493077"/>
                </a:lnTo>
                <a:lnTo>
                  <a:pt x="4075176" y="494029"/>
                </a:lnTo>
                <a:lnTo>
                  <a:pt x="4073652" y="492760"/>
                </a:lnTo>
                <a:lnTo>
                  <a:pt x="4075176" y="490220"/>
                </a:lnTo>
                <a:close/>
              </a:path>
              <a:path w="4686300" h="552450">
                <a:moveTo>
                  <a:pt x="4075176" y="490220"/>
                </a:moveTo>
                <a:lnTo>
                  <a:pt x="4073652" y="492760"/>
                </a:lnTo>
                <a:lnTo>
                  <a:pt x="4075176" y="494029"/>
                </a:lnTo>
                <a:lnTo>
                  <a:pt x="4075176" y="490220"/>
                </a:lnTo>
                <a:close/>
              </a:path>
              <a:path w="4686300" h="552450">
                <a:moveTo>
                  <a:pt x="4075176" y="481329"/>
                </a:moveTo>
                <a:lnTo>
                  <a:pt x="4075176" y="494029"/>
                </a:lnTo>
                <a:lnTo>
                  <a:pt x="4084828" y="494029"/>
                </a:lnTo>
                <a:lnTo>
                  <a:pt x="4085843" y="492760"/>
                </a:lnTo>
                <a:lnTo>
                  <a:pt x="4084319" y="492760"/>
                </a:lnTo>
                <a:lnTo>
                  <a:pt x="4084319" y="490220"/>
                </a:lnTo>
                <a:lnTo>
                  <a:pt x="4082796" y="487679"/>
                </a:lnTo>
                <a:lnTo>
                  <a:pt x="4075176" y="481329"/>
                </a:lnTo>
                <a:close/>
              </a:path>
              <a:path w="4686300" h="552450">
                <a:moveTo>
                  <a:pt x="611123" y="491490"/>
                </a:moveTo>
                <a:lnTo>
                  <a:pt x="611123" y="493395"/>
                </a:lnTo>
                <a:lnTo>
                  <a:pt x="612647" y="492760"/>
                </a:lnTo>
                <a:lnTo>
                  <a:pt x="611123" y="491490"/>
                </a:lnTo>
                <a:close/>
              </a:path>
              <a:path w="4686300" h="552450">
                <a:moveTo>
                  <a:pt x="4027931" y="472439"/>
                </a:moveTo>
                <a:lnTo>
                  <a:pt x="658368" y="472439"/>
                </a:lnTo>
                <a:lnTo>
                  <a:pt x="647699" y="473710"/>
                </a:lnTo>
                <a:lnTo>
                  <a:pt x="629411" y="476250"/>
                </a:lnTo>
                <a:lnTo>
                  <a:pt x="621792" y="478789"/>
                </a:lnTo>
                <a:lnTo>
                  <a:pt x="615695" y="480060"/>
                </a:lnTo>
                <a:lnTo>
                  <a:pt x="611123" y="481329"/>
                </a:lnTo>
                <a:lnTo>
                  <a:pt x="611123" y="490220"/>
                </a:lnTo>
                <a:lnTo>
                  <a:pt x="613409" y="493077"/>
                </a:lnTo>
                <a:lnTo>
                  <a:pt x="614171" y="492760"/>
                </a:lnTo>
                <a:lnTo>
                  <a:pt x="618744" y="490220"/>
                </a:lnTo>
                <a:lnTo>
                  <a:pt x="630935" y="487679"/>
                </a:lnTo>
                <a:lnTo>
                  <a:pt x="649223" y="485139"/>
                </a:lnTo>
                <a:lnTo>
                  <a:pt x="659892" y="482600"/>
                </a:lnTo>
                <a:lnTo>
                  <a:pt x="658368" y="482600"/>
                </a:lnTo>
                <a:lnTo>
                  <a:pt x="670559" y="481329"/>
                </a:lnTo>
                <a:lnTo>
                  <a:pt x="681228" y="481329"/>
                </a:lnTo>
                <a:lnTo>
                  <a:pt x="694944" y="480060"/>
                </a:lnTo>
                <a:lnTo>
                  <a:pt x="720852" y="480060"/>
                </a:lnTo>
                <a:lnTo>
                  <a:pt x="751332" y="478789"/>
                </a:lnTo>
                <a:lnTo>
                  <a:pt x="1179575" y="478789"/>
                </a:lnTo>
                <a:lnTo>
                  <a:pt x="1179575" y="473710"/>
                </a:lnTo>
                <a:lnTo>
                  <a:pt x="4038600" y="473710"/>
                </a:lnTo>
                <a:lnTo>
                  <a:pt x="4027931" y="472439"/>
                </a:lnTo>
                <a:close/>
              </a:path>
              <a:path w="4686300" h="552450">
                <a:moveTo>
                  <a:pt x="4072128" y="492760"/>
                </a:moveTo>
                <a:lnTo>
                  <a:pt x="4071518" y="493013"/>
                </a:lnTo>
                <a:lnTo>
                  <a:pt x="4071747" y="493077"/>
                </a:lnTo>
                <a:lnTo>
                  <a:pt x="4072128" y="492760"/>
                </a:lnTo>
                <a:close/>
              </a:path>
              <a:path w="4686300" h="552450">
                <a:moveTo>
                  <a:pt x="4072128" y="492760"/>
                </a:moveTo>
                <a:lnTo>
                  <a:pt x="4070604" y="492760"/>
                </a:lnTo>
                <a:lnTo>
                  <a:pt x="4071518" y="493013"/>
                </a:lnTo>
                <a:lnTo>
                  <a:pt x="4072128" y="492760"/>
                </a:lnTo>
                <a:close/>
              </a:path>
              <a:path w="4686300" h="552450">
                <a:moveTo>
                  <a:pt x="611123" y="317382"/>
                </a:moveTo>
                <a:lnTo>
                  <a:pt x="600456" y="321689"/>
                </a:lnTo>
                <a:lnTo>
                  <a:pt x="600456" y="492760"/>
                </a:lnTo>
                <a:lnTo>
                  <a:pt x="601980" y="487679"/>
                </a:lnTo>
                <a:lnTo>
                  <a:pt x="611123" y="481329"/>
                </a:lnTo>
                <a:lnTo>
                  <a:pt x="611123" y="317382"/>
                </a:lnTo>
                <a:close/>
              </a:path>
              <a:path w="4686300" h="552450">
                <a:moveTo>
                  <a:pt x="609599" y="490220"/>
                </a:moveTo>
                <a:lnTo>
                  <a:pt x="611123" y="492760"/>
                </a:lnTo>
                <a:lnTo>
                  <a:pt x="611123" y="491490"/>
                </a:lnTo>
                <a:lnTo>
                  <a:pt x="609599" y="490220"/>
                </a:lnTo>
                <a:close/>
              </a:path>
              <a:path w="4686300" h="552450">
                <a:moveTo>
                  <a:pt x="611123" y="490220"/>
                </a:moveTo>
                <a:lnTo>
                  <a:pt x="611123" y="491490"/>
                </a:lnTo>
                <a:lnTo>
                  <a:pt x="612647" y="492760"/>
                </a:lnTo>
                <a:lnTo>
                  <a:pt x="611123" y="490220"/>
                </a:lnTo>
                <a:close/>
              </a:path>
              <a:path w="4686300" h="552450">
                <a:moveTo>
                  <a:pt x="4038600" y="473710"/>
                </a:moveTo>
                <a:lnTo>
                  <a:pt x="3506724" y="473710"/>
                </a:lnTo>
                <a:lnTo>
                  <a:pt x="3506724" y="478789"/>
                </a:lnTo>
                <a:lnTo>
                  <a:pt x="3934967" y="478789"/>
                </a:lnTo>
                <a:lnTo>
                  <a:pt x="3963924" y="480060"/>
                </a:lnTo>
                <a:lnTo>
                  <a:pt x="3991355" y="480060"/>
                </a:lnTo>
                <a:lnTo>
                  <a:pt x="4003548" y="481329"/>
                </a:lnTo>
                <a:lnTo>
                  <a:pt x="4015739" y="481329"/>
                </a:lnTo>
                <a:lnTo>
                  <a:pt x="4037076" y="485139"/>
                </a:lnTo>
                <a:lnTo>
                  <a:pt x="4046219" y="486410"/>
                </a:lnTo>
                <a:lnTo>
                  <a:pt x="4061459" y="488950"/>
                </a:lnTo>
                <a:lnTo>
                  <a:pt x="4067555" y="490220"/>
                </a:lnTo>
                <a:lnTo>
                  <a:pt x="4072128" y="492760"/>
                </a:lnTo>
                <a:lnTo>
                  <a:pt x="4075176" y="490220"/>
                </a:lnTo>
                <a:lnTo>
                  <a:pt x="4075176" y="481329"/>
                </a:lnTo>
                <a:lnTo>
                  <a:pt x="4070604" y="480060"/>
                </a:lnTo>
                <a:lnTo>
                  <a:pt x="4047743" y="474979"/>
                </a:lnTo>
                <a:lnTo>
                  <a:pt x="4038600" y="473710"/>
                </a:lnTo>
                <a:close/>
              </a:path>
              <a:path w="4686300" h="552450">
                <a:moveTo>
                  <a:pt x="4084320" y="490220"/>
                </a:moveTo>
                <a:lnTo>
                  <a:pt x="4084319" y="492760"/>
                </a:lnTo>
                <a:lnTo>
                  <a:pt x="4085843" y="492760"/>
                </a:lnTo>
                <a:lnTo>
                  <a:pt x="4084320" y="490220"/>
                </a:lnTo>
                <a:close/>
              </a:path>
              <a:path w="4686300" h="552450">
                <a:moveTo>
                  <a:pt x="611123" y="490220"/>
                </a:moveTo>
                <a:lnTo>
                  <a:pt x="609599" y="490220"/>
                </a:lnTo>
                <a:lnTo>
                  <a:pt x="611123" y="491490"/>
                </a:lnTo>
                <a:lnTo>
                  <a:pt x="611123" y="490220"/>
                </a:lnTo>
                <a:close/>
              </a:path>
              <a:path w="4686300" h="552450">
                <a:moveTo>
                  <a:pt x="4075176" y="317382"/>
                </a:moveTo>
                <a:lnTo>
                  <a:pt x="4075176" y="481329"/>
                </a:lnTo>
                <a:lnTo>
                  <a:pt x="4082796" y="487679"/>
                </a:lnTo>
                <a:lnTo>
                  <a:pt x="4084320" y="490220"/>
                </a:lnTo>
                <a:lnTo>
                  <a:pt x="4084319" y="321074"/>
                </a:lnTo>
                <a:lnTo>
                  <a:pt x="4075176" y="317382"/>
                </a:lnTo>
                <a:close/>
              </a:path>
              <a:path w="4686300" h="552450">
                <a:moveTo>
                  <a:pt x="3496055" y="473710"/>
                </a:moveTo>
                <a:lnTo>
                  <a:pt x="1190244" y="473710"/>
                </a:lnTo>
                <a:lnTo>
                  <a:pt x="1190244" y="478789"/>
                </a:lnTo>
                <a:lnTo>
                  <a:pt x="3496055" y="478789"/>
                </a:lnTo>
                <a:lnTo>
                  <a:pt x="3496055" y="473710"/>
                </a:lnTo>
                <a:close/>
              </a:path>
              <a:path w="4686300" h="552450">
                <a:moveTo>
                  <a:pt x="3991355" y="469900"/>
                </a:moveTo>
                <a:lnTo>
                  <a:pt x="693419" y="469900"/>
                </a:lnTo>
                <a:lnTo>
                  <a:pt x="669035" y="472439"/>
                </a:lnTo>
                <a:lnTo>
                  <a:pt x="4015739" y="472439"/>
                </a:lnTo>
                <a:lnTo>
                  <a:pt x="4005072" y="471170"/>
                </a:lnTo>
                <a:lnTo>
                  <a:pt x="3991355" y="469900"/>
                </a:lnTo>
                <a:close/>
              </a:path>
              <a:path w="4686300" h="552450">
                <a:moveTo>
                  <a:pt x="600456" y="317532"/>
                </a:moveTo>
                <a:lnTo>
                  <a:pt x="600456" y="321689"/>
                </a:lnTo>
                <a:lnTo>
                  <a:pt x="607686" y="318770"/>
                </a:lnTo>
                <a:lnTo>
                  <a:pt x="603504" y="318770"/>
                </a:lnTo>
                <a:lnTo>
                  <a:pt x="600456" y="317532"/>
                </a:lnTo>
                <a:close/>
              </a:path>
              <a:path w="4686300" h="552450">
                <a:moveTo>
                  <a:pt x="4081272" y="307503"/>
                </a:moveTo>
                <a:lnTo>
                  <a:pt x="4075176" y="309978"/>
                </a:lnTo>
                <a:lnTo>
                  <a:pt x="4075176" y="317382"/>
                </a:lnTo>
                <a:lnTo>
                  <a:pt x="4084319" y="321074"/>
                </a:lnTo>
                <a:lnTo>
                  <a:pt x="4084319" y="318770"/>
                </a:lnTo>
                <a:lnTo>
                  <a:pt x="4081272" y="318770"/>
                </a:lnTo>
                <a:lnTo>
                  <a:pt x="4081272" y="307503"/>
                </a:lnTo>
                <a:close/>
              </a:path>
              <a:path w="4686300" h="552450">
                <a:moveTo>
                  <a:pt x="603504" y="307339"/>
                </a:moveTo>
                <a:lnTo>
                  <a:pt x="600463" y="308574"/>
                </a:lnTo>
                <a:lnTo>
                  <a:pt x="600463" y="317535"/>
                </a:lnTo>
                <a:lnTo>
                  <a:pt x="603504" y="318770"/>
                </a:lnTo>
                <a:lnTo>
                  <a:pt x="603504" y="307339"/>
                </a:lnTo>
                <a:close/>
              </a:path>
              <a:path w="4686300" h="552450">
                <a:moveTo>
                  <a:pt x="604624" y="307339"/>
                </a:moveTo>
                <a:lnTo>
                  <a:pt x="603504" y="307339"/>
                </a:lnTo>
                <a:lnTo>
                  <a:pt x="603504" y="318770"/>
                </a:lnTo>
                <a:lnTo>
                  <a:pt x="607686" y="318770"/>
                </a:lnTo>
                <a:lnTo>
                  <a:pt x="611123" y="317382"/>
                </a:lnTo>
                <a:lnTo>
                  <a:pt x="611123" y="309978"/>
                </a:lnTo>
                <a:lnTo>
                  <a:pt x="604624" y="307339"/>
                </a:lnTo>
                <a:close/>
              </a:path>
              <a:path w="4686300" h="552450">
                <a:moveTo>
                  <a:pt x="4081473" y="307421"/>
                </a:moveTo>
                <a:lnTo>
                  <a:pt x="4081272" y="307503"/>
                </a:lnTo>
                <a:lnTo>
                  <a:pt x="4081272" y="318770"/>
                </a:lnTo>
                <a:lnTo>
                  <a:pt x="4084319" y="317535"/>
                </a:lnTo>
                <a:lnTo>
                  <a:pt x="4084319" y="308574"/>
                </a:lnTo>
                <a:lnTo>
                  <a:pt x="4081473" y="307421"/>
                </a:lnTo>
                <a:close/>
              </a:path>
              <a:path w="4686300" h="552450">
                <a:moveTo>
                  <a:pt x="4084319" y="317535"/>
                </a:moveTo>
                <a:lnTo>
                  <a:pt x="4081272" y="318770"/>
                </a:lnTo>
                <a:lnTo>
                  <a:pt x="4084319" y="318770"/>
                </a:lnTo>
                <a:lnTo>
                  <a:pt x="4084319" y="317535"/>
                </a:lnTo>
                <a:close/>
              </a:path>
              <a:path w="4686300" h="552450">
                <a:moveTo>
                  <a:pt x="4084319" y="308574"/>
                </a:moveTo>
                <a:lnTo>
                  <a:pt x="4084319" y="317535"/>
                </a:lnTo>
                <a:lnTo>
                  <a:pt x="4095378" y="313055"/>
                </a:lnTo>
                <a:lnTo>
                  <a:pt x="4084319" y="308574"/>
                </a:lnTo>
                <a:close/>
              </a:path>
              <a:path w="4686300" h="552450">
                <a:moveTo>
                  <a:pt x="600456" y="308577"/>
                </a:moveTo>
                <a:lnTo>
                  <a:pt x="589432" y="313055"/>
                </a:lnTo>
                <a:lnTo>
                  <a:pt x="600456" y="317532"/>
                </a:lnTo>
                <a:lnTo>
                  <a:pt x="600456" y="308577"/>
                </a:lnTo>
                <a:close/>
              </a:path>
              <a:path w="4686300" h="552450">
                <a:moveTo>
                  <a:pt x="611123" y="309978"/>
                </a:moveTo>
                <a:lnTo>
                  <a:pt x="611123" y="317382"/>
                </a:lnTo>
                <a:lnTo>
                  <a:pt x="620268" y="313689"/>
                </a:lnTo>
                <a:lnTo>
                  <a:pt x="611123" y="309978"/>
                </a:lnTo>
                <a:close/>
              </a:path>
              <a:path w="4686300" h="552450">
                <a:moveTo>
                  <a:pt x="4075176" y="309978"/>
                </a:moveTo>
                <a:lnTo>
                  <a:pt x="4066031" y="313689"/>
                </a:lnTo>
                <a:lnTo>
                  <a:pt x="4075176" y="317382"/>
                </a:lnTo>
                <a:lnTo>
                  <a:pt x="4075176" y="309978"/>
                </a:lnTo>
                <a:close/>
              </a:path>
              <a:path w="4686300" h="552450">
                <a:moveTo>
                  <a:pt x="28956" y="73660"/>
                </a:moveTo>
                <a:lnTo>
                  <a:pt x="0" y="73660"/>
                </a:lnTo>
                <a:lnTo>
                  <a:pt x="589432" y="313055"/>
                </a:lnTo>
                <a:lnTo>
                  <a:pt x="600456" y="308577"/>
                </a:lnTo>
                <a:lnTo>
                  <a:pt x="600456" y="305647"/>
                </a:lnTo>
                <a:lnTo>
                  <a:pt x="53985" y="83820"/>
                </a:lnTo>
                <a:lnTo>
                  <a:pt x="27431" y="83820"/>
                </a:lnTo>
                <a:lnTo>
                  <a:pt x="28956" y="73660"/>
                </a:lnTo>
                <a:close/>
              </a:path>
              <a:path w="4686300" h="552450">
                <a:moveTo>
                  <a:pt x="4657343" y="73660"/>
                </a:moveTo>
                <a:lnTo>
                  <a:pt x="4084319" y="306266"/>
                </a:lnTo>
                <a:lnTo>
                  <a:pt x="4084327" y="308577"/>
                </a:lnTo>
                <a:lnTo>
                  <a:pt x="4095378" y="313055"/>
                </a:lnTo>
                <a:lnTo>
                  <a:pt x="4661221" y="83820"/>
                </a:lnTo>
                <a:lnTo>
                  <a:pt x="4658867" y="83820"/>
                </a:lnTo>
                <a:lnTo>
                  <a:pt x="4657343" y="73660"/>
                </a:lnTo>
                <a:close/>
              </a:path>
              <a:path w="4686300" h="552450">
                <a:moveTo>
                  <a:pt x="611123" y="73660"/>
                </a:moveTo>
                <a:lnTo>
                  <a:pt x="606552" y="73660"/>
                </a:lnTo>
                <a:lnTo>
                  <a:pt x="600456" y="78739"/>
                </a:lnTo>
                <a:lnTo>
                  <a:pt x="600456" y="305647"/>
                </a:lnTo>
                <a:lnTo>
                  <a:pt x="611123" y="309978"/>
                </a:lnTo>
                <a:lnTo>
                  <a:pt x="611123" y="73660"/>
                </a:lnTo>
                <a:close/>
              </a:path>
              <a:path w="4686300" h="552450">
                <a:moveTo>
                  <a:pt x="4070604" y="10160"/>
                </a:moveTo>
                <a:lnTo>
                  <a:pt x="3991355" y="10160"/>
                </a:lnTo>
                <a:lnTo>
                  <a:pt x="4015739" y="13970"/>
                </a:lnTo>
                <a:lnTo>
                  <a:pt x="4026407" y="13970"/>
                </a:lnTo>
                <a:lnTo>
                  <a:pt x="4037076" y="15239"/>
                </a:lnTo>
                <a:lnTo>
                  <a:pt x="4046219" y="16510"/>
                </a:lnTo>
                <a:lnTo>
                  <a:pt x="4061459" y="19050"/>
                </a:lnTo>
                <a:lnTo>
                  <a:pt x="4067555" y="21589"/>
                </a:lnTo>
                <a:lnTo>
                  <a:pt x="4072128" y="22860"/>
                </a:lnTo>
                <a:lnTo>
                  <a:pt x="4075176" y="22860"/>
                </a:lnTo>
                <a:lnTo>
                  <a:pt x="4075176" y="309978"/>
                </a:lnTo>
                <a:lnTo>
                  <a:pt x="4081272" y="307503"/>
                </a:lnTo>
                <a:lnTo>
                  <a:pt x="4081272" y="307339"/>
                </a:lnTo>
                <a:lnTo>
                  <a:pt x="4081675" y="307339"/>
                </a:lnTo>
                <a:lnTo>
                  <a:pt x="4084319" y="306266"/>
                </a:lnTo>
                <a:lnTo>
                  <a:pt x="4084319" y="78739"/>
                </a:lnTo>
                <a:lnTo>
                  <a:pt x="4079748" y="73660"/>
                </a:lnTo>
                <a:lnTo>
                  <a:pt x="4084319" y="73660"/>
                </a:lnTo>
                <a:lnTo>
                  <a:pt x="4084319" y="22860"/>
                </a:lnTo>
                <a:lnTo>
                  <a:pt x="4082796" y="17779"/>
                </a:lnTo>
                <a:lnTo>
                  <a:pt x="4079748" y="15239"/>
                </a:lnTo>
                <a:lnTo>
                  <a:pt x="4070604" y="10160"/>
                </a:lnTo>
                <a:close/>
              </a:path>
              <a:path w="4686300" h="552450">
                <a:moveTo>
                  <a:pt x="600456" y="305647"/>
                </a:moveTo>
                <a:lnTo>
                  <a:pt x="600456" y="308577"/>
                </a:lnTo>
                <a:lnTo>
                  <a:pt x="603504" y="307339"/>
                </a:lnTo>
                <a:lnTo>
                  <a:pt x="604624" y="307339"/>
                </a:lnTo>
                <a:lnTo>
                  <a:pt x="600456" y="305647"/>
                </a:lnTo>
                <a:close/>
              </a:path>
              <a:path w="4686300" h="552450">
                <a:moveTo>
                  <a:pt x="4084319" y="306266"/>
                </a:moveTo>
                <a:lnTo>
                  <a:pt x="4081473" y="307421"/>
                </a:lnTo>
                <a:lnTo>
                  <a:pt x="4084319" y="308574"/>
                </a:lnTo>
                <a:lnTo>
                  <a:pt x="4084319" y="306266"/>
                </a:lnTo>
                <a:close/>
              </a:path>
              <a:path w="4686300" h="552450">
                <a:moveTo>
                  <a:pt x="4081272" y="307339"/>
                </a:moveTo>
                <a:lnTo>
                  <a:pt x="4081272" y="307503"/>
                </a:lnTo>
                <a:lnTo>
                  <a:pt x="4081473" y="307421"/>
                </a:lnTo>
                <a:lnTo>
                  <a:pt x="4081272" y="307339"/>
                </a:lnTo>
                <a:close/>
              </a:path>
              <a:path w="4686300" h="552450">
                <a:moveTo>
                  <a:pt x="4081675" y="307339"/>
                </a:moveTo>
                <a:lnTo>
                  <a:pt x="4081272" y="307339"/>
                </a:lnTo>
                <a:lnTo>
                  <a:pt x="4081473" y="307421"/>
                </a:lnTo>
                <a:lnTo>
                  <a:pt x="4081675" y="307339"/>
                </a:lnTo>
                <a:close/>
              </a:path>
              <a:path w="4686300" h="552450">
                <a:moveTo>
                  <a:pt x="28956" y="73660"/>
                </a:moveTo>
                <a:lnTo>
                  <a:pt x="27431" y="83820"/>
                </a:lnTo>
                <a:lnTo>
                  <a:pt x="53985" y="83820"/>
                </a:lnTo>
                <a:lnTo>
                  <a:pt x="28956" y="73660"/>
                </a:lnTo>
                <a:close/>
              </a:path>
              <a:path w="4686300" h="552450">
                <a:moveTo>
                  <a:pt x="600456" y="73660"/>
                </a:moveTo>
                <a:lnTo>
                  <a:pt x="28956" y="73660"/>
                </a:lnTo>
                <a:lnTo>
                  <a:pt x="53985" y="83820"/>
                </a:lnTo>
                <a:lnTo>
                  <a:pt x="600456" y="83820"/>
                </a:lnTo>
                <a:lnTo>
                  <a:pt x="600456" y="73660"/>
                </a:lnTo>
                <a:close/>
              </a:path>
              <a:path w="4686300" h="552450">
                <a:moveTo>
                  <a:pt x="4657343" y="73660"/>
                </a:moveTo>
                <a:lnTo>
                  <a:pt x="4084319" y="73660"/>
                </a:lnTo>
                <a:lnTo>
                  <a:pt x="4084319" y="83820"/>
                </a:lnTo>
                <a:lnTo>
                  <a:pt x="4632314" y="83820"/>
                </a:lnTo>
                <a:lnTo>
                  <a:pt x="4657343" y="73660"/>
                </a:lnTo>
                <a:close/>
              </a:path>
              <a:path w="4686300" h="552450">
                <a:moveTo>
                  <a:pt x="4686300" y="73660"/>
                </a:moveTo>
                <a:lnTo>
                  <a:pt x="4657343" y="73660"/>
                </a:lnTo>
                <a:lnTo>
                  <a:pt x="4658867" y="83820"/>
                </a:lnTo>
                <a:lnTo>
                  <a:pt x="4661221" y="83820"/>
                </a:lnTo>
                <a:lnTo>
                  <a:pt x="4686300" y="73660"/>
                </a:lnTo>
                <a:close/>
              </a:path>
              <a:path w="4686300" h="552450">
                <a:moveTo>
                  <a:pt x="4027931" y="2539"/>
                </a:moveTo>
                <a:lnTo>
                  <a:pt x="658368" y="2539"/>
                </a:lnTo>
                <a:lnTo>
                  <a:pt x="647699" y="5079"/>
                </a:lnTo>
                <a:lnTo>
                  <a:pt x="629411" y="7620"/>
                </a:lnTo>
                <a:lnTo>
                  <a:pt x="621792" y="8889"/>
                </a:lnTo>
                <a:lnTo>
                  <a:pt x="615695" y="10160"/>
                </a:lnTo>
                <a:lnTo>
                  <a:pt x="601980" y="17779"/>
                </a:lnTo>
                <a:lnTo>
                  <a:pt x="600456" y="22860"/>
                </a:lnTo>
                <a:lnTo>
                  <a:pt x="600456" y="78739"/>
                </a:lnTo>
                <a:lnTo>
                  <a:pt x="606552" y="73660"/>
                </a:lnTo>
                <a:lnTo>
                  <a:pt x="611123" y="73660"/>
                </a:lnTo>
                <a:lnTo>
                  <a:pt x="611123" y="25400"/>
                </a:lnTo>
                <a:lnTo>
                  <a:pt x="609599" y="25400"/>
                </a:lnTo>
                <a:lnTo>
                  <a:pt x="611123" y="22860"/>
                </a:lnTo>
                <a:lnTo>
                  <a:pt x="614171" y="22860"/>
                </a:lnTo>
                <a:lnTo>
                  <a:pt x="618744" y="21589"/>
                </a:lnTo>
                <a:lnTo>
                  <a:pt x="630935" y="17779"/>
                </a:lnTo>
                <a:lnTo>
                  <a:pt x="649223" y="15239"/>
                </a:lnTo>
                <a:lnTo>
                  <a:pt x="659892" y="13970"/>
                </a:lnTo>
                <a:lnTo>
                  <a:pt x="670559" y="13970"/>
                </a:lnTo>
                <a:lnTo>
                  <a:pt x="682752" y="12700"/>
                </a:lnTo>
                <a:lnTo>
                  <a:pt x="681228" y="12700"/>
                </a:lnTo>
                <a:lnTo>
                  <a:pt x="694944" y="10160"/>
                </a:lnTo>
                <a:lnTo>
                  <a:pt x="4070604" y="10160"/>
                </a:lnTo>
                <a:lnTo>
                  <a:pt x="4047743" y="6350"/>
                </a:lnTo>
                <a:lnTo>
                  <a:pt x="4038600" y="5079"/>
                </a:lnTo>
                <a:lnTo>
                  <a:pt x="4027931" y="2539"/>
                </a:lnTo>
                <a:close/>
              </a:path>
              <a:path w="4686300" h="552450">
                <a:moveTo>
                  <a:pt x="4084319" y="73660"/>
                </a:moveTo>
                <a:lnTo>
                  <a:pt x="4079748" y="73660"/>
                </a:lnTo>
                <a:lnTo>
                  <a:pt x="4084319" y="78739"/>
                </a:lnTo>
                <a:lnTo>
                  <a:pt x="4084319" y="73660"/>
                </a:lnTo>
                <a:close/>
              </a:path>
              <a:path w="4686300" h="552450">
                <a:moveTo>
                  <a:pt x="611123" y="22860"/>
                </a:moveTo>
                <a:lnTo>
                  <a:pt x="609599" y="25400"/>
                </a:lnTo>
                <a:lnTo>
                  <a:pt x="611123" y="24130"/>
                </a:lnTo>
                <a:lnTo>
                  <a:pt x="611123" y="22860"/>
                </a:lnTo>
                <a:close/>
              </a:path>
              <a:path w="4686300" h="552450">
                <a:moveTo>
                  <a:pt x="611123" y="24130"/>
                </a:moveTo>
                <a:lnTo>
                  <a:pt x="609599" y="25400"/>
                </a:lnTo>
                <a:lnTo>
                  <a:pt x="611123" y="25400"/>
                </a:lnTo>
                <a:lnTo>
                  <a:pt x="611123" y="24130"/>
                </a:lnTo>
                <a:close/>
              </a:path>
              <a:path w="4686300" h="552450">
                <a:moveTo>
                  <a:pt x="612647" y="22860"/>
                </a:moveTo>
                <a:lnTo>
                  <a:pt x="611123" y="22860"/>
                </a:lnTo>
                <a:lnTo>
                  <a:pt x="611123" y="24130"/>
                </a:lnTo>
                <a:lnTo>
                  <a:pt x="612647" y="22860"/>
                </a:lnTo>
                <a:close/>
              </a:path>
              <a:path w="4686300" h="552450">
                <a:moveTo>
                  <a:pt x="614171" y="22860"/>
                </a:moveTo>
                <a:lnTo>
                  <a:pt x="612647" y="22860"/>
                </a:lnTo>
                <a:lnTo>
                  <a:pt x="611123" y="24130"/>
                </a:lnTo>
                <a:lnTo>
                  <a:pt x="614171" y="22860"/>
                </a:lnTo>
                <a:close/>
              </a:path>
              <a:path w="4686300" h="552450">
                <a:moveTo>
                  <a:pt x="4073652" y="22860"/>
                </a:moveTo>
                <a:lnTo>
                  <a:pt x="4074261" y="23875"/>
                </a:lnTo>
                <a:lnTo>
                  <a:pt x="4075176" y="24130"/>
                </a:lnTo>
                <a:lnTo>
                  <a:pt x="4073652" y="22860"/>
                </a:lnTo>
                <a:close/>
              </a:path>
              <a:path w="4686300" h="552450">
                <a:moveTo>
                  <a:pt x="4075176" y="22860"/>
                </a:moveTo>
                <a:lnTo>
                  <a:pt x="4073652" y="22860"/>
                </a:lnTo>
                <a:lnTo>
                  <a:pt x="4075176" y="24130"/>
                </a:lnTo>
                <a:lnTo>
                  <a:pt x="4075176" y="22860"/>
                </a:lnTo>
                <a:close/>
              </a:path>
              <a:path w="4686300" h="552450">
                <a:moveTo>
                  <a:pt x="4073652" y="22860"/>
                </a:moveTo>
                <a:lnTo>
                  <a:pt x="4070604" y="22860"/>
                </a:lnTo>
                <a:lnTo>
                  <a:pt x="4074261" y="23875"/>
                </a:lnTo>
                <a:lnTo>
                  <a:pt x="4073652" y="22860"/>
                </a:lnTo>
                <a:close/>
              </a:path>
              <a:path w="4686300" h="552450">
                <a:moveTo>
                  <a:pt x="4005072" y="1270"/>
                </a:moveTo>
                <a:lnTo>
                  <a:pt x="681228" y="1270"/>
                </a:lnTo>
                <a:lnTo>
                  <a:pt x="669035" y="2539"/>
                </a:lnTo>
                <a:lnTo>
                  <a:pt x="4015739" y="2539"/>
                </a:lnTo>
                <a:lnTo>
                  <a:pt x="4005072" y="1270"/>
                </a:lnTo>
                <a:close/>
              </a:path>
              <a:path w="4686300" h="552450">
                <a:moveTo>
                  <a:pt x="3977639" y="0"/>
                </a:moveTo>
                <a:lnTo>
                  <a:pt x="707135" y="0"/>
                </a:lnTo>
                <a:lnTo>
                  <a:pt x="693419" y="1270"/>
                </a:lnTo>
                <a:lnTo>
                  <a:pt x="3991355" y="1270"/>
                </a:lnTo>
                <a:lnTo>
                  <a:pt x="39776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7" name="object 27"/>
          <p:cNvSpPr txBox="1"/>
          <p:nvPr/>
        </p:nvSpPr>
        <p:spPr>
          <a:xfrm>
            <a:off x="3711119" y="1350421"/>
            <a:ext cx="2468656" cy="309421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spcBef>
                <a:spcPts val="84"/>
              </a:spcBef>
            </a:pPr>
            <a:r>
              <a:rPr sz="1941" b="1" spc="-4" dirty="0">
                <a:latin typeface="Arial"/>
                <a:cs typeface="Arial"/>
              </a:rPr>
              <a:t>10 </a:t>
            </a:r>
            <a:r>
              <a:rPr lang="en-US" sz="1941" b="1" spc="-4" dirty="0" err="1" smtClean="0">
                <a:latin typeface="Arial"/>
                <a:cs typeface="Arial"/>
              </a:rPr>
              <a:t>Prioritas</a:t>
            </a:r>
            <a:r>
              <a:rPr lang="en-US" sz="1941" b="1" spc="-4" dirty="0" smtClean="0">
                <a:latin typeface="Arial"/>
                <a:cs typeface="Arial"/>
              </a:rPr>
              <a:t> </a:t>
            </a:r>
            <a:r>
              <a:rPr lang="en-US" sz="1941" b="1" spc="-4" dirty="0" err="1" smtClean="0">
                <a:latin typeface="Arial"/>
                <a:cs typeface="Arial"/>
              </a:rPr>
              <a:t>Nasional</a:t>
            </a:r>
            <a:endParaRPr sz="1941" dirty="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69621" y="1889312"/>
            <a:ext cx="231401" cy="233082"/>
          </a:xfrm>
          <a:custGeom>
            <a:avLst/>
            <a:gdLst/>
            <a:ahLst/>
            <a:cxnLst/>
            <a:rect l="l" t="t" r="r" b="b"/>
            <a:pathLst>
              <a:path w="262255" h="264160">
                <a:moveTo>
                  <a:pt x="219456" y="0"/>
                </a:moveTo>
                <a:lnTo>
                  <a:pt x="44196" y="0"/>
                </a:lnTo>
                <a:lnTo>
                  <a:pt x="27003" y="3476"/>
                </a:lnTo>
                <a:lnTo>
                  <a:pt x="12953" y="12953"/>
                </a:lnTo>
                <a:lnTo>
                  <a:pt x="3476" y="27003"/>
                </a:lnTo>
                <a:lnTo>
                  <a:pt x="0" y="44195"/>
                </a:lnTo>
                <a:lnTo>
                  <a:pt x="0" y="219455"/>
                </a:lnTo>
                <a:lnTo>
                  <a:pt x="3476" y="236648"/>
                </a:lnTo>
                <a:lnTo>
                  <a:pt x="12953" y="250698"/>
                </a:lnTo>
                <a:lnTo>
                  <a:pt x="27003" y="260175"/>
                </a:lnTo>
                <a:lnTo>
                  <a:pt x="44196" y="263651"/>
                </a:lnTo>
                <a:lnTo>
                  <a:pt x="219456" y="263651"/>
                </a:lnTo>
                <a:lnTo>
                  <a:pt x="235767" y="260175"/>
                </a:lnTo>
                <a:lnTo>
                  <a:pt x="249364" y="250698"/>
                </a:lnTo>
                <a:lnTo>
                  <a:pt x="258675" y="236648"/>
                </a:lnTo>
                <a:lnTo>
                  <a:pt x="262128" y="219455"/>
                </a:lnTo>
                <a:lnTo>
                  <a:pt x="262128" y="44195"/>
                </a:lnTo>
                <a:lnTo>
                  <a:pt x="258675" y="27003"/>
                </a:lnTo>
                <a:lnTo>
                  <a:pt x="249364" y="12953"/>
                </a:lnTo>
                <a:lnTo>
                  <a:pt x="235767" y="3476"/>
                </a:lnTo>
                <a:lnTo>
                  <a:pt x="2194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9" name="object 29"/>
          <p:cNvSpPr txBox="1"/>
          <p:nvPr/>
        </p:nvSpPr>
        <p:spPr>
          <a:xfrm>
            <a:off x="753483" y="1866586"/>
            <a:ext cx="4123204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601">
              <a:lnSpc>
                <a:spcPts val="1990"/>
              </a:lnSpc>
              <a:tabLst>
                <a:tab pos="310980" algn="l"/>
              </a:tabLst>
            </a:pPr>
            <a:r>
              <a:rPr sz="1721" b="1" spc="13" dirty="0">
                <a:solidFill>
                  <a:srgbClr val="FF0000"/>
                </a:solidFill>
                <a:latin typeface="Arial"/>
                <a:cs typeface="Arial"/>
              </a:rPr>
              <a:t>1	</a:t>
            </a:r>
            <a:r>
              <a:rPr lang="en-US" sz="1600" b="1" spc="4" dirty="0" err="1" smtClean="0">
                <a:solidFill>
                  <a:srgbClr val="FFFFFF"/>
                </a:solidFill>
                <a:cs typeface="Arial"/>
              </a:rPr>
              <a:t>Perbaikan</a:t>
            </a:r>
            <a:r>
              <a:rPr lang="en-US" sz="1600" b="1" spc="4" dirty="0" smtClean="0">
                <a:solidFill>
                  <a:srgbClr val="FFFFFF"/>
                </a:solidFill>
                <a:cs typeface="Arial"/>
              </a:rPr>
              <a:t> </a:t>
            </a:r>
            <a:r>
              <a:rPr lang="en-US" sz="1600" b="1" spc="4" dirty="0" err="1" smtClean="0">
                <a:solidFill>
                  <a:srgbClr val="FFFFFF"/>
                </a:solidFill>
                <a:cs typeface="Arial"/>
              </a:rPr>
              <a:t>alur</a:t>
            </a:r>
            <a:r>
              <a:rPr lang="en-US" sz="1600" b="1" spc="4" dirty="0" smtClean="0">
                <a:solidFill>
                  <a:srgbClr val="FFFFFF"/>
                </a:solidFill>
                <a:cs typeface="Arial"/>
              </a:rPr>
              <a:t> </a:t>
            </a:r>
            <a:r>
              <a:rPr lang="en-US" sz="1600" b="1" spc="4" dirty="0" err="1" smtClean="0">
                <a:solidFill>
                  <a:srgbClr val="FFFFFF"/>
                </a:solidFill>
                <a:cs typeface="Arial"/>
              </a:rPr>
              <a:t>aliran</a:t>
            </a:r>
            <a:r>
              <a:rPr lang="en-US" sz="1600" b="1" spc="4" dirty="0" smtClean="0">
                <a:solidFill>
                  <a:srgbClr val="FFFFFF"/>
                </a:solidFill>
                <a:cs typeface="Arial"/>
              </a:rPr>
              <a:t> </a:t>
            </a:r>
            <a:r>
              <a:rPr lang="en-US" sz="1600" b="1" spc="4" dirty="0" err="1" smtClean="0">
                <a:solidFill>
                  <a:srgbClr val="FFFFFF"/>
                </a:solidFill>
                <a:cs typeface="Arial"/>
              </a:rPr>
              <a:t>barang</a:t>
            </a:r>
            <a:r>
              <a:rPr lang="en-US" sz="1600" b="1" spc="4" dirty="0" smtClean="0">
                <a:solidFill>
                  <a:srgbClr val="FFFFFF"/>
                </a:solidFill>
                <a:cs typeface="Arial"/>
              </a:rPr>
              <a:t> &amp; material</a:t>
            </a:r>
            <a:endParaRPr sz="1600" dirty="0"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69621" y="2810436"/>
            <a:ext cx="231401" cy="231401"/>
          </a:xfrm>
          <a:custGeom>
            <a:avLst/>
            <a:gdLst/>
            <a:ahLst/>
            <a:cxnLst/>
            <a:rect l="l" t="t" r="r" b="b"/>
            <a:pathLst>
              <a:path w="262255" h="262254">
                <a:moveTo>
                  <a:pt x="219456" y="0"/>
                </a:moveTo>
                <a:lnTo>
                  <a:pt x="44196" y="0"/>
                </a:lnTo>
                <a:lnTo>
                  <a:pt x="27003" y="3476"/>
                </a:lnTo>
                <a:lnTo>
                  <a:pt x="12953" y="12953"/>
                </a:lnTo>
                <a:lnTo>
                  <a:pt x="3476" y="27003"/>
                </a:lnTo>
                <a:lnTo>
                  <a:pt x="0" y="44195"/>
                </a:lnTo>
                <a:lnTo>
                  <a:pt x="0" y="219455"/>
                </a:lnTo>
                <a:lnTo>
                  <a:pt x="3476" y="235767"/>
                </a:lnTo>
                <a:lnTo>
                  <a:pt x="12954" y="249364"/>
                </a:lnTo>
                <a:lnTo>
                  <a:pt x="27003" y="258675"/>
                </a:lnTo>
                <a:lnTo>
                  <a:pt x="44196" y="262127"/>
                </a:lnTo>
                <a:lnTo>
                  <a:pt x="219456" y="262127"/>
                </a:lnTo>
                <a:lnTo>
                  <a:pt x="235767" y="258675"/>
                </a:lnTo>
                <a:lnTo>
                  <a:pt x="249364" y="249364"/>
                </a:lnTo>
                <a:lnTo>
                  <a:pt x="258675" y="235767"/>
                </a:lnTo>
                <a:lnTo>
                  <a:pt x="262128" y="219455"/>
                </a:lnTo>
                <a:lnTo>
                  <a:pt x="262128" y="44195"/>
                </a:lnTo>
                <a:lnTo>
                  <a:pt x="258675" y="27003"/>
                </a:lnTo>
                <a:lnTo>
                  <a:pt x="249364" y="12953"/>
                </a:lnTo>
                <a:lnTo>
                  <a:pt x="235767" y="3476"/>
                </a:lnTo>
                <a:lnTo>
                  <a:pt x="2194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1" name="object 31"/>
          <p:cNvSpPr txBox="1"/>
          <p:nvPr/>
        </p:nvSpPr>
        <p:spPr>
          <a:xfrm>
            <a:off x="753483" y="2786499"/>
            <a:ext cx="4123204" cy="260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601">
              <a:lnSpc>
                <a:spcPts val="1990"/>
              </a:lnSpc>
              <a:tabLst>
                <a:tab pos="310980" algn="l"/>
              </a:tabLst>
            </a:pPr>
            <a:r>
              <a:rPr sz="1721" b="1" spc="13" dirty="0">
                <a:solidFill>
                  <a:srgbClr val="FF0000"/>
                </a:solidFill>
                <a:latin typeface="Arial"/>
                <a:cs typeface="Arial"/>
              </a:rPr>
              <a:t>2	</a:t>
            </a:r>
            <a:endParaRPr sz="2000" b="1" baseline="1587" dirty="0"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64906" y="3745801"/>
            <a:ext cx="2149288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6"/>
              </a:lnSpc>
            </a:pPr>
            <a:r>
              <a:rPr sz="1544" b="1" spc="4" dirty="0">
                <a:solidFill>
                  <a:srgbClr val="FFFFFF"/>
                </a:solidFill>
                <a:latin typeface="Arial"/>
                <a:cs typeface="Arial"/>
              </a:rPr>
              <a:t>Embrace</a:t>
            </a:r>
            <a:r>
              <a:rPr sz="1544" b="1" spc="-4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44" b="1" dirty="0">
                <a:solidFill>
                  <a:srgbClr val="FFFFFF"/>
                </a:solidFill>
                <a:latin typeface="Arial"/>
                <a:cs typeface="Arial"/>
              </a:rPr>
              <a:t>sustainability</a:t>
            </a:r>
            <a:endParaRPr sz="1544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42726" y="3706010"/>
            <a:ext cx="4133850" cy="305360"/>
          </a:xfrm>
          <a:custGeom>
            <a:avLst/>
            <a:gdLst/>
            <a:ahLst/>
            <a:cxnLst/>
            <a:rect l="l" t="t" r="r" b="b"/>
            <a:pathLst>
              <a:path w="4685030" h="346075">
                <a:moveTo>
                  <a:pt x="0" y="345947"/>
                </a:moveTo>
                <a:lnTo>
                  <a:pt x="4684776" y="345947"/>
                </a:lnTo>
                <a:lnTo>
                  <a:pt x="4684776" y="0"/>
                </a:lnTo>
                <a:lnTo>
                  <a:pt x="0" y="0"/>
                </a:lnTo>
                <a:lnTo>
                  <a:pt x="0" y="34594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4" name="object 34"/>
          <p:cNvSpPr txBox="1"/>
          <p:nvPr/>
        </p:nvSpPr>
        <p:spPr>
          <a:xfrm>
            <a:off x="1064906" y="4660425"/>
            <a:ext cx="1479176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6"/>
              </a:lnSpc>
            </a:pPr>
            <a:r>
              <a:rPr sz="1544" b="1" spc="4" dirty="0">
                <a:solidFill>
                  <a:srgbClr val="FFFFFF"/>
                </a:solidFill>
                <a:latin typeface="Arial"/>
                <a:cs typeface="Arial"/>
              </a:rPr>
              <a:t>Empower</a:t>
            </a:r>
            <a:r>
              <a:rPr sz="1544" b="1" spc="-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44" b="1" spc="4" dirty="0">
                <a:solidFill>
                  <a:srgbClr val="FFFFFF"/>
                </a:solidFill>
                <a:latin typeface="Arial"/>
                <a:cs typeface="Arial"/>
              </a:rPr>
              <a:t>SMEs</a:t>
            </a:r>
            <a:endParaRPr sz="1544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42726" y="4633856"/>
            <a:ext cx="4133850" cy="280147"/>
          </a:xfrm>
          <a:custGeom>
            <a:avLst/>
            <a:gdLst/>
            <a:ahLst/>
            <a:cxnLst/>
            <a:rect l="l" t="t" r="r" b="b"/>
            <a:pathLst>
              <a:path w="4685030" h="317500">
                <a:moveTo>
                  <a:pt x="0" y="316992"/>
                </a:moveTo>
                <a:lnTo>
                  <a:pt x="4684776" y="316992"/>
                </a:lnTo>
                <a:lnTo>
                  <a:pt x="4684776" y="0"/>
                </a:lnTo>
                <a:lnTo>
                  <a:pt x="0" y="0"/>
                </a:lnTo>
                <a:lnTo>
                  <a:pt x="0" y="31699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6" name="object 36"/>
          <p:cNvSpPr/>
          <p:nvPr/>
        </p:nvSpPr>
        <p:spPr>
          <a:xfrm>
            <a:off x="745415" y="4001844"/>
            <a:ext cx="4141694" cy="543485"/>
          </a:xfrm>
          <a:custGeom>
            <a:avLst/>
            <a:gdLst/>
            <a:ahLst/>
            <a:cxnLst/>
            <a:rect l="l" t="t" r="r" b="b"/>
            <a:pathLst>
              <a:path w="4693920" h="615950">
                <a:moveTo>
                  <a:pt x="4693920" y="0"/>
                </a:moveTo>
                <a:lnTo>
                  <a:pt x="0" y="0"/>
                </a:lnTo>
                <a:lnTo>
                  <a:pt x="0" y="615695"/>
                </a:lnTo>
                <a:lnTo>
                  <a:pt x="4693920" y="615695"/>
                </a:lnTo>
                <a:lnTo>
                  <a:pt x="4693920" y="606551"/>
                </a:lnTo>
                <a:lnTo>
                  <a:pt x="10667" y="606551"/>
                </a:lnTo>
                <a:lnTo>
                  <a:pt x="10667" y="595883"/>
                </a:lnTo>
                <a:lnTo>
                  <a:pt x="9143" y="594359"/>
                </a:lnTo>
                <a:lnTo>
                  <a:pt x="10667" y="594359"/>
                </a:lnTo>
                <a:lnTo>
                  <a:pt x="10667" y="21336"/>
                </a:lnTo>
                <a:lnTo>
                  <a:pt x="9143" y="21336"/>
                </a:lnTo>
                <a:lnTo>
                  <a:pt x="10667" y="19812"/>
                </a:lnTo>
                <a:lnTo>
                  <a:pt x="10667" y="10667"/>
                </a:lnTo>
                <a:lnTo>
                  <a:pt x="4693920" y="10667"/>
                </a:lnTo>
                <a:lnTo>
                  <a:pt x="4693920" y="0"/>
                </a:lnTo>
                <a:close/>
              </a:path>
              <a:path w="4693920" h="615950">
                <a:moveTo>
                  <a:pt x="19811" y="605027"/>
                </a:moveTo>
                <a:lnTo>
                  <a:pt x="10667" y="605027"/>
                </a:lnTo>
                <a:lnTo>
                  <a:pt x="10667" y="606551"/>
                </a:lnTo>
                <a:lnTo>
                  <a:pt x="4683252" y="606551"/>
                </a:lnTo>
                <a:lnTo>
                  <a:pt x="4683252" y="605027"/>
                </a:lnTo>
                <a:lnTo>
                  <a:pt x="19811" y="605027"/>
                </a:lnTo>
                <a:close/>
              </a:path>
              <a:path w="4693920" h="615950">
                <a:moveTo>
                  <a:pt x="4693920" y="10667"/>
                </a:moveTo>
                <a:lnTo>
                  <a:pt x="4683252" y="10667"/>
                </a:lnTo>
                <a:lnTo>
                  <a:pt x="4683252" y="606551"/>
                </a:lnTo>
                <a:lnTo>
                  <a:pt x="4693920" y="606551"/>
                </a:lnTo>
                <a:lnTo>
                  <a:pt x="4693920" y="10667"/>
                </a:lnTo>
                <a:close/>
              </a:path>
              <a:path w="4693920" h="615950">
                <a:moveTo>
                  <a:pt x="4672584" y="605027"/>
                </a:moveTo>
                <a:lnTo>
                  <a:pt x="19811" y="605027"/>
                </a:lnTo>
                <a:lnTo>
                  <a:pt x="4672584" y="605027"/>
                </a:lnTo>
                <a:close/>
              </a:path>
              <a:path w="4693920" h="615950">
                <a:moveTo>
                  <a:pt x="4683252" y="605027"/>
                </a:moveTo>
                <a:lnTo>
                  <a:pt x="4672584" y="605027"/>
                </a:lnTo>
                <a:lnTo>
                  <a:pt x="4683252" y="605027"/>
                </a:lnTo>
                <a:close/>
              </a:path>
              <a:path w="4693920" h="615950">
                <a:moveTo>
                  <a:pt x="10667" y="594359"/>
                </a:moveTo>
                <a:lnTo>
                  <a:pt x="9143" y="594359"/>
                </a:lnTo>
                <a:lnTo>
                  <a:pt x="10667" y="595883"/>
                </a:lnTo>
                <a:lnTo>
                  <a:pt x="10667" y="594359"/>
                </a:lnTo>
                <a:close/>
              </a:path>
              <a:path w="4693920" h="615950">
                <a:moveTo>
                  <a:pt x="10667" y="19812"/>
                </a:moveTo>
                <a:lnTo>
                  <a:pt x="9143" y="21336"/>
                </a:lnTo>
                <a:lnTo>
                  <a:pt x="10667" y="21336"/>
                </a:lnTo>
                <a:lnTo>
                  <a:pt x="10667" y="19812"/>
                </a:lnTo>
                <a:close/>
              </a:path>
              <a:path w="4693920" h="615950">
                <a:moveTo>
                  <a:pt x="19812" y="10667"/>
                </a:moveTo>
                <a:lnTo>
                  <a:pt x="10667" y="10667"/>
                </a:lnTo>
                <a:lnTo>
                  <a:pt x="10667" y="12192"/>
                </a:lnTo>
                <a:lnTo>
                  <a:pt x="18288" y="12192"/>
                </a:lnTo>
                <a:lnTo>
                  <a:pt x="19812" y="10667"/>
                </a:lnTo>
                <a:close/>
              </a:path>
              <a:path w="4693920" h="615950">
                <a:moveTo>
                  <a:pt x="4672584" y="10667"/>
                </a:moveTo>
                <a:lnTo>
                  <a:pt x="19812" y="10667"/>
                </a:lnTo>
                <a:lnTo>
                  <a:pt x="19812" y="12192"/>
                </a:lnTo>
                <a:lnTo>
                  <a:pt x="4672584" y="12192"/>
                </a:lnTo>
                <a:lnTo>
                  <a:pt x="4672584" y="10667"/>
                </a:lnTo>
                <a:close/>
              </a:path>
              <a:path w="4693920" h="615950">
                <a:moveTo>
                  <a:pt x="4683252" y="10667"/>
                </a:moveTo>
                <a:lnTo>
                  <a:pt x="4672584" y="10667"/>
                </a:lnTo>
                <a:lnTo>
                  <a:pt x="4674108" y="12192"/>
                </a:lnTo>
                <a:lnTo>
                  <a:pt x="4683252" y="12192"/>
                </a:lnTo>
                <a:lnTo>
                  <a:pt x="4683252" y="1066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7" name="object 37"/>
          <p:cNvSpPr/>
          <p:nvPr/>
        </p:nvSpPr>
        <p:spPr>
          <a:xfrm>
            <a:off x="753483" y="4011257"/>
            <a:ext cx="4123204" cy="523315"/>
          </a:xfrm>
          <a:custGeom>
            <a:avLst/>
            <a:gdLst/>
            <a:ahLst/>
            <a:cxnLst/>
            <a:rect l="l" t="t" r="r" b="b"/>
            <a:pathLst>
              <a:path w="4672965" h="593089">
                <a:moveTo>
                  <a:pt x="0" y="592836"/>
                </a:moveTo>
                <a:lnTo>
                  <a:pt x="4672584" y="592836"/>
                </a:lnTo>
                <a:lnTo>
                  <a:pt x="4672584" y="0"/>
                </a:lnTo>
                <a:lnTo>
                  <a:pt x="0" y="0"/>
                </a:lnTo>
                <a:lnTo>
                  <a:pt x="0" y="592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8" name="object 38"/>
          <p:cNvSpPr/>
          <p:nvPr/>
        </p:nvSpPr>
        <p:spPr>
          <a:xfrm>
            <a:off x="745415" y="4001844"/>
            <a:ext cx="4141694" cy="543485"/>
          </a:xfrm>
          <a:custGeom>
            <a:avLst/>
            <a:gdLst/>
            <a:ahLst/>
            <a:cxnLst/>
            <a:rect l="l" t="t" r="r" b="b"/>
            <a:pathLst>
              <a:path w="4693920" h="615950">
                <a:moveTo>
                  <a:pt x="4693920" y="0"/>
                </a:moveTo>
                <a:lnTo>
                  <a:pt x="0" y="0"/>
                </a:lnTo>
                <a:lnTo>
                  <a:pt x="0" y="615695"/>
                </a:lnTo>
                <a:lnTo>
                  <a:pt x="4693920" y="615695"/>
                </a:lnTo>
                <a:lnTo>
                  <a:pt x="4693920" y="605027"/>
                </a:lnTo>
                <a:lnTo>
                  <a:pt x="19811" y="605027"/>
                </a:lnTo>
                <a:lnTo>
                  <a:pt x="9143" y="594359"/>
                </a:lnTo>
                <a:lnTo>
                  <a:pt x="19811" y="594359"/>
                </a:lnTo>
                <a:lnTo>
                  <a:pt x="19811" y="21336"/>
                </a:lnTo>
                <a:lnTo>
                  <a:pt x="9143" y="21336"/>
                </a:lnTo>
                <a:lnTo>
                  <a:pt x="19811" y="10668"/>
                </a:lnTo>
                <a:lnTo>
                  <a:pt x="4693920" y="10668"/>
                </a:lnTo>
                <a:lnTo>
                  <a:pt x="4693920" y="0"/>
                </a:lnTo>
                <a:close/>
              </a:path>
              <a:path w="4693920" h="615950">
                <a:moveTo>
                  <a:pt x="19811" y="594359"/>
                </a:moveTo>
                <a:lnTo>
                  <a:pt x="9143" y="594359"/>
                </a:lnTo>
                <a:lnTo>
                  <a:pt x="19811" y="605027"/>
                </a:lnTo>
                <a:lnTo>
                  <a:pt x="19811" y="594359"/>
                </a:lnTo>
                <a:close/>
              </a:path>
              <a:path w="4693920" h="615950">
                <a:moveTo>
                  <a:pt x="4672584" y="594359"/>
                </a:moveTo>
                <a:lnTo>
                  <a:pt x="19811" y="594359"/>
                </a:lnTo>
                <a:lnTo>
                  <a:pt x="19811" y="605027"/>
                </a:lnTo>
                <a:lnTo>
                  <a:pt x="4672584" y="605027"/>
                </a:lnTo>
                <a:lnTo>
                  <a:pt x="4672584" y="594359"/>
                </a:lnTo>
                <a:close/>
              </a:path>
              <a:path w="4693920" h="615950">
                <a:moveTo>
                  <a:pt x="4672584" y="10668"/>
                </a:moveTo>
                <a:lnTo>
                  <a:pt x="4672584" y="605027"/>
                </a:lnTo>
                <a:lnTo>
                  <a:pt x="4683252" y="594359"/>
                </a:lnTo>
                <a:lnTo>
                  <a:pt x="4693920" y="594359"/>
                </a:lnTo>
                <a:lnTo>
                  <a:pt x="4693920" y="21336"/>
                </a:lnTo>
                <a:lnTo>
                  <a:pt x="4683252" y="21336"/>
                </a:lnTo>
                <a:lnTo>
                  <a:pt x="4672584" y="10668"/>
                </a:lnTo>
                <a:close/>
              </a:path>
              <a:path w="4693920" h="615950">
                <a:moveTo>
                  <a:pt x="4693920" y="594359"/>
                </a:moveTo>
                <a:lnTo>
                  <a:pt x="4683252" y="594359"/>
                </a:lnTo>
                <a:lnTo>
                  <a:pt x="4672584" y="605027"/>
                </a:lnTo>
                <a:lnTo>
                  <a:pt x="4693920" y="605027"/>
                </a:lnTo>
                <a:lnTo>
                  <a:pt x="4693920" y="594359"/>
                </a:lnTo>
                <a:close/>
              </a:path>
              <a:path w="4693920" h="615950">
                <a:moveTo>
                  <a:pt x="19811" y="10668"/>
                </a:moveTo>
                <a:lnTo>
                  <a:pt x="9143" y="21336"/>
                </a:lnTo>
                <a:lnTo>
                  <a:pt x="19811" y="21336"/>
                </a:lnTo>
                <a:lnTo>
                  <a:pt x="19811" y="10668"/>
                </a:lnTo>
                <a:close/>
              </a:path>
              <a:path w="4693920" h="615950">
                <a:moveTo>
                  <a:pt x="4672584" y="10668"/>
                </a:moveTo>
                <a:lnTo>
                  <a:pt x="19811" y="10668"/>
                </a:lnTo>
                <a:lnTo>
                  <a:pt x="19811" y="21336"/>
                </a:lnTo>
                <a:lnTo>
                  <a:pt x="4672584" y="21336"/>
                </a:lnTo>
                <a:lnTo>
                  <a:pt x="4672584" y="10668"/>
                </a:lnTo>
                <a:close/>
              </a:path>
              <a:path w="4693920" h="615950">
                <a:moveTo>
                  <a:pt x="4693920" y="10668"/>
                </a:moveTo>
                <a:lnTo>
                  <a:pt x="4672584" y="10668"/>
                </a:lnTo>
                <a:lnTo>
                  <a:pt x="4683252" y="21336"/>
                </a:lnTo>
                <a:lnTo>
                  <a:pt x="4693920" y="21336"/>
                </a:lnTo>
                <a:lnTo>
                  <a:pt x="4693920" y="10668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9" name="object 39"/>
          <p:cNvSpPr txBox="1"/>
          <p:nvPr/>
        </p:nvSpPr>
        <p:spPr>
          <a:xfrm>
            <a:off x="753483" y="4050074"/>
            <a:ext cx="4123204" cy="418667"/>
          </a:xfrm>
          <a:prstGeom prst="rect">
            <a:avLst/>
          </a:prstGeom>
        </p:spPr>
        <p:txBody>
          <a:bodyPr vert="horz" wrap="square" lIns="0" tIns="33618" rIns="0" bIns="0" rtlCol="0">
            <a:spAutoFit/>
          </a:bodyPr>
          <a:lstStyle/>
          <a:p>
            <a:pPr marL="137840" marR="226931" indent="-110384">
              <a:lnSpc>
                <a:spcPts val="1474"/>
              </a:lnSpc>
              <a:spcBef>
                <a:spcPts val="265"/>
              </a:spcBef>
              <a:buClr>
                <a:srgbClr val="9A1616"/>
              </a:buClr>
              <a:buChar char="•"/>
              <a:tabLst>
                <a:tab pos="138400" algn="l"/>
              </a:tabLst>
            </a:pPr>
            <a:r>
              <a:rPr lang="en-US" sz="1200" spc="13" dirty="0" err="1" smtClean="0">
                <a:cs typeface="Arial"/>
              </a:rPr>
              <a:t>Memanfaatkan</a:t>
            </a:r>
            <a:r>
              <a:rPr lang="en-US" sz="1200" spc="13" dirty="0" smtClean="0">
                <a:cs typeface="Arial"/>
              </a:rPr>
              <a:t> </a:t>
            </a:r>
            <a:r>
              <a:rPr lang="en-US" sz="1200" spc="13" dirty="0" err="1" smtClean="0">
                <a:cs typeface="Arial"/>
              </a:rPr>
              <a:t>peluang</a:t>
            </a:r>
            <a:r>
              <a:rPr lang="en-US" sz="1200" spc="13" dirty="0" smtClean="0">
                <a:cs typeface="Arial"/>
              </a:rPr>
              <a:t> </a:t>
            </a:r>
            <a:r>
              <a:rPr lang="en-US" sz="1200" spc="13" dirty="0" err="1" smtClean="0">
                <a:cs typeface="Arial"/>
              </a:rPr>
              <a:t>berdasarkan</a:t>
            </a:r>
            <a:r>
              <a:rPr lang="en-US" sz="1200" spc="13" dirty="0" smtClean="0">
                <a:cs typeface="Arial"/>
              </a:rPr>
              <a:t> </a:t>
            </a:r>
            <a:r>
              <a:rPr lang="en-US" sz="1200" spc="13" dirty="0" err="1" smtClean="0">
                <a:cs typeface="Arial"/>
              </a:rPr>
              <a:t>tren</a:t>
            </a:r>
            <a:r>
              <a:rPr lang="en-US" sz="1200" spc="13" dirty="0" smtClean="0">
                <a:cs typeface="Arial"/>
              </a:rPr>
              <a:t> </a:t>
            </a:r>
            <a:r>
              <a:rPr lang="en-US" sz="1200" i="1" spc="13" dirty="0" smtClean="0">
                <a:cs typeface="Arial"/>
              </a:rPr>
              <a:t>sustainability </a:t>
            </a:r>
            <a:r>
              <a:rPr lang="en-US" sz="1200" spc="13" dirty="0" smtClean="0">
                <a:cs typeface="Arial"/>
              </a:rPr>
              <a:t>global; </a:t>
            </a:r>
            <a:r>
              <a:rPr lang="en-US" sz="1200" spc="13" dirty="0" err="1" smtClean="0">
                <a:cs typeface="Arial"/>
              </a:rPr>
              <a:t>seperti</a:t>
            </a:r>
            <a:r>
              <a:rPr lang="en-US" sz="1200" spc="13" dirty="0" smtClean="0">
                <a:cs typeface="Arial"/>
              </a:rPr>
              <a:t> EV, </a:t>
            </a:r>
            <a:r>
              <a:rPr lang="en-US" sz="1200" i="1" spc="13" dirty="0" smtClean="0">
                <a:cs typeface="Arial"/>
              </a:rPr>
              <a:t>biofuel</a:t>
            </a:r>
            <a:r>
              <a:rPr lang="en-US" sz="1200" spc="13" dirty="0" smtClean="0">
                <a:cs typeface="Arial"/>
              </a:rPr>
              <a:t>, </a:t>
            </a:r>
            <a:r>
              <a:rPr lang="en-US" sz="1200" spc="13" dirty="0" err="1" smtClean="0">
                <a:cs typeface="Arial"/>
              </a:rPr>
              <a:t>dan</a:t>
            </a:r>
            <a:r>
              <a:rPr lang="en-US" sz="1200" spc="13" dirty="0" smtClean="0">
                <a:cs typeface="Arial"/>
              </a:rPr>
              <a:t> </a:t>
            </a:r>
            <a:r>
              <a:rPr lang="en-US" sz="1200" spc="13" dirty="0" err="1" smtClean="0">
                <a:cs typeface="Arial"/>
              </a:rPr>
              <a:t>energi</a:t>
            </a:r>
            <a:r>
              <a:rPr lang="en-US" sz="1200" spc="13" dirty="0" smtClean="0">
                <a:cs typeface="Arial"/>
              </a:rPr>
              <a:t> </a:t>
            </a:r>
            <a:r>
              <a:rPr lang="en-US" sz="1200" spc="13" dirty="0" err="1" smtClean="0">
                <a:cs typeface="Arial"/>
              </a:rPr>
              <a:t>terbarukan</a:t>
            </a:r>
            <a:r>
              <a:rPr lang="en-US" sz="1200" spc="13" dirty="0" smtClean="0">
                <a:cs typeface="Arial"/>
              </a:rPr>
              <a:t>.</a:t>
            </a:r>
            <a:endParaRPr sz="1200" i="1" dirty="0"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45415" y="4904142"/>
            <a:ext cx="4141694" cy="569259"/>
          </a:xfrm>
          <a:custGeom>
            <a:avLst/>
            <a:gdLst/>
            <a:ahLst/>
            <a:cxnLst/>
            <a:rect l="l" t="t" r="r" b="b"/>
            <a:pathLst>
              <a:path w="4693920" h="645160">
                <a:moveTo>
                  <a:pt x="4693920" y="0"/>
                </a:moveTo>
                <a:lnTo>
                  <a:pt x="0" y="0"/>
                </a:lnTo>
                <a:lnTo>
                  <a:pt x="0" y="644652"/>
                </a:lnTo>
                <a:lnTo>
                  <a:pt x="4693920" y="644652"/>
                </a:lnTo>
                <a:lnTo>
                  <a:pt x="4693920" y="635508"/>
                </a:lnTo>
                <a:lnTo>
                  <a:pt x="10667" y="635508"/>
                </a:lnTo>
                <a:lnTo>
                  <a:pt x="10667" y="624840"/>
                </a:lnTo>
                <a:lnTo>
                  <a:pt x="9143" y="623316"/>
                </a:lnTo>
                <a:lnTo>
                  <a:pt x="10667" y="623316"/>
                </a:lnTo>
                <a:lnTo>
                  <a:pt x="10667" y="21336"/>
                </a:lnTo>
                <a:lnTo>
                  <a:pt x="9143" y="21336"/>
                </a:lnTo>
                <a:lnTo>
                  <a:pt x="10667" y="19812"/>
                </a:lnTo>
                <a:lnTo>
                  <a:pt x="10667" y="10668"/>
                </a:lnTo>
                <a:lnTo>
                  <a:pt x="4693920" y="10668"/>
                </a:lnTo>
                <a:lnTo>
                  <a:pt x="4693920" y="0"/>
                </a:lnTo>
                <a:close/>
              </a:path>
              <a:path w="4693920" h="645160">
                <a:moveTo>
                  <a:pt x="19811" y="633983"/>
                </a:moveTo>
                <a:lnTo>
                  <a:pt x="10667" y="633983"/>
                </a:lnTo>
                <a:lnTo>
                  <a:pt x="10667" y="635508"/>
                </a:lnTo>
                <a:lnTo>
                  <a:pt x="4683252" y="635508"/>
                </a:lnTo>
                <a:lnTo>
                  <a:pt x="4683252" y="633984"/>
                </a:lnTo>
                <a:lnTo>
                  <a:pt x="19811" y="633983"/>
                </a:lnTo>
                <a:close/>
              </a:path>
              <a:path w="4693920" h="645160">
                <a:moveTo>
                  <a:pt x="4693920" y="10668"/>
                </a:moveTo>
                <a:lnTo>
                  <a:pt x="4683252" y="10668"/>
                </a:lnTo>
                <a:lnTo>
                  <a:pt x="4683252" y="635508"/>
                </a:lnTo>
                <a:lnTo>
                  <a:pt x="4693920" y="635508"/>
                </a:lnTo>
                <a:lnTo>
                  <a:pt x="4693920" y="10668"/>
                </a:lnTo>
                <a:close/>
              </a:path>
              <a:path w="4693920" h="645160">
                <a:moveTo>
                  <a:pt x="4672584" y="633983"/>
                </a:moveTo>
                <a:lnTo>
                  <a:pt x="19811" y="633983"/>
                </a:lnTo>
                <a:lnTo>
                  <a:pt x="4672584" y="633984"/>
                </a:lnTo>
                <a:close/>
              </a:path>
              <a:path w="4693920" h="645160">
                <a:moveTo>
                  <a:pt x="4683252" y="633983"/>
                </a:moveTo>
                <a:lnTo>
                  <a:pt x="4672584" y="633983"/>
                </a:lnTo>
                <a:lnTo>
                  <a:pt x="4683252" y="633984"/>
                </a:lnTo>
                <a:close/>
              </a:path>
              <a:path w="4693920" h="645160">
                <a:moveTo>
                  <a:pt x="10667" y="623316"/>
                </a:moveTo>
                <a:lnTo>
                  <a:pt x="9143" y="623316"/>
                </a:lnTo>
                <a:lnTo>
                  <a:pt x="10667" y="624840"/>
                </a:lnTo>
                <a:lnTo>
                  <a:pt x="10667" y="623316"/>
                </a:lnTo>
                <a:close/>
              </a:path>
              <a:path w="4693920" h="645160">
                <a:moveTo>
                  <a:pt x="10667" y="19812"/>
                </a:moveTo>
                <a:lnTo>
                  <a:pt x="9143" y="21336"/>
                </a:lnTo>
                <a:lnTo>
                  <a:pt x="10667" y="21336"/>
                </a:lnTo>
                <a:lnTo>
                  <a:pt x="10667" y="19812"/>
                </a:lnTo>
                <a:close/>
              </a:path>
              <a:path w="4693920" h="645160">
                <a:moveTo>
                  <a:pt x="19811" y="10668"/>
                </a:moveTo>
                <a:lnTo>
                  <a:pt x="10667" y="10668"/>
                </a:lnTo>
                <a:lnTo>
                  <a:pt x="10667" y="12192"/>
                </a:lnTo>
                <a:lnTo>
                  <a:pt x="18287" y="12192"/>
                </a:lnTo>
                <a:lnTo>
                  <a:pt x="19811" y="10668"/>
                </a:lnTo>
                <a:close/>
              </a:path>
              <a:path w="4693920" h="645160">
                <a:moveTo>
                  <a:pt x="4672584" y="10668"/>
                </a:moveTo>
                <a:lnTo>
                  <a:pt x="19811" y="10668"/>
                </a:lnTo>
                <a:lnTo>
                  <a:pt x="19811" y="12192"/>
                </a:lnTo>
                <a:lnTo>
                  <a:pt x="4672584" y="12192"/>
                </a:lnTo>
                <a:lnTo>
                  <a:pt x="4672584" y="10668"/>
                </a:lnTo>
                <a:close/>
              </a:path>
              <a:path w="4693920" h="645160">
                <a:moveTo>
                  <a:pt x="4683252" y="10668"/>
                </a:moveTo>
                <a:lnTo>
                  <a:pt x="4672584" y="10668"/>
                </a:lnTo>
                <a:lnTo>
                  <a:pt x="4674108" y="12192"/>
                </a:lnTo>
                <a:lnTo>
                  <a:pt x="4683252" y="12192"/>
                </a:lnTo>
                <a:lnTo>
                  <a:pt x="4683252" y="10668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1" name="object 41"/>
          <p:cNvSpPr/>
          <p:nvPr/>
        </p:nvSpPr>
        <p:spPr>
          <a:xfrm>
            <a:off x="753483" y="4913555"/>
            <a:ext cx="4123204" cy="549088"/>
          </a:xfrm>
          <a:custGeom>
            <a:avLst/>
            <a:gdLst/>
            <a:ahLst/>
            <a:cxnLst/>
            <a:rect l="l" t="t" r="r" b="b"/>
            <a:pathLst>
              <a:path w="4672965" h="622300">
                <a:moveTo>
                  <a:pt x="0" y="621791"/>
                </a:moveTo>
                <a:lnTo>
                  <a:pt x="4672584" y="621791"/>
                </a:lnTo>
                <a:lnTo>
                  <a:pt x="4672584" y="0"/>
                </a:lnTo>
                <a:lnTo>
                  <a:pt x="0" y="0"/>
                </a:lnTo>
                <a:lnTo>
                  <a:pt x="0" y="6217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2" name="object 42"/>
          <p:cNvSpPr/>
          <p:nvPr/>
        </p:nvSpPr>
        <p:spPr>
          <a:xfrm>
            <a:off x="745415" y="4904142"/>
            <a:ext cx="4141694" cy="569259"/>
          </a:xfrm>
          <a:custGeom>
            <a:avLst/>
            <a:gdLst/>
            <a:ahLst/>
            <a:cxnLst/>
            <a:rect l="l" t="t" r="r" b="b"/>
            <a:pathLst>
              <a:path w="4693920" h="645160">
                <a:moveTo>
                  <a:pt x="4693920" y="0"/>
                </a:moveTo>
                <a:lnTo>
                  <a:pt x="0" y="0"/>
                </a:lnTo>
                <a:lnTo>
                  <a:pt x="0" y="644652"/>
                </a:lnTo>
                <a:lnTo>
                  <a:pt x="4693920" y="644652"/>
                </a:lnTo>
                <a:lnTo>
                  <a:pt x="4693920" y="633984"/>
                </a:lnTo>
                <a:lnTo>
                  <a:pt x="19811" y="633984"/>
                </a:lnTo>
                <a:lnTo>
                  <a:pt x="9143" y="623316"/>
                </a:lnTo>
                <a:lnTo>
                  <a:pt x="19811" y="623316"/>
                </a:lnTo>
                <a:lnTo>
                  <a:pt x="19811" y="21336"/>
                </a:lnTo>
                <a:lnTo>
                  <a:pt x="9143" y="21336"/>
                </a:lnTo>
                <a:lnTo>
                  <a:pt x="19811" y="10668"/>
                </a:lnTo>
                <a:lnTo>
                  <a:pt x="4693920" y="10668"/>
                </a:lnTo>
                <a:lnTo>
                  <a:pt x="4693920" y="0"/>
                </a:lnTo>
                <a:close/>
              </a:path>
              <a:path w="4693920" h="645160">
                <a:moveTo>
                  <a:pt x="19811" y="623316"/>
                </a:moveTo>
                <a:lnTo>
                  <a:pt x="9143" y="623316"/>
                </a:lnTo>
                <a:lnTo>
                  <a:pt x="19811" y="633984"/>
                </a:lnTo>
                <a:lnTo>
                  <a:pt x="19811" y="623316"/>
                </a:lnTo>
                <a:close/>
              </a:path>
              <a:path w="4693920" h="645160">
                <a:moveTo>
                  <a:pt x="4672584" y="623316"/>
                </a:moveTo>
                <a:lnTo>
                  <a:pt x="19811" y="623316"/>
                </a:lnTo>
                <a:lnTo>
                  <a:pt x="19811" y="633984"/>
                </a:lnTo>
                <a:lnTo>
                  <a:pt x="4672584" y="633984"/>
                </a:lnTo>
                <a:lnTo>
                  <a:pt x="4672584" y="623316"/>
                </a:lnTo>
                <a:close/>
              </a:path>
              <a:path w="4693920" h="645160">
                <a:moveTo>
                  <a:pt x="4672584" y="10668"/>
                </a:moveTo>
                <a:lnTo>
                  <a:pt x="4672584" y="633984"/>
                </a:lnTo>
                <a:lnTo>
                  <a:pt x="4683252" y="623316"/>
                </a:lnTo>
                <a:lnTo>
                  <a:pt x="4693920" y="623316"/>
                </a:lnTo>
                <a:lnTo>
                  <a:pt x="4693920" y="21336"/>
                </a:lnTo>
                <a:lnTo>
                  <a:pt x="4683252" y="21336"/>
                </a:lnTo>
                <a:lnTo>
                  <a:pt x="4672584" y="10668"/>
                </a:lnTo>
                <a:close/>
              </a:path>
              <a:path w="4693920" h="645160">
                <a:moveTo>
                  <a:pt x="4693920" y="623316"/>
                </a:moveTo>
                <a:lnTo>
                  <a:pt x="4683252" y="623316"/>
                </a:lnTo>
                <a:lnTo>
                  <a:pt x="4672584" y="633984"/>
                </a:lnTo>
                <a:lnTo>
                  <a:pt x="4693920" y="633984"/>
                </a:lnTo>
                <a:lnTo>
                  <a:pt x="4693920" y="623316"/>
                </a:lnTo>
                <a:close/>
              </a:path>
              <a:path w="4693920" h="645160">
                <a:moveTo>
                  <a:pt x="19811" y="10668"/>
                </a:moveTo>
                <a:lnTo>
                  <a:pt x="9143" y="21336"/>
                </a:lnTo>
                <a:lnTo>
                  <a:pt x="19811" y="21336"/>
                </a:lnTo>
                <a:lnTo>
                  <a:pt x="19811" y="10668"/>
                </a:lnTo>
                <a:close/>
              </a:path>
              <a:path w="4693920" h="645160">
                <a:moveTo>
                  <a:pt x="4672584" y="10668"/>
                </a:moveTo>
                <a:lnTo>
                  <a:pt x="19811" y="10668"/>
                </a:lnTo>
                <a:lnTo>
                  <a:pt x="19811" y="21336"/>
                </a:lnTo>
                <a:lnTo>
                  <a:pt x="4672584" y="21336"/>
                </a:lnTo>
                <a:lnTo>
                  <a:pt x="4672584" y="10668"/>
                </a:lnTo>
                <a:close/>
              </a:path>
              <a:path w="4693920" h="645160">
                <a:moveTo>
                  <a:pt x="4693920" y="10668"/>
                </a:moveTo>
                <a:lnTo>
                  <a:pt x="4672584" y="10668"/>
                </a:lnTo>
                <a:lnTo>
                  <a:pt x="4683252" y="21336"/>
                </a:lnTo>
                <a:lnTo>
                  <a:pt x="4693920" y="21336"/>
                </a:lnTo>
                <a:lnTo>
                  <a:pt x="4693920" y="10668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3" name="object 43"/>
          <p:cNvSpPr txBox="1"/>
          <p:nvPr/>
        </p:nvSpPr>
        <p:spPr>
          <a:xfrm>
            <a:off x="753483" y="4964710"/>
            <a:ext cx="4123204" cy="418667"/>
          </a:xfrm>
          <a:prstGeom prst="rect">
            <a:avLst/>
          </a:prstGeom>
        </p:spPr>
        <p:txBody>
          <a:bodyPr vert="horz" wrap="square" lIns="0" tIns="33618" rIns="0" bIns="0" rtlCol="0">
            <a:spAutoFit/>
          </a:bodyPr>
          <a:lstStyle/>
          <a:p>
            <a:pPr marL="137840" marR="33059" indent="-110384">
              <a:lnSpc>
                <a:spcPts val="1474"/>
              </a:lnSpc>
              <a:spcBef>
                <a:spcPts val="265"/>
              </a:spcBef>
              <a:buClr>
                <a:srgbClr val="9A1616"/>
              </a:buClr>
              <a:buChar char="•"/>
              <a:tabLst>
                <a:tab pos="138400" algn="l"/>
              </a:tabLst>
            </a:pPr>
            <a:r>
              <a:rPr lang="en-US" sz="1200" spc="13" dirty="0" err="1" smtClean="0">
                <a:cs typeface="Arial"/>
              </a:rPr>
              <a:t>Memberdayakan</a:t>
            </a:r>
            <a:r>
              <a:rPr lang="en-US" sz="1200" spc="13" dirty="0" smtClean="0">
                <a:cs typeface="Arial"/>
              </a:rPr>
              <a:t> </a:t>
            </a:r>
            <a:r>
              <a:rPr lang="en-US" sz="1200" b="1" spc="13" dirty="0" smtClean="0">
                <a:cs typeface="Arial"/>
              </a:rPr>
              <a:t>UMKM</a:t>
            </a:r>
            <a:r>
              <a:rPr lang="en-US" sz="1200" spc="13" dirty="0" smtClean="0">
                <a:cs typeface="Arial"/>
              </a:rPr>
              <a:t> </a:t>
            </a:r>
            <a:r>
              <a:rPr lang="en-US" sz="1200" b="1" spc="13" dirty="0" err="1" smtClean="0">
                <a:cs typeface="Arial"/>
              </a:rPr>
              <a:t>melalui</a:t>
            </a:r>
            <a:r>
              <a:rPr lang="en-US" sz="1200" b="1" spc="13" dirty="0" smtClean="0">
                <a:cs typeface="Arial"/>
              </a:rPr>
              <a:t> </a:t>
            </a:r>
            <a:r>
              <a:rPr lang="en-US" sz="1200" b="1" spc="13" dirty="0" err="1" smtClean="0">
                <a:cs typeface="Arial"/>
              </a:rPr>
              <a:t>teknologi</a:t>
            </a:r>
            <a:r>
              <a:rPr lang="en-US" sz="1200" spc="13" dirty="0" smtClean="0">
                <a:cs typeface="Arial"/>
              </a:rPr>
              <a:t>; </a:t>
            </a:r>
            <a:r>
              <a:rPr lang="en-US" sz="1200" spc="13" dirty="0" err="1" smtClean="0">
                <a:cs typeface="Arial"/>
              </a:rPr>
              <a:t>seperti</a:t>
            </a:r>
            <a:r>
              <a:rPr lang="en-US" sz="1200" spc="13" dirty="0" smtClean="0">
                <a:cs typeface="Arial"/>
              </a:rPr>
              <a:t> platform </a:t>
            </a:r>
            <a:r>
              <a:rPr lang="en-US" sz="1200" i="1" spc="13" dirty="0" smtClean="0">
                <a:cs typeface="Arial"/>
              </a:rPr>
              <a:t>e-commerce</a:t>
            </a:r>
            <a:r>
              <a:rPr lang="en-US" sz="1200" spc="13" dirty="0" smtClean="0">
                <a:cs typeface="Arial"/>
              </a:rPr>
              <a:t> </a:t>
            </a:r>
            <a:r>
              <a:rPr lang="en-US" sz="1200" spc="13" dirty="0" err="1" smtClean="0">
                <a:cs typeface="Arial"/>
              </a:rPr>
              <a:t>dan</a:t>
            </a:r>
            <a:r>
              <a:rPr lang="en-US" sz="1200" spc="13" dirty="0" smtClean="0">
                <a:cs typeface="Arial"/>
              </a:rPr>
              <a:t> </a:t>
            </a:r>
            <a:r>
              <a:rPr lang="en-US" sz="1200" i="1" spc="13" dirty="0" smtClean="0">
                <a:cs typeface="Arial"/>
              </a:rPr>
              <a:t>technology bank.</a:t>
            </a:r>
            <a:endParaRPr sz="1200" dirty="0"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69621" y="3739628"/>
            <a:ext cx="231401" cy="231401"/>
          </a:xfrm>
          <a:custGeom>
            <a:avLst/>
            <a:gdLst/>
            <a:ahLst/>
            <a:cxnLst/>
            <a:rect l="l" t="t" r="r" b="b"/>
            <a:pathLst>
              <a:path w="262255" h="262254">
                <a:moveTo>
                  <a:pt x="219456" y="0"/>
                </a:moveTo>
                <a:lnTo>
                  <a:pt x="44196" y="0"/>
                </a:lnTo>
                <a:lnTo>
                  <a:pt x="27003" y="3238"/>
                </a:lnTo>
                <a:lnTo>
                  <a:pt x="12953" y="12191"/>
                </a:lnTo>
                <a:lnTo>
                  <a:pt x="3476" y="25717"/>
                </a:lnTo>
                <a:lnTo>
                  <a:pt x="0" y="42671"/>
                </a:lnTo>
                <a:lnTo>
                  <a:pt x="0" y="217931"/>
                </a:lnTo>
                <a:lnTo>
                  <a:pt x="3476" y="235124"/>
                </a:lnTo>
                <a:lnTo>
                  <a:pt x="12953" y="249174"/>
                </a:lnTo>
                <a:lnTo>
                  <a:pt x="27003" y="258651"/>
                </a:lnTo>
                <a:lnTo>
                  <a:pt x="44196" y="262127"/>
                </a:lnTo>
                <a:lnTo>
                  <a:pt x="219456" y="262127"/>
                </a:lnTo>
                <a:lnTo>
                  <a:pt x="235767" y="258651"/>
                </a:lnTo>
                <a:lnTo>
                  <a:pt x="249364" y="249174"/>
                </a:lnTo>
                <a:lnTo>
                  <a:pt x="258675" y="235124"/>
                </a:lnTo>
                <a:lnTo>
                  <a:pt x="262128" y="217931"/>
                </a:lnTo>
                <a:lnTo>
                  <a:pt x="262128" y="42671"/>
                </a:lnTo>
                <a:lnTo>
                  <a:pt x="258675" y="25717"/>
                </a:lnTo>
                <a:lnTo>
                  <a:pt x="249364" y="12191"/>
                </a:lnTo>
                <a:lnTo>
                  <a:pt x="235767" y="3238"/>
                </a:lnTo>
                <a:lnTo>
                  <a:pt x="2194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5" name="object 45"/>
          <p:cNvSpPr txBox="1"/>
          <p:nvPr/>
        </p:nvSpPr>
        <p:spPr>
          <a:xfrm>
            <a:off x="753483" y="3715870"/>
            <a:ext cx="4123204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601">
              <a:lnSpc>
                <a:spcPts val="1990"/>
              </a:lnSpc>
              <a:tabLst>
                <a:tab pos="310980" algn="l"/>
              </a:tabLst>
            </a:pPr>
            <a:r>
              <a:rPr sz="1721" b="1" spc="13" dirty="0">
                <a:solidFill>
                  <a:srgbClr val="FF0000"/>
                </a:solidFill>
                <a:latin typeface="Arial"/>
                <a:cs typeface="Arial"/>
              </a:rPr>
              <a:t>3	</a:t>
            </a:r>
            <a:r>
              <a:rPr lang="en-US" sz="1600" b="1" spc="13" dirty="0" err="1" smtClean="0">
                <a:solidFill>
                  <a:schemeClr val="bg1"/>
                </a:solidFill>
                <a:cs typeface="Arial"/>
              </a:rPr>
              <a:t>Mengakomodasi</a:t>
            </a:r>
            <a:r>
              <a:rPr lang="en-US" sz="1600" b="1" spc="13" dirty="0" smtClean="0">
                <a:solidFill>
                  <a:schemeClr val="bg1"/>
                </a:solidFill>
                <a:cs typeface="Arial"/>
              </a:rPr>
              <a:t> sustainability</a:t>
            </a:r>
            <a:endParaRPr sz="16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69621" y="4659405"/>
            <a:ext cx="231401" cy="233082"/>
          </a:xfrm>
          <a:custGeom>
            <a:avLst/>
            <a:gdLst/>
            <a:ahLst/>
            <a:cxnLst/>
            <a:rect l="l" t="t" r="r" b="b"/>
            <a:pathLst>
              <a:path w="262255" h="264160">
                <a:moveTo>
                  <a:pt x="219456" y="0"/>
                </a:moveTo>
                <a:lnTo>
                  <a:pt x="44196" y="0"/>
                </a:lnTo>
                <a:lnTo>
                  <a:pt x="27003" y="3476"/>
                </a:lnTo>
                <a:lnTo>
                  <a:pt x="12953" y="12954"/>
                </a:lnTo>
                <a:lnTo>
                  <a:pt x="3476" y="27003"/>
                </a:lnTo>
                <a:lnTo>
                  <a:pt x="0" y="44195"/>
                </a:lnTo>
                <a:lnTo>
                  <a:pt x="0" y="219456"/>
                </a:lnTo>
                <a:lnTo>
                  <a:pt x="3476" y="236648"/>
                </a:lnTo>
                <a:lnTo>
                  <a:pt x="12953" y="250697"/>
                </a:lnTo>
                <a:lnTo>
                  <a:pt x="27003" y="260175"/>
                </a:lnTo>
                <a:lnTo>
                  <a:pt x="44196" y="263651"/>
                </a:lnTo>
                <a:lnTo>
                  <a:pt x="219456" y="263651"/>
                </a:lnTo>
                <a:lnTo>
                  <a:pt x="235767" y="260175"/>
                </a:lnTo>
                <a:lnTo>
                  <a:pt x="249364" y="250697"/>
                </a:lnTo>
                <a:lnTo>
                  <a:pt x="258675" y="236648"/>
                </a:lnTo>
                <a:lnTo>
                  <a:pt x="262128" y="219456"/>
                </a:lnTo>
                <a:lnTo>
                  <a:pt x="262128" y="44195"/>
                </a:lnTo>
                <a:lnTo>
                  <a:pt x="258675" y="27003"/>
                </a:lnTo>
                <a:lnTo>
                  <a:pt x="249364" y="12954"/>
                </a:lnTo>
                <a:lnTo>
                  <a:pt x="235767" y="3476"/>
                </a:lnTo>
                <a:lnTo>
                  <a:pt x="2194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7" name="object 47"/>
          <p:cNvSpPr txBox="1"/>
          <p:nvPr/>
        </p:nvSpPr>
        <p:spPr>
          <a:xfrm>
            <a:off x="753483" y="4635783"/>
            <a:ext cx="4123204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601">
              <a:lnSpc>
                <a:spcPts val="1990"/>
              </a:lnSpc>
              <a:tabLst>
                <a:tab pos="310980" algn="l"/>
              </a:tabLst>
            </a:pPr>
            <a:r>
              <a:rPr sz="1721" b="1" spc="13" dirty="0">
                <a:solidFill>
                  <a:srgbClr val="FF0000"/>
                </a:solidFill>
                <a:latin typeface="Arial"/>
                <a:cs typeface="Arial"/>
              </a:rPr>
              <a:t>4	</a:t>
            </a:r>
            <a:r>
              <a:rPr lang="en-US" sz="1600" b="1" spc="13" dirty="0" err="1" smtClean="0">
                <a:solidFill>
                  <a:schemeClr val="bg1"/>
                </a:solidFill>
                <a:cs typeface="Arial"/>
              </a:rPr>
              <a:t>Memberdayakan</a:t>
            </a:r>
            <a:r>
              <a:rPr lang="en-US" sz="1600" b="1" spc="13" dirty="0" smtClean="0">
                <a:solidFill>
                  <a:schemeClr val="bg1"/>
                </a:solidFill>
                <a:cs typeface="Arial"/>
              </a:rPr>
              <a:t> UMKM</a:t>
            </a:r>
            <a:endParaRPr sz="1600" baseline="1587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64906" y="5562373"/>
            <a:ext cx="3597649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6"/>
              </a:lnSpc>
            </a:pPr>
            <a:r>
              <a:rPr sz="1544" b="1" dirty="0">
                <a:solidFill>
                  <a:srgbClr val="FFFFFF"/>
                </a:solidFill>
                <a:latin typeface="Arial"/>
                <a:cs typeface="Arial"/>
              </a:rPr>
              <a:t>Build </a:t>
            </a:r>
            <a:r>
              <a:rPr sz="1544" b="1" spc="4" dirty="0">
                <a:solidFill>
                  <a:srgbClr val="FFFFFF"/>
                </a:solidFill>
                <a:latin typeface="Arial"/>
                <a:cs typeface="Arial"/>
              </a:rPr>
              <a:t>Nationwide </a:t>
            </a:r>
            <a:r>
              <a:rPr sz="1544" b="1" dirty="0">
                <a:solidFill>
                  <a:srgbClr val="FFFFFF"/>
                </a:solidFill>
                <a:latin typeface="Arial"/>
                <a:cs typeface="Arial"/>
              </a:rPr>
              <a:t>Digital</a:t>
            </a:r>
            <a:r>
              <a:rPr sz="1544" b="1" spc="-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44" b="1" dirty="0">
                <a:solidFill>
                  <a:srgbClr val="FFFFFF"/>
                </a:solidFill>
                <a:latin typeface="Arial"/>
                <a:cs typeface="Arial"/>
              </a:rPr>
              <a:t>Infrastructure</a:t>
            </a:r>
            <a:endParaRPr sz="1544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42726" y="5536154"/>
            <a:ext cx="4133850" cy="280147"/>
          </a:xfrm>
          <a:custGeom>
            <a:avLst/>
            <a:gdLst/>
            <a:ahLst/>
            <a:cxnLst/>
            <a:rect l="l" t="t" r="r" b="b"/>
            <a:pathLst>
              <a:path w="4685030" h="317500">
                <a:moveTo>
                  <a:pt x="0" y="316992"/>
                </a:moveTo>
                <a:lnTo>
                  <a:pt x="4684776" y="316992"/>
                </a:lnTo>
                <a:lnTo>
                  <a:pt x="4684776" y="0"/>
                </a:lnTo>
                <a:lnTo>
                  <a:pt x="0" y="0"/>
                </a:lnTo>
                <a:lnTo>
                  <a:pt x="0" y="31699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0" name="object 50"/>
          <p:cNvSpPr/>
          <p:nvPr/>
        </p:nvSpPr>
        <p:spPr>
          <a:xfrm>
            <a:off x="745415" y="5806440"/>
            <a:ext cx="4141694" cy="567578"/>
          </a:xfrm>
          <a:custGeom>
            <a:avLst/>
            <a:gdLst/>
            <a:ahLst/>
            <a:cxnLst/>
            <a:rect l="l" t="t" r="r" b="b"/>
            <a:pathLst>
              <a:path w="4693920" h="643254">
                <a:moveTo>
                  <a:pt x="4693920" y="0"/>
                </a:moveTo>
                <a:lnTo>
                  <a:pt x="0" y="0"/>
                </a:lnTo>
                <a:lnTo>
                  <a:pt x="0" y="643128"/>
                </a:lnTo>
                <a:lnTo>
                  <a:pt x="4693920" y="643128"/>
                </a:lnTo>
                <a:lnTo>
                  <a:pt x="4693920" y="635508"/>
                </a:lnTo>
                <a:lnTo>
                  <a:pt x="10667" y="635508"/>
                </a:lnTo>
                <a:lnTo>
                  <a:pt x="10667" y="624840"/>
                </a:lnTo>
                <a:lnTo>
                  <a:pt x="9143" y="623316"/>
                </a:lnTo>
                <a:lnTo>
                  <a:pt x="10667" y="623316"/>
                </a:lnTo>
                <a:lnTo>
                  <a:pt x="10667" y="21336"/>
                </a:lnTo>
                <a:lnTo>
                  <a:pt x="9143" y="21336"/>
                </a:lnTo>
                <a:lnTo>
                  <a:pt x="10667" y="19812"/>
                </a:lnTo>
                <a:lnTo>
                  <a:pt x="10667" y="10668"/>
                </a:lnTo>
                <a:lnTo>
                  <a:pt x="4693920" y="10668"/>
                </a:lnTo>
                <a:lnTo>
                  <a:pt x="4693920" y="0"/>
                </a:lnTo>
                <a:close/>
              </a:path>
              <a:path w="4693920" h="643254">
                <a:moveTo>
                  <a:pt x="19811" y="633983"/>
                </a:moveTo>
                <a:lnTo>
                  <a:pt x="10667" y="633983"/>
                </a:lnTo>
                <a:lnTo>
                  <a:pt x="10667" y="635508"/>
                </a:lnTo>
                <a:lnTo>
                  <a:pt x="4683252" y="635508"/>
                </a:lnTo>
                <a:lnTo>
                  <a:pt x="4683252" y="633984"/>
                </a:lnTo>
                <a:lnTo>
                  <a:pt x="19811" y="633983"/>
                </a:lnTo>
                <a:close/>
              </a:path>
              <a:path w="4693920" h="643254">
                <a:moveTo>
                  <a:pt x="4693920" y="10668"/>
                </a:moveTo>
                <a:lnTo>
                  <a:pt x="4683252" y="10668"/>
                </a:lnTo>
                <a:lnTo>
                  <a:pt x="4683252" y="635508"/>
                </a:lnTo>
                <a:lnTo>
                  <a:pt x="4693920" y="635508"/>
                </a:lnTo>
                <a:lnTo>
                  <a:pt x="4693920" y="10668"/>
                </a:lnTo>
                <a:close/>
              </a:path>
              <a:path w="4693920" h="643254">
                <a:moveTo>
                  <a:pt x="4672584" y="633983"/>
                </a:moveTo>
                <a:lnTo>
                  <a:pt x="19811" y="633983"/>
                </a:lnTo>
                <a:lnTo>
                  <a:pt x="4672584" y="633984"/>
                </a:lnTo>
                <a:close/>
              </a:path>
              <a:path w="4693920" h="643254">
                <a:moveTo>
                  <a:pt x="4683252" y="633983"/>
                </a:moveTo>
                <a:lnTo>
                  <a:pt x="4672584" y="633983"/>
                </a:lnTo>
                <a:lnTo>
                  <a:pt x="4683252" y="633984"/>
                </a:lnTo>
                <a:close/>
              </a:path>
              <a:path w="4693920" h="643254">
                <a:moveTo>
                  <a:pt x="10667" y="623316"/>
                </a:moveTo>
                <a:lnTo>
                  <a:pt x="9143" y="623316"/>
                </a:lnTo>
                <a:lnTo>
                  <a:pt x="10667" y="624840"/>
                </a:lnTo>
                <a:lnTo>
                  <a:pt x="10667" y="623316"/>
                </a:lnTo>
                <a:close/>
              </a:path>
              <a:path w="4693920" h="643254">
                <a:moveTo>
                  <a:pt x="10667" y="19812"/>
                </a:moveTo>
                <a:lnTo>
                  <a:pt x="9143" y="21336"/>
                </a:lnTo>
                <a:lnTo>
                  <a:pt x="10667" y="21336"/>
                </a:lnTo>
                <a:lnTo>
                  <a:pt x="10667" y="19812"/>
                </a:lnTo>
                <a:close/>
              </a:path>
              <a:path w="4693920" h="643254">
                <a:moveTo>
                  <a:pt x="19811" y="10668"/>
                </a:moveTo>
                <a:lnTo>
                  <a:pt x="10667" y="10668"/>
                </a:lnTo>
                <a:lnTo>
                  <a:pt x="10667" y="12192"/>
                </a:lnTo>
                <a:lnTo>
                  <a:pt x="18287" y="12192"/>
                </a:lnTo>
                <a:lnTo>
                  <a:pt x="19811" y="10668"/>
                </a:lnTo>
                <a:close/>
              </a:path>
              <a:path w="4693920" h="643254">
                <a:moveTo>
                  <a:pt x="4672584" y="10668"/>
                </a:moveTo>
                <a:lnTo>
                  <a:pt x="19811" y="10668"/>
                </a:lnTo>
                <a:lnTo>
                  <a:pt x="19811" y="12192"/>
                </a:lnTo>
                <a:lnTo>
                  <a:pt x="4672584" y="12192"/>
                </a:lnTo>
                <a:lnTo>
                  <a:pt x="4672584" y="10668"/>
                </a:lnTo>
                <a:close/>
              </a:path>
              <a:path w="4693920" h="643254">
                <a:moveTo>
                  <a:pt x="4683252" y="10668"/>
                </a:moveTo>
                <a:lnTo>
                  <a:pt x="4672584" y="10668"/>
                </a:lnTo>
                <a:lnTo>
                  <a:pt x="4674108" y="12192"/>
                </a:lnTo>
                <a:lnTo>
                  <a:pt x="4683252" y="12192"/>
                </a:lnTo>
                <a:lnTo>
                  <a:pt x="4683252" y="10668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1" name="object 51"/>
          <p:cNvSpPr/>
          <p:nvPr/>
        </p:nvSpPr>
        <p:spPr>
          <a:xfrm>
            <a:off x="753483" y="5815853"/>
            <a:ext cx="4123204" cy="549088"/>
          </a:xfrm>
          <a:custGeom>
            <a:avLst/>
            <a:gdLst/>
            <a:ahLst/>
            <a:cxnLst/>
            <a:rect l="l" t="t" r="r" b="b"/>
            <a:pathLst>
              <a:path w="4672965" h="622300">
                <a:moveTo>
                  <a:pt x="0" y="621792"/>
                </a:moveTo>
                <a:lnTo>
                  <a:pt x="4672584" y="621792"/>
                </a:lnTo>
                <a:lnTo>
                  <a:pt x="4672584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2" name="object 52"/>
          <p:cNvSpPr/>
          <p:nvPr/>
        </p:nvSpPr>
        <p:spPr>
          <a:xfrm>
            <a:off x="745415" y="5806440"/>
            <a:ext cx="4141694" cy="567578"/>
          </a:xfrm>
          <a:custGeom>
            <a:avLst/>
            <a:gdLst/>
            <a:ahLst/>
            <a:cxnLst/>
            <a:rect l="l" t="t" r="r" b="b"/>
            <a:pathLst>
              <a:path w="4693920" h="643254">
                <a:moveTo>
                  <a:pt x="4693920" y="0"/>
                </a:moveTo>
                <a:lnTo>
                  <a:pt x="0" y="0"/>
                </a:lnTo>
                <a:lnTo>
                  <a:pt x="0" y="643128"/>
                </a:lnTo>
                <a:lnTo>
                  <a:pt x="4693920" y="643128"/>
                </a:lnTo>
                <a:lnTo>
                  <a:pt x="4693920" y="633984"/>
                </a:lnTo>
                <a:lnTo>
                  <a:pt x="19811" y="633984"/>
                </a:lnTo>
                <a:lnTo>
                  <a:pt x="9143" y="623316"/>
                </a:lnTo>
                <a:lnTo>
                  <a:pt x="19811" y="623316"/>
                </a:lnTo>
                <a:lnTo>
                  <a:pt x="19811" y="21336"/>
                </a:lnTo>
                <a:lnTo>
                  <a:pt x="9143" y="21336"/>
                </a:lnTo>
                <a:lnTo>
                  <a:pt x="19811" y="10668"/>
                </a:lnTo>
                <a:lnTo>
                  <a:pt x="4693920" y="10668"/>
                </a:lnTo>
                <a:lnTo>
                  <a:pt x="4693920" y="0"/>
                </a:lnTo>
                <a:close/>
              </a:path>
              <a:path w="4693920" h="643254">
                <a:moveTo>
                  <a:pt x="19811" y="623316"/>
                </a:moveTo>
                <a:lnTo>
                  <a:pt x="9143" y="623316"/>
                </a:lnTo>
                <a:lnTo>
                  <a:pt x="19811" y="633984"/>
                </a:lnTo>
                <a:lnTo>
                  <a:pt x="19811" y="623316"/>
                </a:lnTo>
                <a:close/>
              </a:path>
              <a:path w="4693920" h="643254">
                <a:moveTo>
                  <a:pt x="4672584" y="623316"/>
                </a:moveTo>
                <a:lnTo>
                  <a:pt x="19811" y="623316"/>
                </a:lnTo>
                <a:lnTo>
                  <a:pt x="19811" y="633984"/>
                </a:lnTo>
                <a:lnTo>
                  <a:pt x="4672584" y="633984"/>
                </a:lnTo>
                <a:lnTo>
                  <a:pt x="4672584" y="623316"/>
                </a:lnTo>
                <a:close/>
              </a:path>
              <a:path w="4693920" h="643254">
                <a:moveTo>
                  <a:pt x="4672584" y="10668"/>
                </a:moveTo>
                <a:lnTo>
                  <a:pt x="4672584" y="633984"/>
                </a:lnTo>
                <a:lnTo>
                  <a:pt x="4683252" y="623316"/>
                </a:lnTo>
                <a:lnTo>
                  <a:pt x="4693920" y="623316"/>
                </a:lnTo>
                <a:lnTo>
                  <a:pt x="4693920" y="21336"/>
                </a:lnTo>
                <a:lnTo>
                  <a:pt x="4683252" y="21336"/>
                </a:lnTo>
                <a:lnTo>
                  <a:pt x="4672584" y="10668"/>
                </a:lnTo>
                <a:close/>
              </a:path>
              <a:path w="4693920" h="643254">
                <a:moveTo>
                  <a:pt x="4693920" y="623316"/>
                </a:moveTo>
                <a:lnTo>
                  <a:pt x="4683252" y="623316"/>
                </a:lnTo>
                <a:lnTo>
                  <a:pt x="4672584" y="633984"/>
                </a:lnTo>
                <a:lnTo>
                  <a:pt x="4693920" y="633984"/>
                </a:lnTo>
                <a:lnTo>
                  <a:pt x="4693920" y="623316"/>
                </a:lnTo>
                <a:close/>
              </a:path>
              <a:path w="4693920" h="643254">
                <a:moveTo>
                  <a:pt x="19811" y="10668"/>
                </a:moveTo>
                <a:lnTo>
                  <a:pt x="9143" y="21336"/>
                </a:lnTo>
                <a:lnTo>
                  <a:pt x="19811" y="21336"/>
                </a:lnTo>
                <a:lnTo>
                  <a:pt x="19811" y="10668"/>
                </a:lnTo>
                <a:close/>
              </a:path>
              <a:path w="4693920" h="643254">
                <a:moveTo>
                  <a:pt x="4672584" y="10668"/>
                </a:moveTo>
                <a:lnTo>
                  <a:pt x="19811" y="10668"/>
                </a:lnTo>
                <a:lnTo>
                  <a:pt x="19811" y="21336"/>
                </a:lnTo>
                <a:lnTo>
                  <a:pt x="4672584" y="21336"/>
                </a:lnTo>
                <a:lnTo>
                  <a:pt x="4672584" y="10668"/>
                </a:lnTo>
                <a:close/>
              </a:path>
              <a:path w="4693920" h="643254">
                <a:moveTo>
                  <a:pt x="4693920" y="10668"/>
                </a:moveTo>
                <a:lnTo>
                  <a:pt x="4672584" y="10668"/>
                </a:lnTo>
                <a:lnTo>
                  <a:pt x="4683252" y="21336"/>
                </a:lnTo>
                <a:lnTo>
                  <a:pt x="4693920" y="21336"/>
                </a:lnTo>
                <a:lnTo>
                  <a:pt x="4693920" y="10668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3" name="object 53"/>
          <p:cNvSpPr txBox="1"/>
          <p:nvPr/>
        </p:nvSpPr>
        <p:spPr>
          <a:xfrm>
            <a:off x="753483" y="5866647"/>
            <a:ext cx="4123204" cy="418667"/>
          </a:xfrm>
          <a:prstGeom prst="rect">
            <a:avLst/>
          </a:prstGeom>
        </p:spPr>
        <p:txBody>
          <a:bodyPr vert="horz" wrap="square" lIns="0" tIns="33618" rIns="0" bIns="0" rtlCol="0">
            <a:spAutoFit/>
          </a:bodyPr>
          <a:lstStyle/>
          <a:p>
            <a:pPr marL="137840" marR="98057" indent="-110384">
              <a:lnSpc>
                <a:spcPts val="1474"/>
              </a:lnSpc>
              <a:spcBef>
                <a:spcPts val="265"/>
              </a:spcBef>
              <a:buClr>
                <a:srgbClr val="9A1616"/>
              </a:buClr>
              <a:buChar char="•"/>
              <a:tabLst>
                <a:tab pos="138400" algn="l"/>
              </a:tabLst>
            </a:pPr>
            <a:r>
              <a:rPr lang="en-US" sz="1200" spc="13" dirty="0" err="1" smtClean="0">
                <a:cs typeface="Arial"/>
              </a:rPr>
              <a:t>Membangun</a:t>
            </a:r>
            <a:r>
              <a:rPr lang="en-US" sz="1200" spc="13" dirty="0" smtClean="0">
                <a:cs typeface="Arial"/>
              </a:rPr>
              <a:t> </a:t>
            </a:r>
            <a:r>
              <a:rPr lang="en-US" sz="1200" b="1" spc="13" dirty="0" err="1" smtClean="0">
                <a:cs typeface="Arial"/>
              </a:rPr>
              <a:t>jaringan</a:t>
            </a:r>
            <a:r>
              <a:rPr lang="en-US" sz="1200" b="1" spc="13" dirty="0" smtClean="0">
                <a:cs typeface="Arial"/>
              </a:rPr>
              <a:t> </a:t>
            </a:r>
            <a:r>
              <a:rPr lang="en-US" sz="1200" spc="13" dirty="0" err="1" smtClean="0">
                <a:cs typeface="Arial"/>
              </a:rPr>
              <a:t>dan</a:t>
            </a:r>
            <a:r>
              <a:rPr lang="en-US" sz="1200" spc="13" dirty="0" smtClean="0">
                <a:cs typeface="Arial"/>
              </a:rPr>
              <a:t> </a:t>
            </a:r>
            <a:r>
              <a:rPr lang="en-US" sz="1200" b="1" spc="13" dirty="0" smtClean="0">
                <a:cs typeface="Arial"/>
              </a:rPr>
              <a:t>platform digital; </a:t>
            </a:r>
            <a:r>
              <a:rPr lang="en-US" sz="1200" spc="13" dirty="0" err="1" smtClean="0">
                <a:cs typeface="Arial"/>
              </a:rPr>
              <a:t>seperti</a:t>
            </a:r>
            <a:r>
              <a:rPr lang="en-US" sz="1200" spc="13" dirty="0" smtClean="0">
                <a:cs typeface="Arial"/>
              </a:rPr>
              <a:t> 4G-5G,</a:t>
            </a:r>
            <a:r>
              <a:rPr lang="en-US" sz="1200" i="1" spc="13" dirty="0" smtClean="0">
                <a:cs typeface="Arial"/>
              </a:rPr>
              <a:t> Fiber speed </a:t>
            </a:r>
            <a:r>
              <a:rPr lang="en-US" sz="1200" spc="13" dirty="0" smtClean="0">
                <a:cs typeface="Arial"/>
              </a:rPr>
              <a:t>1Gbps, </a:t>
            </a:r>
            <a:r>
              <a:rPr lang="en-US" sz="1200" i="1" spc="13" dirty="0" smtClean="0">
                <a:cs typeface="Arial"/>
              </a:rPr>
              <a:t>Data Center </a:t>
            </a:r>
            <a:r>
              <a:rPr lang="en-US" sz="1200" spc="13" dirty="0" err="1" smtClean="0">
                <a:cs typeface="Arial"/>
              </a:rPr>
              <a:t>dan</a:t>
            </a:r>
            <a:r>
              <a:rPr lang="en-US" sz="1200" spc="13" dirty="0" smtClean="0">
                <a:cs typeface="Arial"/>
              </a:rPr>
              <a:t> </a:t>
            </a:r>
            <a:r>
              <a:rPr lang="en-US" sz="1200" i="1" spc="13" dirty="0" smtClean="0">
                <a:cs typeface="Arial"/>
              </a:rPr>
              <a:t>Cloud.</a:t>
            </a:r>
            <a:endParaRPr sz="1200" dirty="0"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769621" y="5561704"/>
            <a:ext cx="231401" cy="231401"/>
          </a:xfrm>
          <a:custGeom>
            <a:avLst/>
            <a:gdLst/>
            <a:ahLst/>
            <a:cxnLst/>
            <a:rect l="l" t="t" r="r" b="b"/>
            <a:pathLst>
              <a:path w="262255" h="262254">
                <a:moveTo>
                  <a:pt x="219456" y="0"/>
                </a:moveTo>
                <a:lnTo>
                  <a:pt x="44196" y="0"/>
                </a:lnTo>
                <a:lnTo>
                  <a:pt x="27003" y="3476"/>
                </a:lnTo>
                <a:lnTo>
                  <a:pt x="12953" y="12954"/>
                </a:lnTo>
                <a:lnTo>
                  <a:pt x="3476" y="27003"/>
                </a:lnTo>
                <a:lnTo>
                  <a:pt x="0" y="44196"/>
                </a:lnTo>
                <a:lnTo>
                  <a:pt x="0" y="219456"/>
                </a:lnTo>
                <a:lnTo>
                  <a:pt x="3476" y="235767"/>
                </a:lnTo>
                <a:lnTo>
                  <a:pt x="12953" y="249364"/>
                </a:lnTo>
                <a:lnTo>
                  <a:pt x="27003" y="258675"/>
                </a:lnTo>
                <a:lnTo>
                  <a:pt x="44196" y="262128"/>
                </a:lnTo>
                <a:lnTo>
                  <a:pt x="219456" y="262128"/>
                </a:lnTo>
                <a:lnTo>
                  <a:pt x="235767" y="258675"/>
                </a:lnTo>
                <a:lnTo>
                  <a:pt x="249364" y="249364"/>
                </a:lnTo>
                <a:lnTo>
                  <a:pt x="258675" y="235767"/>
                </a:lnTo>
                <a:lnTo>
                  <a:pt x="262128" y="219456"/>
                </a:lnTo>
                <a:lnTo>
                  <a:pt x="262128" y="44196"/>
                </a:lnTo>
                <a:lnTo>
                  <a:pt x="258675" y="27003"/>
                </a:lnTo>
                <a:lnTo>
                  <a:pt x="249364" y="12954"/>
                </a:lnTo>
                <a:lnTo>
                  <a:pt x="235767" y="3476"/>
                </a:lnTo>
                <a:lnTo>
                  <a:pt x="2194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5" name="object 55"/>
          <p:cNvSpPr txBox="1"/>
          <p:nvPr/>
        </p:nvSpPr>
        <p:spPr>
          <a:xfrm>
            <a:off x="753483" y="5537730"/>
            <a:ext cx="4123204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601">
              <a:lnSpc>
                <a:spcPts val="1990"/>
              </a:lnSpc>
              <a:tabLst>
                <a:tab pos="310980" algn="l"/>
              </a:tabLst>
            </a:pPr>
            <a:r>
              <a:rPr sz="1721" b="1" spc="13" dirty="0">
                <a:solidFill>
                  <a:srgbClr val="FF0000"/>
                </a:solidFill>
                <a:latin typeface="Arial"/>
                <a:cs typeface="Arial"/>
              </a:rPr>
              <a:t>5	</a:t>
            </a:r>
            <a:r>
              <a:rPr lang="en-US" sz="1600" b="1" spc="13" dirty="0" err="1" smtClean="0">
                <a:solidFill>
                  <a:schemeClr val="bg1"/>
                </a:solidFill>
                <a:cs typeface="Arial"/>
              </a:rPr>
              <a:t>Membangun</a:t>
            </a:r>
            <a:r>
              <a:rPr lang="en-US" sz="1600" b="1" spc="13" dirty="0" smtClean="0">
                <a:solidFill>
                  <a:schemeClr val="bg1"/>
                </a:solidFill>
                <a:cs typeface="Arial"/>
              </a:rPr>
              <a:t> </a:t>
            </a:r>
            <a:r>
              <a:rPr lang="en-US" sz="1600" b="1" spc="13" dirty="0" err="1" smtClean="0">
                <a:solidFill>
                  <a:schemeClr val="bg1"/>
                </a:solidFill>
                <a:cs typeface="Arial"/>
              </a:rPr>
              <a:t>infrastruktur</a:t>
            </a:r>
            <a:r>
              <a:rPr lang="en-US" sz="1600" b="1" spc="13" dirty="0" smtClean="0">
                <a:solidFill>
                  <a:schemeClr val="bg1"/>
                </a:solidFill>
                <a:cs typeface="Arial"/>
              </a:rPr>
              <a:t> digital </a:t>
            </a:r>
            <a:r>
              <a:rPr lang="en-US" sz="1600" b="1" spc="13" dirty="0" err="1" smtClean="0">
                <a:solidFill>
                  <a:schemeClr val="bg1"/>
                </a:solidFill>
                <a:cs typeface="Arial"/>
              </a:rPr>
              <a:t>nasional</a:t>
            </a:r>
            <a:endParaRPr sz="1600" baseline="1587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449017" y="1896516"/>
            <a:ext cx="2619935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6"/>
              </a:lnSpc>
            </a:pPr>
            <a:r>
              <a:rPr sz="1544" b="1" dirty="0">
                <a:solidFill>
                  <a:srgbClr val="FFFFFF"/>
                </a:solidFill>
                <a:latin typeface="Arial"/>
                <a:cs typeface="Arial"/>
              </a:rPr>
              <a:t>Attract </a:t>
            </a:r>
            <a:r>
              <a:rPr sz="1544" b="1" spc="4" dirty="0">
                <a:solidFill>
                  <a:srgbClr val="FFFFFF"/>
                </a:solidFill>
                <a:latin typeface="Arial"/>
                <a:cs typeface="Arial"/>
              </a:rPr>
              <a:t>Foreign</a:t>
            </a:r>
            <a:r>
              <a:rPr sz="1544" b="1" spc="-7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44" b="1" spc="4" dirty="0">
                <a:solidFill>
                  <a:srgbClr val="FFFFFF"/>
                </a:solidFill>
                <a:latin typeface="Arial"/>
                <a:cs typeface="Arial"/>
              </a:rPr>
              <a:t>Investments</a:t>
            </a:r>
            <a:endParaRPr sz="1544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5133190" y="1857039"/>
            <a:ext cx="4133850" cy="305360"/>
          </a:xfrm>
          <a:custGeom>
            <a:avLst/>
            <a:gdLst/>
            <a:ahLst/>
            <a:cxnLst/>
            <a:rect l="l" t="t" r="r" b="b"/>
            <a:pathLst>
              <a:path w="4685030" h="346075">
                <a:moveTo>
                  <a:pt x="0" y="345947"/>
                </a:moveTo>
                <a:lnTo>
                  <a:pt x="4684776" y="345947"/>
                </a:lnTo>
                <a:lnTo>
                  <a:pt x="4684776" y="0"/>
                </a:lnTo>
                <a:lnTo>
                  <a:pt x="0" y="0"/>
                </a:lnTo>
                <a:lnTo>
                  <a:pt x="0" y="34594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8" name="object 58"/>
          <p:cNvSpPr txBox="1"/>
          <p:nvPr/>
        </p:nvSpPr>
        <p:spPr>
          <a:xfrm>
            <a:off x="5455740" y="2811140"/>
            <a:ext cx="2233332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6"/>
              </a:lnSpc>
            </a:pPr>
            <a:r>
              <a:rPr sz="1544" b="1" spc="4" dirty="0">
                <a:solidFill>
                  <a:srgbClr val="FFFFFF"/>
                </a:solidFill>
                <a:latin typeface="Arial"/>
                <a:cs typeface="Arial"/>
              </a:rPr>
              <a:t>Upgrade Human</a:t>
            </a:r>
            <a:r>
              <a:rPr sz="1544" b="1" spc="-12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44" b="1" spc="4" dirty="0">
                <a:solidFill>
                  <a:srgbClr val="FFFFFF"/>
                </a:solidFill>
                <a:latin typeface="Arial"/>
                <a:cs typeface="Arial"/>
              </a:rPr>
              <a:t>Capital</a:t>
            </a:r>
            <a:endParaRPr sz="1544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5133190" y="2784886"/>
            <a:ext cx="4133850" cy="280147"/>
          </a:xfrm>
          <a:custGeom>
            <a:avLst/>
            <a:gdLst/>
            <a:ahLst/>
            <a:cxnLst/>
            <a:rect l="l" t="t" r="r" b="b"/>
            <a:pathLst>
              <a:path w="4685030" h="317500">
                <a:moveTo>
                  <a:pt x="0" y="316992"/>
                </a:moveTo>
                <a:lnTo>
                  <a:pt x="4684776" y="316992"/>
                </a:lnTo>
                <a:lnTo>
                  <a:pt x="4684776" y="0"/>
                </a:lnTo>
                <a:lnTo>
                  <a:pt x="0" y="0"/>
                </a:lnTo>
                <a:lnTo>
                  <a:pt x="0" y="31699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0" name="object 60"/>
          <p:cNvSpPr/>
          <p:nvPr/>
        </p:nvSpPr>
        <p:spPr>
          <a:xfrm>
            <a:off x="5125121" y="2152873"/>
            <a:ext cx="4152900" cy="543485"/>
          </a:xfrm>
          <a:custGeom>
            <a:avLst/>
            <a:gdLst/>
            <a:ahLst/>
            <a:cxnLst/>
            <a:rect l="l" t="t" r="r" b="b"/>
            <a:pathLst>
              <a:path w="4706620" h="615950">
                <a:moveTo>
                  <a:pt x="4706111" y="0"/>
                </a:moveTo>
                <a:lnTo>
                  <a:pt x="0" y="0"/>
                </a:lnTo>
                <a:lnTo>
                  <a:pt x="0" y="615696"/>
                </a:lnTo>
                <a:lnTo>
                  <a:pt x="4706111" y="615696"/>
                </a:lnTo>
                <a:lnTo>
                  <a:pt x="4706111" y="606551"/>
                </a:lnTo>
                <a:lnTo>
                  <a:pt x="10667" y="606551"/>
                </a:lnTo>
                <a:lnTo>
                  <a:pt x="10667" y="595884"/>
                </a:lnTo>
                <a:lnTo>
                  <a:pt x="9143" y="594360"/>
                </a:lnTo>
                <a:lnTo>
                  <a:pt x="10667" y="594360"/>
                </a:lnTo>
                <a:lnTo>
                  <a:pt x="10667" y="21336"/>
                </a:lnTo>
                <a:lnTo>
                  <a:pt x="9143" y="21336"/>
                </a:lnTo>
                <a:lnTo>
                  <a:pt x="10667" y="19812"/>
                </a:lnTo>
                <a:lnTo>
                  <a:pt x="10667" y="10667"/>
                </a:lnTo>
                <a:lnTo>
                  <a:pt x="4706111" y="10667"/>
                </a:lnTo>
                <a:lnTo>
                  <a:pt x="4706111" y="0"/>
                </a:lnTo>
                <a:close/>
              </a:path>
              <a:path w="4706620" h="615950">
                <a:moveTo>
                  <a:pt x="19811" y="605027"/>
                </a:moveTo>
                <a:lnTo>
                  <a:pt x="10667" y="605027"/>
                </a:lnTo>
                <a:lnTo>
                  <a:pt x="10667" y="606551"/>
                </a:lnTo>
                <a:lnTo>
                  <a:pt x="4695444" y="606551"/>
                </a:lnTo>
                <a:lnTo>
                  <a:pt x="4695444" y="605027"/>
                </a:lnTo>
                <a:lnTo>
                  <a:pt x="19811" y="605027"/>
                </a:lnTo>
                <a:close/>
              </a:path>
              <a:path w="4706620" h="615950">
                <a:moveTo>
                  <a:pt x="4706111" y="10667"/>
                </a:moveTo>
                <a:lnTo>
                  <a:pt x="4695443" y="10667"/>
                </a:lnTo>
                <a:lnTo>
                  <a:pt x="4695444" y="606551"/>
                </a:lnTo>
                <a:lnTo>
                  <a:pt x="4706111" y="606551"/>
                </a:lnTo>
                <a:lnTo>
                  <a:pt x="4706111" y="10667"/>
                </a:lnTo>
                <a:close/>
              </a:path>
              <a:path w="4706620" h="615950">
                <a:moveTo>
                  <a:pt x="4684776" y="605027"/>
                </a:moveTo>
                <a:lnTo>
                  <a:pt x="19812" y="605027"/>
                </a:lnTo>
                <a:lnTo>
                  <a:pt x="4684776" y="605027"/>
                </a:lnTo>
                <a:close/>
              </a:path>
              <a:path w="4706620" h="615950">
                <a:moveTo>
                  <a:pt x="4695444" y="605027"/>
                </a:moveTo>
                <a:lnTo>
                  <a:pt x="4684776" y="605027"/>
                </a:lnTo>
                <a:lnTo>
                  <a:pt x="4695444" y="605027"/>
                </a:lnTo>
                <a:close/>
              </a:path>
              <a:path w="4706620" h="615950">
                <a:moveTo>
                  <a:pt x="10667" y="594360"/>
                </a:moveTo>
                <a:lnTo>
                  <a:pt x="9143" y="594360"/>
                </a:lnTo>
                <a:lnTo>
                  <a:pt x="10667" y="595884"/>
                </a:lnTo>
                <a:lnTo>
                  <a:pt x="10667" y="594360"/>
                </a:lnTo>
                <a:close/>
              </a:path>
              <a:path w="4706620" h="615950">
                <a:moveTo>
                  <a:pt x="10667" y="19812"/>
                </a:moveTo>
                <a:lnTo>
                  <a:pt x="9143" y="21336"/>
                </a:lnTo>
                <a:lnTo>
                  <a:pt x="10667" y="21336"/>
                </a:lnTo>
                <a:lnTo>
                  <a:pt x="10667" y="19812"/>
                </a:lnTo>
                <a:close/>
              </a:path>
              <a:path w="4706620" h="615950">
                <a:moveTo>
                  <a:pt x="19812" y="10667"/>
                </a:moveTo>
                <a:lnTo>
                  <a:pt x="10667" y="10667"/>
                </a:lnTo>
                <a:lnTo>
                  <a:pt x="10667" y="12191"/>
                </a:lnTo>
                <a:lnTo>
                  <a:pt x="18287" y="12191"/>
                </a:lnTo>
                <a:lnTo>
                  <a:pt x="19812" y="10667"/>
                </a:lnTo>
                <a:close/>
              </a:path>
              <a:path w="4706620" h="615950">
                <a:moveTo>
                  <a:pt x="4684776" y="10667"/>
                </a:moveTo>
                <a:lnTo>
                  <a:pt x="19812" y="10667"/>
                </a:lnTo>
                <a:lnTo>
                  <a:pt x="19812" y="12191"/>
                </a:lnTo>
                <a:lnTo>
                  <a:pt x="4684776" y="12191"/>
                </a:lnTo>
                <a:lnTo>
                  <a:pt x="4684776" y="10667"/>
                </a:lnTo>
                <a:close/>
              </a:path>
              <a:path w="4706620" h="615950">
                <a:moveTo>
                  <a:pt x="4695443" y="10667"/>
                </a:moveTo>
                <a:lnTo>
                  <a:pt x="4684776" y="10667"/>
                </a:lnTo>
                <a:lnTo>
                  <a:pt x="4686300" y="12191"/>
                </a:lnTo>
                <a:lnTo>
                  <a:pt x="4695443" y="12191"/>
                </a:lnTo>
                <a:lnTo>
                  <a:pt x="4695443" y="1066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1" name="object 61"/>
          <p:cNvSpPr/>
          <p:nvPr/>
        </p:nvSpPr>
        <p:spPr>
          <a:xfrm>
            <a:off x="5133190" y="2162287"/>
            <a:ext cx="4133850" cy="523315"/>
          </a:xfrm>
          <a:custGeom>
            <a:avLst/>
            <a:gdLst/>
            <a:ahLst/>
            <a:cxnLst/>
            <a:rect l="l" t="t" r="r" b="b"/>
            <a:pathLst>
              <a:path w="4685030" h="593089">
                <a:moveTo>
                  <a:pt x="0" y="592836"/>
                </a:moveTo>
                <a:lnTo>
                  <a:pt x="4684776" y="592836"/>
                </a:lnTo>
                <a:lnTo>
                  <a:pt x="4684776" y="0"/>
                </a:lnTo>
                <a:lnTo>
                  <a:pt x="0" y="0"/>
                </a:lnTo>
                <a:lnTo>
                  <a:pt x="0" y="592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2" name="object 62"/>
          <p:cNvSpPr/>
          <p:nvPr/>
        </p:nvSpPr>
        <p:spPr>
          <a:xfrm>
            <a:off x="5125121" y="2152873"/>
            <a:ext cx="4152900" cy="543485"/>
          </a:xfrm>
          <a:custGeom>
            <a:avLst/>
            <a:gdLst/>
            <a:ahLst/>
            <a:cxnLst/>
            <a:rect l="l" t="t" r="r" b="b"/>
            <a:pathLst>
              <a:path w="4706620" h="615950">
                <a:moveTo>
                  <a:pt x="4706111" y="0"/>
                </a:moveTo>
                <a:lnTo>
                  <a:pt x="0" y="0"/>
                </a:lnTo>
                <a:lnTo>
                  <a:pt x="0" y="615696"/>
                </a:lnTo>
                <a:lnTo>
                  <a:pt x="4706111" y="615696"/>
                </a:lnTo>
                <a:lnTo>
                  <a:pt x="4706111" y="605027"/>
                </a:lnTo>
                <a:lnTo>
                  <a:pt x="19812" y="605027"/>
                </a:lnTo>
                <a:lnTo>
                  <a:pt x="9143" y="594360"/>
                </a:lnTo>
                <a:lnTo>
                  <a:pt x="19812" y="594360"/>
                </a:lnTo>
                <a:lnTo>
                  <a:pt x="19812" y="21336"/>
                </a:lnTo>
                <a:lnTo>
                  <a:pt x="9143" y="21336"/>
                </a:lnTo>
                <a:lnTo>
                  <a:pt x="19812" y="10667"/>
                </a:lnTo>
                <a:lnTo>
                  <a:pt x="4706111" y="10667"/>
                </a:lnTo>
                <a:lnTo>
                  <a:pt x="4706111" y="0"/>
                </a:lnTo>
                <a:close/>
              </a:path>
              <a:path w="4706620" h="615950">
                <a:moveTo>
                  <a:pt x="19812" y="594360"/>
                </a:moveTo>
                <a:lnTo>
                  <a:pt x="9143" y="594360"/>
                </a:lnTo>
                <a:lnTo>
                  <a:pt x="19812" y="605027"/>
                </a:lnTo>
                <a:lnTo>
                  <a:pt x="19812" y="594360"/>
                </a:lnTo>
                <a:close/>
              </a:path>
              <a:path w="4706620" h="615950">
                <a:moveTo>
                  <a:pt x="4684776" y="594360"/>
                </a:moveTo>
                <a:lnTo>
                  <a:pt x="19812" y="594360"/>
                </a:lnTo>
                <a:lnTo>
                  <a:pt x="19812" y="605027"/>
                </a:lnTo>
                <a:lnTo>
                  <a:pt x="4684776" y="605027"/>
                </a:lnTo>
                <a:lnTo>
                  <a:pt x="4684776" y="594360"/>
                </a:lnTo>
                <a:close/>
              </a:path>
              <a:path w="4706620" h="615950">
                <a:moveTo>
                  <a:pt x="4684776" y="10667"/>
                </a:moveTo>
                <a:lnTo>
                  <a:pt x="4684776" y="605027"/>
                </a:lnTo>
                <a:lnTo>
                  <a:pt x="4695444" y="594360"/>
                </a:lnTo>
                <a:lnTo>
                  <a:pt x="4706111" y="594360"/>
                </a:lnTo>
                <a:lnTo>
                  <a:pt x="4706111" y="21336"/>
                </a:lnTo>
                <a:lnTo>
                  <a:pt x="4695444" y="21336"/>
                </a:lnTo>
                <a:lnTo>
                  <a:pt x="4684776" y="10667"/>
                </a:lnTo>
                <a:close/>
              </a:path>
              <a:path w="4706620" h="615950">
                <a:moveTo>
                  <a:pt x="4706111" y="594360"/>
                </a:moveTo>
                <a:lnTo>
                  <a:pt x="4695444" y="594360"/>
                </a:lnTo>
                <a:lnTo>
                  <a:pt x="4684776" y="605027"/>
                </a:lnTo>
                <a:lnTo>
                  <a:pt x="4706111" y="605027"/>
                </a:lnTo>
                <a:lnTo>
                  <a:pt x="4706111" y="594360"/>
                </a:lnTo>
                <a:close/>
              </a:path>
              <a:path w="4706620" h="615950">
                <a:moveTo>
                  <a:pt x="19812" y="10667"/>
                </a:moveTo>
                <a:lnTo>
                  <a:pt x="9143" y="21336"/>
                </a:lnTo>
                <a:lnTo>
                  <a:pt x="19812" y="21336"/>
                </a:lnTo>
                <a:lnTo>
                  <a:pt x="19812" y="10667"/>
                </a:lnTo>
                <a:close/>
              </a:path>
              <a:path w="4706620" h="615950">
                <a:moveTo>
                  <a:pt x="4684776" y="10667"/>
                </a:moveTo>
                <a:lnTo>
                  <a:pt x="19812" y="10667"/>
                </a:lnTo>
                <a:lnTo>
                  <a:pt x="19812" y="21336"/>
                </a:lnTo>
                <a:lnTo>
                  <a:pt x="4684776" y="21336"/>
                </a:lnTo>
                <a:lnTo>
                  <a:pt x="4684776" y="10667"/>
                </a:lnTo>
                <a:close/>
              </a:path>
              <a:path w="4706620" h="615950">
                <a:moveTo>
                  <a:pt x="4706111" y="10667"/>
                </a:moveTo>
                <a:lnTo>
                  <a:pt x="4684776" y="10667"/>
                </a:lnTo>
                <a:lnTo>
                  <a:pt x="4695444" y="21336"/>
                </a:lnTo>
                <a:lnTo>
                  <a:pt x="4706111" y="21336"/>
                </a:lnTo>
                <a:lnTo>
                  <a:pt x="4706111" y="1066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3" name="object 63"/>
          <p:cNvSpPr txBox="1"/>
          <p:nvPr/>
        </p:nvSpPr>
        <p:spPr>
          <a:xfrm>
            <a:off x="5133190" y="2200791"/>
            <a:ext cx="4133850" cy="418667"/>
          </a:xfrm>
          <a:prstGeom prst="rect">
            <a:avLst/>
          </a:prstGeom>
        </p:spPr>
        <p:txBody>
          <a:bodyPr vert="horz" wrap="square" lIns="0" tIns="33618" rIns="0" bIns="0" rtlCol="0">
            <a:spAutoFit/>
          </a:bodyPr>
          <a:lstStyle/>
          <a:p>
            <a:pPr marL="137840" marR="182105" indent="-110384">
              <a:lnSpc>
                <a:spcPts val="1474"/>
              </a:lnSpc>
              <a:spcBef>
                <a:spcPts val="265"/>
              </a:spcBef>
              <a:buClr>
                <a:srgbClr val="9A1616"/>
              </a:buClr>
              <a:buChar char="•"/>
              <a:tabLst>
                <a:tab pos="138400" algn="l"/>
              </a:tabLst>
            </a:pPr>
            <a:r>
              <a:rPr lang="en-US" sz="1200" spc="13" dirty="0" err="1" smtClean="0">
                <a:cs typeface="Arial"/>
              </a:rPr>
              <a:t>Melibatkan</a:t>
            </a:r>
            <a:r>
              <a:rPr lang="en-US" sz="1200" spc="13" dirty="0" smtClean="0">
                <a:cs typeface="Arial"/>
              </a:rPr>
              <a:t> </a:t>
            </a:r>
            <a:r>
              <a:rPr lang="en-US" sz="1200" b="1" spc="13" dirty="0" err="1" smtClean="0">
                <a:cs typeface="Arial"/>
              </a:rPr>
              <a:t>pelaku</a:t>
            </a:r>
            <a:r>
              <a:rPr lang="en-US" sz="1200" b="1" spc="13" dirty="0" smtClean="0">
                <a:cs typeface="Arial"/>
              </a:rPr>
              <a:t> industry </a:t>
            </a:r>
            <a:r>
              <a:rPr lang="en-US" sz="1200" b="1" spc="13" dirty="0" err="1" smtClean="0">
                <a:cs typeface="Arial"/>
              </a:rPr>
              <a:t>terkemuka</a:t>
            </a:r>
            <a:r>
              <a:rPr lang="en-US" sz="1200" spc="13" dirty="0" smtClean="0">
                <a:cs typeface="Arial"/>
              </a:rPr>
              <a:t> </a:t>
            </a:r>
            <a:r>
              <a:rPr lang="en-US" sz="1200" spc="13" dirty="0" err="1" smtClean="0">
                <a:cs typeface="Arial"/>
              </a:rPr>
              <a:t>dengan</a:t>
            </a:r>
            <a:r>
              <a:rPr lang="en-US" sz="1200" spc="13" dirty="0" smtClean="0">
                <a:cs typeface="Arial"/>
              </a:rPr>
              <a:t> </a:t>
            </a:r>
            <a:r>
              <a:rPr lang="en-US" sz="1200" spc="13" dirty="0" err="1" smtClean="0">
                <a:cs typeface="Arial"/>
              </a:rPr>
              <a:t>insentif</a:t>
            </a:r>
            <a:r>
              <a:rPr lang="en-US" sz="1200" spc="13" dirty="0" smtClean="0">
                <a:cs typeface="Arial"/>
              </a:rPr>
              <a:t> </a:t>
            </a:r>
            <a:r>
              <a:rPr lang="en-US" sz="1200" spc="13" dirty="0" err="1" smtClean="0">
                <a:cs typeface="Arial"/>
              </a:rPr>
              <a:t>menarik</a:t>
            </a:r>
            <a:r>
              <a:rPr lang="en-US" sz="1200" spc="13" dirty="0" smtClean="0">
                <a:cs typeface="Arial"/>
              </a:rPr>
              <a:t>, </a:t>
            </a:r>
            <a:r>
              <a:rPr lang="en-US" sz="1200" spc="13" dirty="0" err="1" smtClean="0">
                <a:cs typeface="Arial"/>
              </a:rPr>
              <a:t>mempercepat</a:t>
            </a:r>
            <a:r>
              <a:rPr lang="en-US" sz="1200" spc="13" dirty="0" smtClean="0">
                <a:cs typeface="Arial"/>
              </a:rPr>
              <a:t> </a:t>
            </a:r>
            <a:r>
              <a:rPr lang="en-US" sz="1200" b="1" spc="13" dirty="0" smtClean="0">
                <a:cs typeface="Arial"/>
              </a:rPr>
              <a:t>transfer </a:t>
            </a:r>
            <a:r>
              <a:rPr lang="en-US" sz="1200" b="1" spc="13" dirty="0" err="1" smtClean="0">
                <a:cs typeface="Arial"/>
              </a:rPr>
              <a:t>teknologi</a:t>
            </a:r>
            <a:r>
              <a:rPr lang="en-US" sz="1200" b="1" spc="13" dirty="0" smtClean="0">
                <a:cs typeface="Arial"/>
              </a:rPr>
              <a:t>.</a:t>
            </a:r>
            <a:endParaRPr sz="1200" dirty="0"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119744" y="3055172"/>
            <a:ext cx="4157943" cy="567578"/>
          </a:xfrm>
          <a:custGeom>
            <a:avLst/>
            <a:gdLst/>
            <a:ahLst/>
            <a:cxnLst/>
            <a:rect l="l" t="t" r="r" b="b"/>
            <a:pathLst>
              <a:path w="4712334" h="643254">
                <a:moveTo>
                  <a:pt x="4712208" y="0"/>
                </a:moveTo>
                <a:lnTo>
                  <a:pt x="0" y="0"/>
                </a:lnTo>
                <a:lnTo>
                  <a:pt x="0" y="643127"/>
                </a:lnTo>
                <a:lnTo>
                  <a:pt x="4712208" y="643127"/>
                </a:lnTo>
                <a:lnTo>
                  <a:pt x="4712208" y="635508"/>
                </a:lnTo>
                <a:lnTo>
                  <a:pt x="12191" y="635508"/>
                </a:lnTo>
                <a:lnTo>
                  <a:pt x="12191" y="624839"/>
                </a:lnTo>
                <a:lnTo>
                  <a:pt x="10668" y="623316"/>
                </a:lnTo>
                <a:lnTo>
                  <a:pt x="12191" y="623316"/>
                </a:lnTo>
                <a:lnTo>
                  <a:pt x="12191" y="21336"/>
                </a:lnTo>
                <a:lnTo>
                  <a:pt x="10668" y="21336"/>
                </a:lnTo>
                <a:lnTo>
                  <a:pt x="12191" y="19812"/>
                </a:lnTo>
                <a:lnTo>
                  <a:pt x="12191" y="10668"/>
                </a:lnTo>
                <a:lnTo>
                  <a:pt x="4712208" y="10668"/>
                </a:lnTo>
                <a:lnTo>
                  <a:pt x="4712208" y="0"/>
                </a:lnTo>
                <a:close/>
              </a:path>
              <a:path w="4712334" h="643254">
                <a:moveTo>
                  <a:pt x="21335" y="633983"/>
                </a:moveTo>
                <a:lnTo>
                  <a:pt x="12191" y="633983"/>
                </a:lnTo>
                <a:lnTo>
                  <a:pt x="12191" y="635508"/>
                </a:lnTo>
                <a:lnTo>
                  <a:pt x="4701540" y="635508"/>
                </a:lnTo>
                <a:lnTo>
                  <a:pt x="4701540" y="633984"/>
                </a:lnTo>
                <a:lnTo>
                  <a:pt x="21335" y="633983"/>
                </a:lnTo>
                <a:close/>
              </a:path>
              <a:path w="4712334" h="643254">
                <a:moveTo>
                  <a:pt x="4712208" y="10668"/>
                </a:moveTo>
                <a:lnTo>
                  <a:pt x="4701540" y="10668"/>
                </a:lnTo>
                <a:lnTo>
                  <a:pt x="4701540" y="635508"/>
                </a:lnTo>
                <a:lnTo>
                  <a:pt x="4712208" y="635508"/>
                </a:lnTo>
                <a:lnTo>
                  <a:pt x="4712208" y="10668"/>
                </a:lnTo>
                <a:close/>
              </a:path>
              <a:path w="4712334" h="643254">
                <a:moveTo>
                  <a:pt x="4690872" y="633983"/>
                </a:moveTo>
                <a:lnTo>
                  <a:pt x="21336" y="633983"/>
                </a:lnTo>
                <a:lnTo>
                  <a:pt x="4690872" y="633984"/>
                </a:lnTo>
                <a:close/>
              </a:path>
              <a:path w="4712334" h="643254">
                <a:moveTo>
                  <a:pt x="4701540" y="633983"/>
                </a:moveTo>
                <a:lnTo>
                  <a:pt x="4690872" y="633983"/>
                </a:lnTo>
                <a:lnTo>
                  <a:pt x="4701540" y="633984"/>
                </a:lnTo>
                <a:close/>
              </a:path>
              <a:path w="4712334" h="643254">
                <a:moveTo>
                  <a:pt x="12191" y="623316"/>
                </a:moveTo>
                <a:lnTo>
                  <a:pt x="10668" y="623316"/>
                </a:lnTo>
                <a:lnTo>
                  <a:pt x="12191" y="624839"/>
                </a:lnTo>
                <a:lnTo>
                  <a:pt x="12191" y="623316"/>
                </a:lnTo>
                <a:close/>
              </a:path>
              <a:path w="4712334" h="643254">
                <a:moveTo>
                  <a:pt x="12191" y="19812"/>
                </a:moveTo>
                <a:lnTo>
                  <a:pt x="10668" y="21336"/>
                </a:lnTo>
                <a:lnTo>
                  <a:pt x="12191" y="21336"/>
                </a:lnTo>
                <a:lnTo>
                  <a:pt x="12191" y="19812"/>
                </a:lnTo>
                <a:close/>
              </a:path>
              <a:path w="4712334" h="643254">
                <a:moveTo>
                  <a:pt x="21336" y="10668"/>
                </a:moveTo>
                <a:lnTo>
                  <a:pt x="12191" y="10668"/>
                </a:lnTo>
                <a:lnTo>
                  <a:pt x="12191" y="12192"/>
                </a:lnTo>
                <a:lnTo>
                  <a:pt x="19812" y="12192"/>
                </a:lnTo>
                <a:lnTo>
                  <a:pt x="21336" y="10668"/>
                </a:lnTo>
                <a:close/>
              </a:path>
              <a:path w="4712334" h="643254">
                <a:moveTo>
                  <a:pt x="4690872" y="10668"/>
                </a:moveTo>
                <a:lnTo>
                  <a:pt x="21336" y="10668"/>
                </a:lnTo>
                <a:lnTo>
                  <a:pt x="21336" y="12192"/>
                </a:lnTo>
                <a:lnTo>
                  <a:pt x="4690872" y="12192"/>
                </a:lnTo>
                <a:lnTo>
                  <a:pt x="4690872" y="10668"/>
                </a:lnTo>
                <a:close/>
              </a:path>
              <a:path w="4712334" h="643254">
                <a:moveTo>
                  <a:pt x="4701540" y="10668"/>
                </a:moveTo>
                <a:lnTo>
                  <a:pt x="4690872" y="10668"/>
                </a:lnTo>
                <a:lnTo>
                  <a:pt x="4692396" y="12192"/>
                </a:lnTo>
                <a:lnTo>
                  <a:pt x="4701540" y="12192"/>
                </a:lnTo>
                <a:lnTo>
                  <a:pt x="4701540" y="10668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5" name="object 65"/>
          <p:cNvSpPr/>
          <p:nvPr/>
        </p:nvSpPr>
        <p:spPr>
          <a:xfrm>
            <a:off x="5129157" y="3064585"/>
            <a:ext cx="4137772" cy="549088"/>
          </a:xfrm>
          <a:custGeom>
            <a:avLst/>
            <a:gdLst/>
            <a:ahLst/>
            <a:cxnLst/>
            <a:rect l="l" t="t" r="r" b="b"/>
            <a:pathLst>
              <a:path w="4689475" h="622300">
                <a:moveTo>
                  <a:pt x="0" y="621791"/>
                </a:moveTo>
                <a:lnTo>
                  <a:pt x="4689348" y="621791"/>
                </a:lnTo>
                <a:lnTo>
                  <a:pt x="4689348" y="0"/>
                </a:lnTo>
                <a:lnTo>
                  <a:pt x="0" y="0"/>
                </a:lnTo>
                <a:lnTo>
                  <a:pt x="0" y="6217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6" name="object 66"/>
          <p:cNvSpPr/>
          <p:nvPr/>
        </p:nvSpPr>
        <p:spPr>
          <a:xfrm>
            <a:off x="5119744" y="3055172"/>
            <a:ext cx="4157943" cy="567578"/>
          </a:xfrm>
          <a:custGeom>
            <a:avLst/>
            <a:gdLst/>
            <a:ahLst/>
            <a:cxnLst/>
            <a:rect l="l" t="t" r="r" b="b"/>
            <a:pathLst>
              <a:path w="4712334" h="643254">
                <a:moveTo>
                  <a:pt x="4712208" y="0"/>
                </a:moveTo>
                <a:lnTo>
                  <a:pt x="0" y="0"/>
                </a:lnTo>
                <a:lnTo>
                  <a:pt x="0" y="643127"/>
                </a:lnTo>
                <a:lnTo>
                  <a:pt x="4712208" y="643127"/>
                </a:lnTo>
                <a:lnTo>
                  <a:pt x="4712208" y="633984"/>
                </a:lnTo>
                <a:lnTo>
                  <a:pt x="21336" y="633984"/>
                </a:lnTo>
                <a:lnTo>
                  <a:pt x="10668" y="623316"/>
                </a:lnTo>
                <a:lnTo>
                  <a:pt x="21336" y="623316"/>
                </a:lnTo>
                <a:lnTo>
                  <a:pt x="21336" y="21336"/>
                </a:lnTo>
                <a:lnTo>
                  <a:pt x="10668" y="21336"/>
                </a:lnTo>
                <a:lnTo>
                  <a:pt x="21336" y="10668"/>
                </a:lnTo>
                <a:lnTo>
                  <a:pt x="4712208" y="10668"/>
                </a:lnTo>
                <a:lnTo>
                  <a:pt x="4712208" y="0"/>
                </a:lnTo>
                <a:close/>
              </a:path>
              <a:path w="4712334" h="643254">
                <a:moveTo>
                  <a:pt x="21336" y="623316"/>
                </a:moveTo>
                <a:lnTo>
                  <a:pt x="10668" y="623316"/>
                </a:lnTo>
                <a:lnTo>
                  <a:pt x="21336" y="633984"/>
                </a:lnTo>
                <a:lnTo>
                  <a:pt x="21336" y="623316"/>
                </a:lnTo>
                <a:close/>
              </a:path>
              <a:path w="4712334" h="643254">
                <a:moveTo>
                  <a:pt x="4690872" y="623316"/>
                </a:moveTo>
                <a:lnTo>
                  <a:pt x="21336" y="623316"/>
                </a:lnTo>
                <a:lnTo>
                  <a:pt x="21336" y="633984"/>
                </a:lnTo>
                <a:lnTo>
                  <a:pt x="4690872" y="633984"/>
                </a:lnTo>
                <a:lnTo>
                  <a:pt x="4690872" y="623316"/>
                </a:lnTo>
                <a:close/>
              </a:path>
              <a:path w="4712334" h="643254">
                <a:moveTo>
                  <a:pt x="4690872" y="10668"/>
                </a:moveTo>
                <a:lnTo>
                  <a:pt x="4690872" y="633984"/>
                </a:lnTo>
                <a:lnTo>
                  <a:pt x="4701540" y="623316"/>
                </a:lnTo>
                <a:lnTo>
                  <a:pt x="4712208" y="623316"/>
                </a:lnTo>
                <a:lnTo>
                  <a:pt x="4712208" y="21336"/>
                </a:lnTo>
                <a:lnTo>
                  <a:pt x="4701540" y="21336"/>
                </a:lnTo>
                <a:lnTo>
                  <a:pt x="4690872" y="10668"/>
                </a:lnTo>
                <a:close/>
              </a:path>
              <a:path w="4712334" h="643254">
                <a:moveTo>
                  <a:pt x="4712208" y="623316"/>
                </a:moveTo>
                <a:lnTo>
                  <a:pt x="4701540" y="623316"/>
                </a:lnTo>
                <a:lnTo>
                  <a:pt x="4690872" y="633984"/>
                </a:lnTo>
                <a:lnTo>
                  <a:pt x="4712208" y="633984"/>
                </a:lnTo>
                <a:lnTo>
                  <a:pt x="4712208" y="623316"/>
                </a:lnTo>
                <a:close/>
              </a:path>
              <a:path w="4712334" h="643254">
                <a:moveTo>
                  <a:pt x="21336" y="10668"/>
                </a:moveTo>
                <a:lnTo>
                  <a:pt x="10668" y="21336"/>
                </a:lnTo>
                <a:lnTo>
                  <a:pt x="21336" y="21336"/>
                </a:lnTo>
                <a:lnTo>
                  <a:pt x="21336" y="10668"/>
                </a:lnTo>
                <a:close/>
              </a:path>
              <a:path w="4712334" h="643254">
                <a:moveTo>
                  <a:pt x="4690872" y="10668"/>
                </a:moveTo>
                <a:lnTo>
                  <a:pt x="21336" y="10668"/>
                </a:lnTo>
                <a:lnTo>
                  <a:pt x="21336" y="21336"/>
                </a:lnTo>
                <a:lnTo>
                  <a:pt x="4690872" y="21336"/>
                </a:lnTo>
                <a:lnTo>
                  <a:pt x="4690872" y="10668"/>
                </a:lnTo>
                <a:close/>
              </a:path>
              <a:path w="4712334" h="643254">
                <a:moveTo>
                  <a:pt x="4712208" y="10668"/>
                </a:moveTo>
                <a:lnTo>
                  <a:pt x="4690872" y="10668"/>
                </a:lnTo>
                <a:lnTo>
                  <a:pt x="4701540" y="21336"/>
                </a:lnTo>
                <a:lnTo>
                  <a:pt x="4712208" y="21336"/>
                </a:lnTo>
                <a:lnTo>
                  <a:pt x="4712208" y="10668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7" name="object 67"/>
          <p:cNvSpPr txBox="1"/>
          <p:nvPr/>
        </p:nvSpPr>
        <p:spPr>
          <a:xfrm>
            <a:off x="5129157" y="3078905"/>
            <a:ext cx="4137772" cy="441184"/>
          </a:xfrm>
          <a:prstGeom prst="rect">
            <a:avLst/>
          </a:prstGeom>
        </p:spPr>
        <p:txBody>
          <a:bodyPr vert="horz" wrap="square" lIns="0" tIns="33057" rIns="0" bIns="0" rtlCol="0">
            <a:spAutoFit/>
          </a:bodyPr>
          <a:lstStyle/>
          <a:p>
            <a:pPr marL="137279" indent="-110384">
              <a:spcBef>
                <a:spcPts val="260"/>
              </a:spcBef>
              <a:buClr>
                <a:srgbClr val="9A1616"/>
              </a:buClr>
              <a:buChar char="•"/>
              <a:tabLst>
                <a:tab pos="137840" algn="l"/>
              </a:tabLst>
            </a:pPr>
            <a:r>
              <a:rPr lang="en-US" sz="1200" dirty="0" err="1" smtClean="0">
                <a:cs typeface="Arial"/>
              </a:rPr>
              <a:t>Merombak</a:t>
            </a:r>
            <a:r>
              <a:rPr lang="en-US" sz="1200" dirty="0" smtClean="0">
                <a:cs typeface="Arial"/>
              </a:rPr>
              <a:t> </a:t>
            </a:r>
            <a:r>
              <a:rPr lang="en-US" sz="1200" b="1" dirty="0" err="1" smtClean="0">
                <a:cs typeface="Arial"/>
              </a:rPr>
              <a:t>kurikulum</a:t>
            </a:r>
            <a:r>
              <a:rPr lang="en-US" sz="1200" b="1" dirty="0" smtClean="0">
                <a:cs typeface="Arial"/>
              </a:rPr>
              <a:t> </a:t>
            </a:r>
            <a:r>
              <a:rPr lang="en-US" sz="1200" b="1" dirty="0" err="1" smtClean="0">
                <a:cs typeface="Arial"/>
              </a:rPr>
              <a:t>pendidikan</a:t>
            </a:r>
            <a:endParaRPr lang="en-US" sz="1200" b="1" dirty="0" smtClean="0">
              <a:cs typeface="Arial"/>
            </a:endParaRPr>
          </a:p>
          <a:p>
            <a:pPr marL="137279" indent="-110384">
              <a:spcBef>
                <a:spcPts val="260"/>
              </a:spcBef>
              <a:buClr>
                <a:srgbClr val="9A1616"/>
              </a:buClr>
              <a:buChar char="•"/>
              <a:tabLst>
                <a:tab pos="137840" algn="l"/>
              </a:tabLst>
            </a:pPr>
            <a:r>
              <a:rPr lang="en-US" sz="1200" dirty="0" err="1" smtClean="0">
                <a:cs typeface="Arial"/>
              </a:rPr>
              <a:t>Memperbaiki</a:t>
            </a:r>
            <a:r>
              <a:rPr lang="en-US" sz="1200" dirty="0" smtClean="0">
                <a:cs typeface="Arial"/>
              </a:rPr>
              <a:t> </a:t>
            </a:r>
            <a:r>
              <a:rPr lang="en-US" sz="1200" b="1" dirty="0" smtClean="0">
                <a:cs typeface="Arial"/>
              </a:rPr>
              <a:t>program </a:t>
            </a:r>
            <a:r>
              <a:rPr lang="en-US" sz="1200" b="1" dirty="0" err="1" smtClean="0">
                <a:cs typeface="Arial"/>
              </a:rPr>
              <a:t>mobilitas</a:t>
            </a:r>
            <a:r>
              <a:rPr lang="en-US" sz="1200" b="1" dirty="0" smtClean="0">
                <a:cs typeface="Arial"/>
              </a:rPr>
              <a:t> </a:t>
            </a:r>
            <a:r>
              <a:rPr lang="en-US" sz="1200" b="1" dirty="0" err="1" smtClean="0">
                <a:cs typeface="Arial"/>
              </a:rPr>
              <a:t>tenaga</a:t>
            </a:r>
            <a:r>
              <a:rPr lang="en-US" sz="1200" b="1" dirty="0" smtClean="0">
                <a:cs typeface="Arial"/>
              </a:rPr>
              <a:t> </a:t>
            </a:r>
            <a:r>
              <a:rPr lang="en-US" sz="1200" b="1" dirty="0" err="1" smtClean="0">
                <a:cs typeface="Arial"/>
              </a:rPr>
              <a:t>kerja</a:t>
            </a:r>
            <a:r>
              <a:rPr lang="en-US" sz="1200" b="1" dirty="0" smtClean="0">
                <a:cs typeface="Arial"/>
              </a:rPr>
              <a:t> global</a:t>
            </a:r>
            <a:endParaRPr sz="1200" dirty="0"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5160085" y="1889312"/>
            <a:ext cx="233082" cy="233082"/>
          </a:xfrm>
          <a:custGeom>
            <a:avLst/>
            <a:gdLst/>
            <a:ahLst/>
            <a:cxnLst/>
            <a:rect l="l" t="t" r="r" b="b"/>
            <a:pathLst>
              <a:path w="264160" h="264160">
                <a:moveTo>
                  <a:pt x="219455" y="0"/>
                </a:moveTo>
                <a:lnTo>
                  <a:pt x="44195" y="0"/>
                </a:lnTo>
                <a:lnTo>
                  <a:pt x="27003" y="3476"/>
                </a:lnTo>
                <a:lnTo>
                  <a:pt x="12953" y="12953"/>
                </a:lnTo>
                <a:lnTo>
                  <a:pt x="3476" y="27003"/>
                </a:lnTo>
                <a:lnTo>
                  <a:pt x="0" y="44195"/>
                </a:lnTo>
                <a:lnTo>
                  <a:pt x="0" y="219455"/>
                </a:lnTo>
                <a:lnTo>
                  <a:pt x="3476" y="236648"/>
                </a:lnTo>
                <a:lnTo>
                  <a:pt x="12953" y="250698"/>
                </a:lnTo>
                <a:lnTo>
                  <a:pt x="27003" y="260175"/>
                </a:lnTo>
                <a:lnTo>
                  <a:pt x="44195" y="263651"/>
                </a:lnTo>
                <a:lnTo>
                  <a:pt x="219455" y="263651"/>
                </a:lnTo>
                <a:lnTo>
                  <a:pt x="236648" y="260175"/>
                </a:lnTo>
                <a:lnTo>
                  <a:pt x="250697" y="250698"/>
                </a:lnTo>
                <a:lnTo>
                  <a:pt x="260175" y="236648"/>
                </a:lnTo>
                <a:lnTo>
                  <a:pt x="263651" y="219455"/>
                </a:lnTo>
                <a:lnTo>
                  <a:pt x="263651" y="44195"/>
                </a:lnTo>
                <a:lnTo>
                  <a:pt x="260175" y="27003"/>
                </a:lnTo>
                <a:lnTo>
                  <a:pt x="250697" y="12953"/>
                </a:lnTo>
                <a:lnTo>
                  <a:pt x="236648" y="3476"/>
                </a:lnTo>
                <a:lnTo>
                  <a:pt x="2194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9" name="object 69"/>
          <p:cNvSpPr txBox="1"/>
          <p:nvPr/>
        </p:nvSpPr>
        <p:spPr>
          <a:xfrm>
            <a:off x="5133190" y="1842382"/>
            <a:ext cx="4133850" cy="279526"/>
          </a:xfrm>
          <a:prstGeom prst="rect">
            <a:avLst/>
          </a:prstGeom>
        </p:spPr>
        <p:txBody>
          <a:bodyPr vert="horz" wrap="square" lIns="0" tIns="14568" rIns="0" bIns="0" rtlCol="0">
            <a:spAutoFit/>
          </a:bodyPr>
          <a:lstStyle/>
          <a:p>
            <a:pPr marL="81807">
              <a:spcBef>
                <a:spcPts val="115"/>
              </a:spcBef>
            </a:pPr>
            <a:r>
              <a:rPr sz="1721" b="1" spc="13" dirty="0" smtClean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lang="en-US" sz="1721" b="1" spc="13" dirty="0" smtClean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lang="en-US" sz="1600" b="1" spc="13" dirty="0" err="1" smtClean="0">
                <a:solidFill>
                  <a:schemeClr val="bg1"/>
                </a:solidFill>
                <a:cs typeface="Arial"/>
              </a:rPr>
              <a:t>Menarik</a:t>
            </a:r>
            <a:r>
              <a:rPr lang="en-US" sz="1600" b="1" spc="13" dirty="0" smtClean="0">
                <a:solidFill>
                  <a:schemeClr val="bg1"/>
                </a:solidFill>
                <a:cs typeface="Arial"/>
              </a:rPr>
              <a:t> </a:t>
            </a:r>
            <a:r>
              <a:rPr lang="en-US" sz="1600" b="1" spc="13" dirty="0" err="1" smtClean="0">
                <a:solidFill>
                  <a:schemeClr val="bg1"/>
                </a:solidFill>
                <a:cs typeface="Arial"/>
              </a:rPr>
              <a:t>minat</a:t>
            </a:r>
            <a:r>
              <a:rPr lang="en-US" sz="1600" b="1" spc="13" dirty="0" smtClean="0">
                <a:solidFill>
                  <a:schemeClr val="bg1"/>
                </a:solidFill>
                <a:cs typeface="Arial"/>
              </a:rPr>
              <a:t> </a:t>
            </a:r>
            <a:r>
              <a:rPr lang="en-US" sz="1600" b="1" spc="13" dirty="0" err="1" smtClean="0">
                <a:solidFill>
                  <a:schemeClr val="bg1"/>
                </a:solidFill>
                <a:cs typeface="Arial"/>
              </a:rPr>
              <a:t>investasi</a:t>
            </a:r>
            <a:r>
              <a:rPr lang="en-US" sz="1600" b="1" spc="13" dirty="0" smtClean="0">
                <a:solidFill>
                  <a:schemeClr val="bg1"/>
                </a:solidFill>
                <a:cs typeface="Arial"/>
              </a:rPr>
              <a:t> </a:t>
            </a:r>
            <a:r>
              <a:rPr lang="en-US" sz="1600" b="1" spc="13" dirty="0" err="1" smtClean="0">
                <a:solidFill>
                  <a:schemeClr val="bg1"/>
                </a:solidFill>
                <a:cs typeface="Arial"/>
              </a:rPr>
              <a:t>asing</a:t>
            </a:r>
            <a:endParaRPr sz="16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160085" y="2810436"/>
            <a:ext cx="233082" cy="231401"/>
          </a:xfrm>
          <a:custGeom>
            <a:avLst/>
            <a:gdLst/>
            <a:ahLst/>
            <a:cxnLst/>
            <a:rect l="l" t="t" r="r" b="b"/>
            <a:pathLst>
              <a:path w="264160" h="262254">
                <a:moveTo>
                  <a:pt x="219455" y="0"/>
                </a:moveTo>
                <a:lnTo>
                  <a:pt x="44195" y="0"/>
                </a:lnTo>
                <a:lnTo>
                  <a:pt x="27003" y="3476"/>
                </a:lnTo>
                <a:lnTo>
                  <a:pt x="12953" y="12953"/>
                </a:lnTo>
                <a:lnTo>
                  <a:pt x="3476" y="27003"/>
                </a:lnTo>
                <a:lnTo>
                  <a:pt x="0" y="44195"/>
                </a:lnTo>
                <a:lnTo>
                  <a:pt x="0" y="219455"/>
                </a:lnTo>
                <a:lnTo>
                  <a:pt x="3476" y="235767"/>
                </a:lnTo>
                <a:lnTo>
                  <a:pt x="12954" y="249364"/>
                </a:lnTo>
                <a:lnTo>
                  <a:pt x="27003" y="258675"/>
                </a:lnTo>
                <a:lnTo>
                  <a:pt x="44195" y="262127"/>
                </a:lnTo>
                <a:lnTo>
                  <a:pt x="219455" y="262127"/>
                </a:lnTo>
                <a:lnTo>
                  <a:pt x="236648" y="258675"/>
                </a:lnTo>
                <a:lnTo>
                  <a:pt x="250698" y="249364"/>
                </a:lnTo>
                <a:lnTo>
                  <a:pt x="260175" y="235767"/>
                </a:lnTo>
                <a:lnTo>
                  <a:pt x="263651" y="219455"/>
                </a:lnTo>
                <a:lnTo>
                  <a:pt x="263651" y="44195"/>
                </a:lnTo>
                <a:lnTo>
                  <a:pt x="260175" y="27003"/>
                </a:lnTo>
                <a:lnTo>
                  <a:pt x="250697" y="12953"/>
                </a:lnTo>
                <a:lnTo>
                  <a:pt x="236648" y="3476"/>
                </a:lnTo>
                <a:lnTo>
                  <a:pt x="2194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1" name="object 71"/>
          <p:cNvSpPr txBox="1"/>
          <p:nvPr/>
        </p:nvSpPr>
        <p:spPr>
          <a:xfrm>
            <a:off x="5129157" y="2786499"/>
            <a:ext cx="4137772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730">
              <a:lnSpc>
                <a:spcPts val="1990"/>
              </a:lnSpc>
              <a:tabLst>
                <a:tab pos="326109" algn="l"/>
              </a:tabLst>
            </a:pPr>
            <a:r>
              <a:rPr sz="1721" b="1" spc="13" dirty="0">
                <a:solidFill>
                  <a:srgbClr val="FF0000"/>
                </a:solidFill>
                <a:latin typeface="Arial"/>
                <a:cs typeface="Arial"/>
              </a:rPr>
              <a:t>7	</a:t>
            </a:r>
            <a:r>
              <a:rPr lang="en-US" sz="1600" b="1" spc="13" dirty="0" err="1" smtClean="0">
                <a:solidFill>
                  <a:schemeClr val="bg1"/>
                </a:solidFill>
                <a:cs typeface="Arial"/>
              </a:rPr>
              <a:t>Peningkatan</a:t>
            </a:r>
            <a:r>
              <a:rPr lang="en-US" sz="1600" b="1" spc="13" dirty="0" smtClean="0">
                <a:solidFill>
                  <a:schemeClr val="bg1"/>
                </a:solidFill>
                <a:cs typeface="Arial"/>
              </a:rPr>
              <a:t> </a:t>
            </a:r>
            <a:r>
              <a:rPr lang="en-US" sz="1600" b="1" spc="13" dirty="0" err="1" smtClean="0">
                <a:solidFill>
                  <a:schemeClr val="bg1"/>
                </a:solidFill>
                <a:cs typeface="Arial"/>
              </a:rPr>
              <a:t>kualitas</a:t>
            </a:r>
            <a:r>
              <a:rPr lang="en-US" sz="1600" b="1" spc="13" dirty="0" smtClean="0">
                <a:solidFill>
                  <a:schemeClr val="bg1"/>
                </a:solidFill>
                <a:cs typeface="Arial"/>
              </a:rPr>
              <a:t> SDM</a:t>
            </a:r>
            <a:endParaRPr sz="1600" baseline="1587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455741" y="3745801"/>
            <a:ext cx="3023907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6"/>
              </a:lnSpc>
            </a:pPr>
            <a:r>
              <a:rPr sz="1544" b="1" spc="4" dirty="0">
                <a:solidFill>
                  <a:srgbClr val="FFFFFF"/>
                </a:solidFill>
                <a:latin typeface="Arial"/>
                <a:cs typeface="Arial"/>
              </a:rPr>
              <a:t>Establish </a:t>
            </a:r>
            <a:r>
              <a:rPr sz="1544" b="1" dirty="0">
                <a:solidFill>
                  <a:srgbClr val="FFFFFF"/>
                </a:solidFill>
                <a:latin typeface="Arial"/>
                <a:cs typeface="Arial"/>
              </a:rPr>
              <a:t>Innovation</a:t>
            </a:r>
            <a:r>
              <a:rPr sz="1544" b="1" spc="-7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44" b="1" spc="4" dirty="0">
                <a:solidFill>
                  <a:srgbClr val="FFFFFF"/>
                </a:solidFill>
                <a:latin typeface="Arial"/>
                <a:cs typeface="Arial"/>
              </a:rPr>
              <a:t>Ecosystem</a:t>
            </a:r>
            <a:endParaRPr sz="1544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5133190" y="3706010"/>
            <a:ext cx="4133850" cy="305360"/>
          </a:xfrm>
          <a:custGeom>
            <a:avLst/>
            <a:gdLst/>
            <a:ahLst/>
            <a:cxnLst/>
            <a:rect l="l" t="t" r="r" b="b"/>
            <a:pathLst>
              <a:path w="4685030" h="346075">
                <a:moveTo>
                  <a:pt x="0" y="345947"/>
                </a:moveTo>
                <a:lnTo>
                  <a:pt x="4684776" y="345947"/>
                </a:lnTo>
                <a:lnTo>
                  <a:pt x="4684776" y="0"/>
                </a:lnTo>
                <a:lnTo>
                  <a:pt x="0" y="0"/>
                </a:lnTo>
                <a:lnTo>
                  <a:pt x="0" y="34594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4" name="object 74"/>
          <p:cNvSpPr txBox="1"/>
          <p:nvPr/>
        </p:nvSpPr>
        <p:spPr>
          <a:xfrm>
            <a:off x="5455741" y="4660425"/>
            <a:ext cx="3250266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6"/>
              </a:lnSpc>
            </a:pPr>
            <a:r>
              <a:rPr sz="1544" b="1" dirty="0">
                <a:solidFill>
                  <a:srgbClr val="FFFFFF"/>
                </a:solidFill>
                <a:latin typeface="Arial"/>
                <a:cs typeface="Arial"/>
              </a:rPr>
              <a:t>Incentivize </a:t>
            </a:r>
            <a:r>
              <a:rPr sz="1544" b="1" spc="-9" dirty="0">
                <a:solidFill>
                  <a:srgbClr val="FFFFFF"/>
                </a:solidFill>
                <a:latin typeface="Arial"/>
                <a:cs typeface="Arial"/>
              </a:rPr>
              <a:t>Technology</a:t>
            </a:r>
            <a:r>
              <a:rPr sz="1544" b="1" spc="-2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44" b="1" dirty="0">
                <a:solidFill>
                  <a:srgbClr val="FFFFFF"/>
                </a:solidFill>
                <a:latin typeface="Arial"/>
                <a:cs typeface="Arial"/>
              </a:rPr>
              <a:t>Investment</a:t>
            </a:r>
            <a:endParaRPr sz="1544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5133190" y="4633856"/>
            <a:ext cx="4133850" cy="280147"/>
          </a:xfrm>
          <a:custGeom>
            <a:avLst/>
            <a:gdLst/>
            <a:ahLst/>
            <a:cxnLst/>
            <a:rect l="l" t="t" r="r" b="b"/>
            <a:pathLst>
              <a:path w="4685030" h="317500">
                <a:moveTo>
                  <a:pt x="0" y="316992"/>
                </a:moveTo>
                <a:lnTo>
                  <a:pt x="4684776" y="316992"/>
                </a:lnTo>
                <a:lnTo>
                  <a:pt x="4684776" y="0"/>
                </a:lnTo>
                <a:lnTo>
                  <a:pt x="0" y="0"/>
                </a:lnTo>
                <a:lnTo>
                  <a:pt x="0" y="31699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6" name="object 76"/>
          <p:cNvSpPr/>
          <p:nvPr/>
        </p:nvSpPr>
        <p:spPr>
          <a:xfrm>
            <a:off x="5119744" y="4001844"/>
            <a:ext cx="4157943" cy="543485"/>
          </a:xfrm>
          <a:custGeom>
            <a:avLst/>
            <a:gdLst/>
            <a:ahLst/>
            <a:cxnLst/>
            <a:rect l="l" t="t" r="r" b="b"/>
            <a:pathLst>
              <a:path w="4712334" h="615950">
                <a:moveTo>
                  <a:pt x="4712208" y="0"/>
                </a:moveTo>
                <a:lnTo>
                  <a:pt x="0" y="0"/>
                </a:lnTo>
                <a:lnTo>
                  <a:pt x="0" y="615695"/>
                </a:lnTo>
                <a:lnTo>
                  <a:pt x="4712208" y="615695"/>
                </a:lnTo>
                <a:lnTo>
                  <a:pt x="4712208" y="606551"/>
                </a:lnTo>
                <a:lnTo>
                  <a:pt x="12191" y="606551"/>
                </a:lnTo>
                <a:lnTo>
                  <a:pt x="12191" y="595883"/>
                </a:lnTo>
                <a:lnTo>
                  <a:pt x="10668" y="594359"/>
                </a:lnTo>
                <a:lnTo>
                  <a:pt x="12191" y="594359"/>
                </a:lnTo>
                <a:lnTo>
                  <a:pt x="12191" y="21336"/>
                </a:lnTo>
                <a:lnTo>
                  <a:pt x="10668" y="21336"/>
                </a:lnTo>
                <a:lnTo>
                  <a:pt x="12191" y="19812"/>
                </a:lnTo>
                <a:lnTo>
                  <a:pt x="12191" y="10668"/>
                </a:lnTo>
                <a:lnTo>
                  <a:pt x="4712208" y="10668"/>
                </a:lnTo>
                <a:lnTo>
                  <a:pt x="4712208" y="0"/>
                </a:lnTo>
                <a:close/>
              </a:path>
              <a:path w="4712334" h="615950">
                <a:moveTo>
                  <a:pt x="21335" y="605027"/>
                </a:moveTo>
                <a:lnTo>
                  <a:pt x="12191" y="605027"/>
                </a:lnTo>
                <a:lnTo>
                  <a:pt x="12191" y="606551"/>
                </a:lnTo>
                <a:lnTo>
                  <a:pt x="4701540" y="606551"/>
                </a:lnTo>
                <a:lnTo>
                  <a:pt x="4701540" y="605027"/>
                </a:lnTo>
                <a:lnTo>
                  <a:pt x="21335" y="605027"/>
                </a:lnTo>
                <a:close/>
              </a:path>
              <a:path w="4712334" h="615950">
                <a:moveTo>
                  <a:pt x="4712208" y="10668"/>
                </a:moveTo>
                <a:lnTo>
                  <a:pt x="4701540" y="10668"/>
                </a:lnTo>
                <a:lnTo>
                  <a:pt x="4701540" y="606551"/>
                </a:lnTo>
                <a:lnTo>
                  <a:pt x="4712208" y="606551"/>
                </a:lnTo>
                <a:lnTo>
                  <a:pt x="4712208" y="10668"/>
                </a:lnTo>
                <a:close/>
              </a:path>
              <a:path w="4712334" h="615950">
                <a:moveTo>
                  <a:pt x="4690872" y="605027"/>
                </a:moveTo>
                <a:lnTo>
                  <a:pt x="21336" y="605027"/>
                </a:lnTo>
                <a:lnTo>
                  <a:pt x="4690872" y="605027"/>
                </a:lnTo>
                <a:close/>
              </a:path>
              <a:path w="4712334" h="615950">
                <a:moveTo>
                  <a:pt x="4701540" y="605027"/>
                </a:moveTo>
                <a:lnTo>
                  <a:pt x="4690872" y="605027"/>
                </a:lnTo>
                <a:lnTo>
                  <a:pt x="4701540" y="605027"/>
                </a:lnTo>
                <a:close/>
              </a:path>
              <a:path w="4712334" h="615950">
                <a:moveTo>
                  <a:pt x="12191" y="594359"/>
                </a:moveTo>
                <a:lnTo>
                  <a:pt x="10668" y="594359"/>
                </a:lnTo>
                <a:lnTo>
                  <a:pt x="12191" y="595883"/>
                </a:lnTo>
                <a:lnTo>
                  <a:pt x="12191" y="594359"/>
                </a:lnTo>
                <a:close/>
              </a:path>
              <a:path w="4712334" h="615950">
                <a:moveTo>
                  <a:pt x="12191" y="19812"/>
                </a:moveTo>
                <a:lnTo>
                  <a:pt x="10668" y="21336"/>
                </a:lnTo>
                <a:lnTo>
                  <a:pt x="12191" y="21336"/>
                </a:lnTo>
                <a:lnTo>
                  <a:pt x="12191" y="19812"/>
                </a:lnTo>
                <a:close/>
              </a:path>
              <a:path w="4712334" h="615950">
                <a:moveTo>
                  <a:pt x="21335" y="10668"/>
                </a:moveTo>
                <a:lnTo>
                  <a:pt x="12191" y="10668"/>
                </a:lnTo>
                <a:lnTo>
                  <a:pt x="12191" y="12192"/>
                </a:lnTo>
                <a:lnTo>
                  <a:pt x="19812" y="12192"/>
                </a:lnTo>
                <a:lnTo>
                  <a:pt x="21335" y="10668"/>
                </a:lnTo>
                <a:close/>
              </a:path>
              <a:path w="4712334" h="615950">
                <a:moveTo>
                  <a:pt x="4690872" y="10668"/>
                </a:moveTo>
                <a:lnTo>
                  <a:pt x="21336" y="10668"/>
                </a:lnTo>
                <a:lnTo>
                  <a:pt x="21336" y="12192"/>
                </a:lnTo>
                <a:lnTo>
                  <a:pt x="4690872" y="12192"/>
                </a:lnTo>
                <a:lnTo>
                  <a:pt x="4690872" y="10668"/>
                </a:lnTo>
                <a:close/>
              </a:path>
              <a:path w="4712334" h="615950">
                <a:moveTo>
                  <a:pt x="4701540" y="10668"/>
                </a:moveTo>
                <a:lnTo>
                  <a:pt x="4690872" y="10668"/>
                </a:lnTo>
                <a:lnTo>
                  <a:pt x="4692396" y="12192"/>
                </a:lnTo>
                <a:lnTo>
                  <a:pt x="4701540" y="12192"/>
                </a:lnTo>
                <a:lnTo>
                  <a:pt x="4701540" y="10668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7" name="object 77"/>
          <p:cNvSpPr/>
          <p:nvPr/>
        </p:nvSpPr>
        <p:spPr>
          <a:xfrm>
            <a:off x="5129157" y="4011257"/>
            <a:ext cx="4137772" cy="523315"/>
          </a:xfrm>
          <a:custGeom>
            <a:avLst/>
            <a:gdLst/>
            <a:ahLst/>
            <a:cxnLst/>
            <a:rect l="l" t="t" r="r" b="b"/>
            <a:pathLst>
              <a:path w="4689475" h="593089">
                <a:moveTo>
                  <a:pt x="0" y="592836"/>
                </a:moveTo>
                <a:lnTo>
                  <a:pt x="4689348" y="592836"/>
                </a:lnTo>
                <a:lnTo>
                  <a:pt x="4689348" y="0"/>
                </a:lnTo>
                <a:lnTo>
                  <a:pt x="0" y="0"/>
                </a:lnTo>
                <a:lnTo>
                  <a:pt x="0" y="592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8" name="object 78"/>
          <p:cNvSpPr/>
          <p:nvPr/>
        </p:nvSpPr>
        <p:spPr>
          <a:xfrm>
            <a:off x="5119744" y="4001844"/>
            <a:ext cx="4157943" cy="543485"/>
          </a:xfrm>
          <a:custGeom>
            <a:avLst/>
            <a:gdLst/>
            <a:ahLst/>
            <a:cxnLst/>
            <a:rect l="l" t="t" r="r" b="b"/>
            <a:pathLst>
              <a:path w="4712334" h="615950">
                <a:moveTo>
                  <a:pt x="4712208" y="0"/>
                </a:moveTo>
                <a:lnTo>
                  <a:pt x="0" y="0"/>
                </a:lnTo>
                <a:lnTo>
                  <a:pt x="0" y="615695"/>
                </a:lnTo>
                <a:lnTo>
                  <a:pt x="4712208" y="615695"/>
                </a:lnTo>
                <a:lnTo>
                  <a:pt x="4712208" y="605027"/>
                </a:lnTo>
                <a:lnTo>
                  <a:pt x="21336" y="605027"/>
                </a:lnTo>
                <a:lnTo>
                  <a:pt x="10668" y="594359"/>
                </a:lnTo>
                <a:lnTo>
                  <a:pt x="21336" y="594359"/>
                </a:lnTo>
                <a:lnTo>
                  <a:pt x="21336" y="21336"/>
                </a:lnTo>
                <a:lnTo>
                  <a:pt x="10668" y="21336"/>
                </a:lnTo>
                <a:lnTo>
                  <a:pt x="21336" y="10668"/>
                </a:lnTo>
                <a:lnTo>
                  <a:pt x="4712208" y="10668"/>
                </a:lnTo>
                <a:lnTo>
                  <a:pt x="4712208" y="0"/>
                </a:lnTo>
                <a:close/>
              </a:path>
              <a:path w="4712334" h="615950">
                <a:moveTo>
                  <a:pt x="21336" y="594359"/>
                </a:moveTo>
                <a:lnTo>
                  <a:pt x="10668" y="594359"/>
                </a:lnTo>
                <a:lnTo>
                  <a:pt x="21336" y="605027"/>
                </a:lnTo>
                <a:lnTo>
                  <a:pt x="21336" y="594359"/>
                </a:lnTo>
                <a:close/>
              </a:path>
              <a:path w="4712334" h="615950">
                <a:moveTo>
                  <a:pt x="4690872" y="594359"/>
                </a:moveTo>
                <a:lnTo>
                  <a:pt x="21336" y="594359"/>
                </a:lnTo>
                <a:lnTo>
                  <a:pt x="21336" y="605027"/>
                </a:lnTo>
                <a:lnTo>
                  <a:pt x="4690872" y="605027"/>
                </a:lnTo>
                <a:lnTo>
                  <a:pt x="4690872" y="594359"/>
                </a:lnTo>
                <a:close/>
              </a:path>
              <a:path w="4712334" h="615950">
                <a:moveTo>
                  <a:pt x="4690872" y="10668"/>
                </a:moveTo>
                <a:lnTo>
                  <a:pt x="4690872" y="605027"/>
                </a:lnTo>
                <a:lnTo>
                  <a:pt x="4701540" y="594359"/>
                </a:lnTo>
                <a:lnTo>
                  <a:pt x="4712208" y="594359"/>
                </a:lnTo>
                <a:lnTo>
                  <a:pt x="4712208" y="21336"/>
                </a:lnTo>
                <a:lnTo>
                  <a:pt x="4701540" y="21336"/>
                </a:lnTo>
                <a:lnTo>
                  <a:pt x="4690872" y="10668"/>
                </a:lnTo>
                <a:close/>
              </a:path>
              <a:path w="4712334" h="615950">
                <a:moveTo>
                  <a:pt x="4712208" y="594359"/>
                </a:moveTo>
                <a:lnTo>
                  <a:pt x="4701540" y="594359"/>
                </a:lnTo>
                <a:lnTo>
                  <a:pt x="4690872" y="605027"/>
                </a:lnTo>
                <a:lnTo>
                  <a:pt x="4712208" y="605027"/>
                </a:lnTo>
                <a:lnTo>
                  <a:pt x="4712208" y="594359"/>
                </a:lnTo>
                <a:close/>
              </a:path>
              <a:path w="4712334" h="615950">
                <a:moveTo>
                  <a:pt x="21336" y="10668"/>
                </a:moveTo>
                <a:lnTo>
                  <a:pt x="10668" y="21336"/>
                </a:lnTo>
                <a:lnTo>
                  <a:pt x="21336" y="21336"/>
                </a:lnTo>
                <a:lnTo>
                  <a:pt x="21336" y="10668"/>
                </a:lnTo>
                <a:close/>
              </a:path>
              <a:path w="4712334" h="615950">
                <a:moveTo>
                  <a:pt x="4690872" y="10668"/>
                </a:moveTo>
                <a:lnTo>
                  <a:pt x="21336" y="10668"/>
                </a:lnTo>
                <a:lnTo>
                  <a:pt x="21336" y="21336"/>
                </a:lnTo>
                <a:lnTo>
                  <a:pt x="4690872" y="21336"/>
                </a:lnTo>
                <a:lnTo>
                  <a:pt x="4690872" y="10668"/>
                </a:lnTo>
                <a:close/>
              </a:path>
              <a:path w="4712334" h="615950">
                <a:moveTo>
                  <a:pt x="4712208" y="10668"/>
                </a:moveTo>
                <a:lnTo>
                  <a:pt x="4690872" y="10668"/>
                </a:lnTo>
                <a:lnTo>
                  <a:pt x="4701540" y="21336"/>
                </a:lnTo>
                <a:lnTo>
                  <a:pt x="4712208" y="21336"/>
                </a:lnTo>
                <a:lnTo>
                  <a:pt x="4712208" y="10668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9" name="object 79"/>
          <p:cNvSpPr txBox="1"/>
          <p:nvPr/>
        </p:nvSpPr>
        <p:spPr>
          <a:xfrm>
            <a:off x="5129157" y="4050074"/>
            <a:ext cx="4137772" cy="418667"/>
          </a:xfrm>
          <a:prstGeom prst="rect">
            <a:avLst/>
          </a:prstGeom>
        </p:spPr>
        <p:txBody>
          <a:bodyPr vert="horz" wrap="square" lIns="0" tIns="33618" rIns="0" bIns="0" rtlCol="0">
            <a:spAutoFit/>
          </a:bodyPr>
          <a:lstStyle/>
          <a:p>
            <a:pPr marL="137279" marR="434811" indent="-110384">
              <a:lnSpc>
                <a:spcPts val="1474"/>
              </a:lnSpc>
              <a:spcBef>
                <a:spcPts val="265"/>
              </a:spcBef>
              <a:buClr>
                <a:srgbClr val="9A1616"/>
              </a:buClr>
              <a:buChar char="•"/>
              <a:tabLst>
                <a:tab pos="137840" algn="l"/>
              </a:tabLst>
            </a:pPr>
            <a:r>
              <a:rPr lang="en-US" sz="1200" spc="13" dirty="0" err="1" smtClean="0">
                <a:cs typeface="Arial"/>
              </a:rPr>
              <a:t>Meningkatkan</a:t>
            </a:r>
            <a:r>
              <a:rPr lang="en-US" sz="1200" spc="13" dirty="0" smtClean="0">
                <a:cs typeface="Arial"/>
              </a:rPr>
              <a:t> </a:t>
            </a:r>
            <a:r>
              <a:rPr lang="en-US" sz="1200" spc="13" dirty="0" err="1" smtClean="0">
                <a:cs typeface="Arial"/>
              </a:rPr>
              <a:t>kualitas</a:t>
            </a:r>
            <a:r>
              <a:rPr lang="en-US" sz="1200" spc="13" dirty="0" smtClean="0">
                <a:cs typeface="Arial"/>
              </a:rPr>
              <a:t> </a:t>
            </a:r>
            <a:r>
              <a:rPr lang="en-US" sz="1200" spc="13" dirty="0" err="1" smtClean="0">
                <a:cs typeface="Arial"/>
              </a:rPr>
              <a:t>dan</a:t>
            </a:r>
            <a:r>
              <a:rPr lang="en-US" sz="1200" spc="13" dirty="0" smtClean="0">
                <a:cs typeface="Arial"/>
              </a:rPr>
              <a:t> </a:t>
            </a:r>
            <a:r>
              <a:rPr lang="en-US" sz="1200" spc="13" dirty="0" err="1" smtClean="0">
                <a:cs typeface="Arial"/>
              </a:rPr>
              <a:t>kuantitas</a:t>
            </a:r>
            <a:r>
              <a:rPr lang="en-US" sz="1200" spc="13" dirty="0" smtClean="0">
                <a:cs typeface="Arial"/>
              </a:rPr>
              <a:t> </a:t>
            </a:r>
            <a:r>
              <a:rPr lang="en-US" sz="1200" b="1" spc="13" dirty="0" err="1" smtClean="0">
                <a:cs typeface="Arial"/>
              </a:rPr>
              <a:t>pusat</a:t>
            </a:r>
            <a:r>
              <a:rPr lang="en-US" sz="1200" b="1" spc="13" dirty="0" smtClean="0">
                <a:cs typeface="Arial"/>
              </a:rPr>
              <a:t> R&amp;D </a:t>
            </a:r>
            <a:r>
              <a:rPr lang="en-US" sz="1200" spc="13" dirty="0" err="1" smtClean="0">
                <a:cs typeface="Arial"/>
              </a:rPr>
              <a:t>oleh</a:t>
            </a:r>
            <a:r>
              <a:rPr lang="en-US" sz="1200" spc="13" dirty="0" smtClean="0">
                <a:cs typeface="Arial"/>
              </a:rPr>
              <a:t> </a:t>
            </a:r>
            <a:r>
              <a:rPr lang="en-US" sz="1200" spc="13" dirty="0" err="1" smtClean="0">
                <a:cs typeface="Arial"/>
              </a:rPr>
              <a:t>pemerintah</a:t>
            </a:r>
            <a:r>
              <a:rPr lang="en-US" sz="1200" spc="13" dirty="0" smtClean="0">
                <a:cs typeface="Arial"/>
              </a:rPr>
              <a:t>, </a:t>
            </a:r>
            <a:r>
              <a:rPr lang="en-US" sz="1200" spc="13" dirty="0" err="1" smtClean="0">
                <a:cs typeface="Arial"/>
              </a:rPr>
              <a:t>pelaku</a:t>
            </a:r>
            <a:r>
              <a:rPr lang="en-US" sz="1200" spc="13" dirty="0" smtClean="0">
                <a:cs typeface="Arial"/>
              </a:rPr>
              <a:t> </a:t>
            </a:r>
            <a:r>
              <a:rPr lang="en-US" sz="1200" spc="13" dirty="0" err="1" smtClean="0">
                <a:cs typeface="Arial"/>
              </a:rPr>
              <a:t>usaha</a:t>
            </a:r>
            <a:r>
              <a:rPr lang="en-US" sz="1200" spc="13" dirty="0" smtClean="0">
                <a:cs typeface="Arial"/>
              </a:rPr>
              <a:t> </a:t>
            </a:r>
            <a:r>
              <a:rPr lang="en-US" sz="1200" spc="13" dirty="0" err="1" smtClean="0">
                <a:cs typeface="Arial"/>
              </a:rPr>
              <a:t>swasta</a:t>
            </a:r>
            <a:r>
              <a:rPr lang="en-US" sz="1200" spc="13" dirty="0" smtClean="0">
                <a:cs typeface="Arial"/>
              </a:rPr>
              <a:t> </a:t>
            </a:r>
            <a:r>
              <a:rPr lang="en-US" sz="1200" spc="13" dirty="0" err="1" smtClean="0">
                <a:cs typeface="Arial"/>
              </a:rPr>
              <a:t>dan</a:t>
            </a:r>
            <a:r>
              <a:rPr lang="en-US" sz="1200" spc="13" dirty="0" smtClean="0">
                <a:cs typeface="Arial"/>
              </a:rPr>
              <a:t> </a:t>
            </a:r>
            <a:r>
              <a:rPr lang="en-US" sz="1200" spc="13" dirty="0" err="1" smtClean="0">
                <a:cs typeface="Arial"/>
              </a:rPr>
              <a:t>universitas</a:t>
            </a:r>
            <a:r>
              <a:rPr lang="en-US" sz="1200" spc="13" dirty="0">
                <a:cs typeface="Arial"/>
              </a:rPr>
              <a:t>.</a:t>
            </a:r>
            <a:endParaRPr sz="1200" dirty="0">
              <a:cs typeface="Arial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5119744" y="4904142"/>
            <a:ext cx="4157943" cy="569259"/>
          </a:xfrm>
          <a:custGeom>
            <a:avLst/>
            <a:gdLst/>
            <a:ahLst/>
            <a:cxnLst/>
            <a:rect l="l" t="t" r="r" b="b"/>
            <a:pathLst>
              <a:path w="4712334" h="645160">
                <a:moveTo>
                  <a:pt x="4712208" y="0"/>
                </a:moveTo>
                <a:lnTo>
                  <a:pt x="0" y="0"/>
                </a:lnTo>
                <a:lnTo>
                  <a:pt x="0" y="644652"/>
                </a:lnTo>
                <a:lnTo>
                  <a:pt x="4712208" y="644652"/>
                </a:lnTo>
                <a:lnTo>
                  <a:pt x="4712208" y="635508"/>
                </a:lnTo>
                <a:lnTo>
                  <a:pt x="12191" y="635508"/>
                </a:lnTo>
                <a:lnTo>
                  <a:pt x="12191" y="624839"/>
                </a:lnTo>
                <a:lnTo>
                  <a:pt x="10668" y="623316"/>
                </a:lnTo>
                <a:lnTo>
                  <a:pt x="12191" y="623316"/>
                </a:lnTo>
                <a:lnTo>
                  <a:pt x="12191" y="21336"/>
                </a:lnTo>
                <a:lnTo>
                  <a:pt x="10667" y="21336"/>
                </a:lnTo>
                <a:lnTo>
                  <a:pt x="12191" y="19812"/>
                </a:lnTo>
                <a:lnTo>
                  <a:pt x="12191" y="10668"/>
                </a:lnTo>
                <a:lnTo>
                  <a:pt x="4712208" y="10668"/>
                </a:lnTo>
                <a:lnTo>
                  <a:pt x="4712208" y="0"/>
                </a:lnTo>
                <a:close/>
              </a:path>
              <a:path w="4712334" h="645160">
                <a:moveTo>
                  <a:pt x="21335" y="633983"/>
                </a:moveTo>
                <a:lnTo>
                  <a:pt x="12191" y="633983"/>
                </a:lnTo>
                <a:lnTo>
                  <a:pt x="12191" y="635508"/>
                </a:lnTo>
                <a:lnTo>
                  <a:pt x="4701540" y="635508"/>
                </a:lnTo>
                <a:lnTo>
                  <a:pt x="4701540" y="633984"/>
                </a:lnTo>
                <a:lnTo>
                  <a:pt x="21335" y="633983"/>
                </a:lnTo>
                <a:close/>
              </a:path>
              <a:path w="4712334" h="645160">
                <a:moveTo>
                  <a:pt x="4712208" y="10668"/>
                </a:moveTo>
                <a:lnTo>
                  <a:pt x="4701540" y="10668"/>
                </a:lnTo>
                <a:lnTo>
                  <a:pt x="4701540" y="635508"/>
                </a:lnTo>
                <a:lnTo>
                  <a:pt x="4712208" y="635508"/>
                </a:lnTo>
                <a:lnTo>
                  <a:pt x="4712208" y="10668"/>
                </a:lnTo>
                <a:close/>
              </a:path>
              <a:path w="4712334" h="645160">
                <a:moveTo>
                  <a:pt x="4690872" y="633983"/>
                </a:moveTo>
                <a:lnTo>
                  <a:pt x="21336" y="633983"/>
                </a:lnTo>
                <a:lnTo>
                  <a:pt x="4690872" y="633984"/>
                </a:lnTo>
                <a:close/>
              </a:path>
              <a:path w="4712334" h="645160">
                <a:moveTo>
                  <a:pt x="4701540" y="633983"/>
                </a:moveTo>
                <a:lnTo>
                  <a:pt x="4690872" y="633983"/>
                </a:lnTo>
                <a:lnTo>
                  <a:pt x="4701540" y="633984"/>
                </a:lnTo>
                <a:close/>
              </a:path>
              <a:path w="4712334" h="645160">
                <a:moveTo>
                  <a:pt x="12191" y="623316"/>
                </a:moveTo>
                <a:lnTo>
                  <a:pt x="10668" y="623316"/>
                </a:lnTo>
                <a:lnTo>
                  <a:pt x="12191" y="624839"/>
                </a:lnTo>
                <a:lnTo>
                  <a:pt x="12191" y="623316"/>
                </a:lnTo>
                <a:close/>
              </a:path>
              <a:path w="4712334" h="645160">
                <a:moveTo>
                  <a:pt x="12191" y="19812"/>
                </a:moveTo>
                <a:lnTo>
                  <a:pt x="10667" y="21336"/>
                </a:lnTo>
                <a:lnTo>
                  <a:pt x="12191" y="21336"/>
                </a:lnTo>
                <a:lnTo>
                  <a:pt x="12191" y="19812"/>
                </a:lnTo>
                <a:close/>
              </a:path>
              <a:path w="4712334" h="645160">
                <a:moveTo>
                  <a:pt x="21335" y="10668"/>
                </a:moveTo>
                <a:lnTo>
                  <a:pt x="12191" y="10668"/>
                </a:lnTo>
                <a:lnTo>
                  <a:pt x="12191" y="12192"/>
                </a:lnTo>
                <a:lnTo>
                  <a:pt x="19812" y="12192"/>
                </a:lnTo>
                <a:lnTo>
                  <a:pt x="21335" y="10668"/>
                </a:lnTo>
                <a:close/>
              </a:path>
              <a:path w="4712334" h="645160">
                <a:moveTo>
                  <a:pt x="4690872" y="10668"/>
                </a:moveTo>
                <a:lnTo>
                  <a:pt x="21335" y="10668"/>
                </a:lnTo>
                <a:lnTo>
                  <a:pt x="21336" y="12192"/>
                </a:lnTo>
                <a:lnTo>
                  <a:pt x="4690872" y="12192"/>
                </a:lnTo>
                <a:lnTo>
                  <a:pt x="4690872" y="10668"/>
                </a:lnTo>
                <a:close/>
              </a:path>
              <a:path w="4712334" h="645160">
                <a:moveTo>
                  <a:pt x="4701540" y="10668"/>
                </a:moveTo>
                <a:lnTo>
                  <a:pt x="4690872" y="10668"/>
                </a:lnTo>
                <a:lnTo>
                  <a:pt x="4692396" y="12192"/>
                </a:lnTo>
                <a:lnTo>
                  <a:pt x="4701540" y="12192"/>
                </a:lnTo>
                <a:lnTo>
                  <a:pt x="4701540" y="10668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1" name="object 81"/>
          <p:cNvSpPr/>
          <p:nvPr/>
        </p:nvSpPr>
        <p:spPr>
          <a:xfrm>
            <a:off x="5129157" y="4913555"/>
            <a:ext cx="4137772" cy="549088"/>
          </a:xfrm>
          <a:custGeom>
            <a:avLst/>
            <a:gdLst/>
            <a:ahLst/>
            <a:cxnLst/>
            <a:rect l="l" t="t" r="r" b="b"/>
            <a:pathLst>
              <a:path w="4689475" h="622300">
                <a:moveTo>
                  <a:pt x="0" y="621791"/>
                </a:moveTo>
                <a:lnTo>
                  <a:pt x="4689348" y="621791"/>
                </a:lnTo>
                <a:lnTo>
                  <a:pt x="4689348" y="0"/>
                </a:lnTo>
                <a:lnTo>
                  <a:pt x="0" y="0"/>
                </a:lnTo>
                <a:lnTo>
                  <a:pt x="0" y="6217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2" name="object 82"/>
          <p:cNvSpPr/>
          <p:nvPr/>
        </p:nvSpPr>
        <p:spPr>
          <a:xfrm>
            <a:off x="5119744" y="4904142"/>
            <a:ext cx="4157943" cy="569259"/>
          </a:xfrm>
          <a:custGeom>
            <a:avLst/>
            <a:gdLst/>
            <a:ahLst/>
            <a:cxnLst/>
            <a:rect l="l" t="t" r="r" b="b"/>
            <a:pathLst>
              <a:path w="4712334" h="645160">
                <a:moveTo>
                  <a:pt x="4712208" y="0"/>
                </a:moveTo>
                <a:lnTo>
                  <a:pt x="0" y="0"/>
                </a:lnTo>
                <a:lnTo>
                  <a:pt x="0" y="644652"/>
                </a:lnTo>
                <a:lnTo>
                  <a:pt x="4712208" y="644652"/>
                </a:lnTo>
                <a:lnTo>
                  <a:pt x="4712208" y="633984"/>
                </a:lnTo>
                <a:lnTo>
                  <a:pt x="21336" y="633984"/>
                </a:lnTo>
                <a:lnTo>
                  <a:pt x="10668" y="623316"/>
                </a:lnTo>
                <a:lnTo>
                  <a:pt x="21336" y="623316"/>
                </a:lnTo>
                <a:lnTo>
                  <a:pt x="21336" y="21336"/>
                </a:lnTo>
                <a:lnTo>
                  <a:pt x="10668" y="21336"/>
                </a:lnTo>
                <a:lnTo>
                  <a:pt x="21336" y="10668"/>
                </a:lnTo>
                <a:lnTo>
                  <a:pt x="4712208" y="10668"/>
                </a:lnTo>
                <a:lnTo>
                  <a:pt x="4712208" y="0"/>
                </a:lnTo>
                <a:close/>
              </a:path>
              <a:path w="4712334" h="645160">
                <a:moveTo>
                  <a:pt x="21336" y="623316"/>
                </a:moveTo>
                <a:lnTo>
                  <a:pt x="10668" y="623316"/>
                </a:lnTo>
                <a:lnTo>
                  <a:pt x="21336" y="633984"/>
                </a:lnTo>
                <a:lnTo>
                  <a:pt x="21336" y="623316"/>
                </a:lnTo>
                <a:close/>
              </a:path>
              <a:path w="4712334" h="645160">
                <a:moveTo>
                  <a:pt x="4690872" y="623316"/>
                </a:moveTo>
                <a:lnTo>
                  <a:pt x="21336" y="623316"/>
                </a:lnTo>
                <a:lnTo>
                  <a:pt x="21336" y="633984"/>
                </a:lnTo>
                <a:lnTo>
                  <a:pt x="4690872" y="633984"/>
                </a:lnTo>
                <a:lnTo>
                  <a:pt x="4690872" y="623316"/>
                </a:lnTo>
                <a:close/>
              </a:path>
              <a:path w="4712334" h="645160">
                <a:moveTo>
                  <a:pt x="4690872" y="10668"/>
                </a:moveTo>
                <a:lnTo>
                  <a:pt x="4690872" y="633984"/>
                </a:lnTo>
                <a:lnTo>
                  <a:pt x="4701540" y="623316"/>
                </a:lnTo>
                <a:lnTo>
                  <a:pt x="4712208" y="623316"/>
                </a:lnTo>
                <a:lnTo>
                  <a:pt x="4712208" y="21336"/>
                </a:lnTo>
                <a:lnTo>
                  <a:pt x="4701540" y="21336"/>
                </a:lnTo>
                <a:lnTo>
                  <a:pt x="4690872" y="10668"/>
                </a:lnTo>
                <a:close/>
              </a:path>
              <a:path w="4712334" h="645160">
                <a:moveTo>
                  <a:pt x="4712208" y="623316"/>
                </a:moveTo>
                <a:lnTo>
                  <a:pt x="4701540" y="623316"/>
                </a:lnTo>
                <a:lnTo>
                  <a:pt x="4690872" y="633984"/>
                </a:lnTo>
                <a:lnTo>
                  <a:pt x="4712208" y="633984"/>
                </a:lnTo>
                <a:lnTo>
                  <a:pt x="4712208" y="623316"/>
                </a:lnTo>
                <a:close/>
              </a:path>
              <a:path w="4712334" h="645160">
                <a:moveTo>
                  <a:pt x="21336" y="10668"/>
                </a:moveTo>
                <a:lnTo>
                  <a:pt x="10668" y="21336"/>
                </a:lnTo>
                <a:lnTo>
                  <a:pt x="21336" y="21336"/>
                </a:lnTo>
                <a:lnTo>
                  <a:pt x="21336" y="10668"/>
                </a:lnTo>
                <a:close/>
              </a:path>
              <a:path w="4712334" h="645160">
                <a:moveTo>
                  <a:pt x="4690872" y="10668"/>
                </a:moveTo>
                <a:lnTo>
                  <a:pt x="21336" y="10668"/>
                </a:lnTo>
                <a:lnTo>
                  <a:pt x="21336" y="21336"/>
                </a:lnTo>
                <a:lnTo>
                  <a:pt x="4690872" y="21336"/>
                </a:lnTo>
                <a:lnTo>
                  <a:pt x="4690872" y="10668"/>
                </a:lnTo>
                <a:close/>
              </a:path>
              <a:path w="4712334" h="645160">
                <a:moveTo>
                  <a:pt x="4712208" y="10668"/>
                </a:moveTo>
                <a:lnTo>
                  <a:pt x="4690872" y="10668"/>
                </a:lnTo>
                <a:lnTo>
                  <a:pt x="4701540" y="21336"/>
                </a:lnTo>
                <a:lnTo>
                  <a:pt x="4712208" y="21336"/>
                </a:lnTo>
                <a:lnTo>
                  <a:pt x="4712208" y="10668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3" name="object 83"/>
          <p:cNvSpPr txBox="1"/>
          <p:nvPr/>
        </p:nvSpPr>
        <p:spPr>
          <a:xfrm>
            <a:off x="5129157" y="4964710"/>
            <a:ext cx="4137772" cy="418667"/>
          </a:xfrm>
          <a:prstGeom prst="rect">
            <a:avLst/>
          </a:prstGeom>
        </p:spPr>
        <p:txBody>
          <a:bodyPr vert="horz" wrap="square" lIns="0" tIns="33618" rIns="0" bIns="0" rtlCol="0">
            <a:spAutoFit/>
          </a:bodyPr>
          <a:lstStyle/>
          <a:p>
            <a:pPr marL="137279" marR="107582" indent="-110384">
              <a:lnSpc>
                <a:spcPts val="1474"/>
              </a:lnSpc>
              <a:spcBef>
                <a:spcPts val="265"/>
              </a:spcBef>
              <a:buClr>
                <a:srgbClr val="9A1616"/>
              </a:buClr>
              <a:buChar char="•"/>
              <a:tabLst>
                <a:tab pos="137840" algn="l"/>
              </a:tabLst>
            </a:pPr>
            <a:r>
              <a:rPr lang="en-US" sz="1200" spc="9" dirty="0" err="1" smtClean="0">
                <a:cs typeface="Arial"/>
              </a:rPr>
              <a:t>Memberikan</a:t>
            </a:r>
            <a:r>
              <a:rPr lang="en-US" sz="1200" spc="9" dirty="0" smtClean="0">
                <a:cs typeface="Arial"/>
              </a:rPr>
              <a:t> </a:t>
            </a:r>
            <a:r>
              <a:rPr lang="en-US" sz="1200" b="1" spc="9" dirty="0" err="1" smtClean="0">
                <a:cs typeface="Arial"/>
              </a:rPr>
              <a:t>insentif</a:t>
            </a:r>
            <a:r>
              <a:rPr lang="en-US" sz="1200" b="1" spc="9" dirty="0" smtClean="0">
                <a:cs typeface="Arial"/>
              </a:rPr>
              <a:t> fiscal/</a:t>
            </a:r>
            <a:r>
              <a:rPr lang="en-US" sz="1200" b="1" spc="9" dirty="0" err="1" smtClean="0">
                <a:cs typeface="Arial"/>
              </a:rPr>
              <a:t>subsidi</a:t>
            </a:r>
            <a:r>
              <a:rPr lang="en-US" sz="1200" b="1" spc="9" dirty="0" smtClean="0">
                <a:cs typeface="Arial"/>
              </a:rPr>
              <a:t> </a:t>
            </a:r>
            <a:r>
              <a:rPr lang="en-US" sz="1200" spc="9" dirty="0" err="1" smtClean="0">
                <a:cs typeface="Arial"/>
              </a:rPr>
              <a:t>untuk</a:t>
            </a:r>
            <a:r>
              <a:rPr lang="en-US" sz="1200" spc="9" dirty="0" smtClean="0">
                <a:cs typeface="Arial"/>
              </a:rPr>
              <a:t> </a:t>
            </a:r>
            <a:r>
              <a:rPr lang="en-US" sz="1200" spc="9" dirty="0" err="1" smtClean="0">
                <a:cs typeface="Arial"/>
              </a:rPr>
              <a:t>adopsi</a:t>
            </a:r>
            <a:r>
              <a:rPr lang="en-US" sz="1200" spc="9" dirty="0" smtClean="0">
                <a:cs typeface="Arial"/>
              </a:rPr>
              <a:t> </a:t>
            </a:r>
            <a:r>
              <a:rPr lang="en-US" sz="1200" spc="9" dirty="0" err="1" smtClean="0">
                <a:cs typeface="Arial"/>
              </a:rPr>
              <a:t>teknologi</a:t>
            </a:r>
            <a:r>
              <a:rPr lang="en-US" sz="1200" spc="9" dirty="0" smtClean="0">
                <a:cs typeface="Arial"/>
              </a:rPr>
              <a:t> </a:t>
            </a:r>
            <a:r>
              <a:rPr lang="en-US" sz="1200" spc="9" dirty="0" err="1" smtClean="0">
                <a:cs typeface="Arial"/>
              </a:rPr>
              <a:t>dan</a:t>
            </a:r>
            <a:r>
              <a:rPr lang="en-US" sz="1200" spc="9" dirty="0" smtClean="0">
                <a:cs typeface="Arial"/>
              </a:rPr>
              <a:t> </a:t>
            </a:r>
            <a:r>
              <a:rPr lang="en-US" sz="1200" b="1" spc="9" dirty="0" err="1" smtClean="0">
                <a:cs typeface="Arial"/>
              </a:rPr>
              <a:t>mendukung</a:t>
            </a:r>
            <a:r>
              <a:rPr lang="en-US" sz="1200" b="1" spc="9" dirty="0" smtClean="0">
                <a:cs typeface="Arial"/>
              </a:rPr>
              <a:t> </a:t>
            </a:r>
            <a:r>
              <a:rPr lang="en-US" sz="1200" b="1" spc="9" dirty="0" err="1" smtClean="0">
                <a:cs typeface="Arial"/>
              </a:rPr>
              <a:t>pendanaan</a:t>
            </a:r>
            <a:r>
              <a:rPr lang="en-US" sz="1200" b="1" spc="9" dirty="0" smtClean="0">
                <a:cs typeface="Arial"/>
              </a:rPr>
              <a:t>.</a:t>
            </a:r>
            <a:endParaRPr sz="1200" b="1" dirty="0">
              <a:cs typeface="Arial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5160085" y="3739628"/>
            <a:ext cx="233082" cy="231401"/>
          </a:xfrm>
          <a:custGeom>
            <a:avLst/>
            <a:gdLst/>
            <a:ahLst/>
            <a:cxnLst/>
            <a:rect l="l" t="t" r="r" b="b"/>
            <a:pathLst>
              <a:path w="264160" h="262254">
                <a:moveTo>
                  <a:pt x="219455" y="0"/>
                </a:moveTo>
                <a:lnTo>
                  <a:pt x="44195" y="0"/>
                </a:lnTo>
                <a:lnTo>
                  <a:pt x="27003" y="3238"/>
                </a:lnTo>
                <a:lnTo>
                  <a:pt x="12953" y="12191"/>
                </a:lnTo>
                <a:lnTo>
                  <a:pt x="3476" y="25717"/>
                </a:lnTo>
                <a:lnTo>
                  <a:pt x="0" y="42671"/>
                </a:lnTo>
                <a:lnTo>
                  <a:pt x="0" y="217931"/>
                </a:lnTo>
                <a:lnTo>
                  <a:pt x="3476" y="235124"/>
                </a:lnTo>
                <a:lnTo>
                  <a:pt x="12953" y="249174"/>
                </a:lnTo>
                <a:lnTo>
                  <a:pt x="27003" y="258651"/>
                </a:lnTo>
                <a:lnTo>
                  <a:pt x="44195" y="262127"/>
                </a:lnTo>
                <a:lnTo>
                  <a:pt x="219455" y="262127"/>
                </a:lnTo>
                <a:lnTo>
                  <a:pt x="236648" y="258651"/>
                </a:lnTo>
                <a:lnTo>
                  <a:pt x="250697" y="249174"/>
                </a:lnTo>
                <a:lnTo>
                  <a:pt x="260175" y="235124"/>
                </a:lnTo>
                <a:lnTo>
                  <a:pt x="263651" y="217931"/>
                </a:lnTo>
                <a:lnTo>
                  <a:pt x="263651" y="42671"/>
                </a:lnTo>
                <a:lnTo>
                  <a:pt x="260175" y="25717"/>
                </a:lnTo>
                <a:lnTo>
                  <a:pt x="250697" y="12191"/>
                </a:lnTo>
                <a:lnTo>
                  <a:pt x="236648" y="3238"/>
                </a:lnTo>
                <a:lnTo>
                  <a:pt x="2194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5" name="object 85"/>
          <p:cNvSpPr txBox="1"/>
          <p:nvPr/>
        </p:nvSpPr>
        <p:spPr>
          <a:xfrm>
            <a:off x="5129157" y="3715870"/>
            <a:ext cx="4137772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730">
              <a:lnSpc>
                <a:spcPts val="1990"/>
              </a:lnSpc>
              <a:tabLst>
                <a:tab pos="326109" algn="l"/>
              </a:tabLst>
            </a:pPr>
            <a:r>
              <a:rPr sz="1721" b="1" spc="13" dirty="0">
                <a:solidFill>
                  <a:srgbClr val="FF0000"/>
                </a:solidFill>
                <a:latin typeface="Arial"/>
                <a:cs typeface="Arial"/>
              </a:rPr>
              <a:t>8	</a:t>
            </a:r>
            <a:r>
              <a:rPr lang="en-US" sz="1600" b="1" spc="13" dirty="0" smtClean="0">
                <a:solidFill>
                  <a:schemeClr val="bg1"/>
                </a:solidFill>
                <a:cs typeface="Arial"/>
              </a:rPr>
              <a:t>Pembangunan </a:t>
            </a:r>
            <a:r>
              <a:rPr lang="en-US" sz="1600" b="1" spc="13" dirty="0" err="1" smtClean="0">
                <a:solidFill>
                  <a:schemeClr val="bg1"/>
                </a:solidFill>
                <a:cs typeface="Arial"/>
              </a:rPr>
              <a:t>ekosistem</a:t>
            </a:r>
            <a:r>
              <a:rPr lang="en-US" sz="1600" b="1" spc="13" dirty="0" smtClean="0">
                <a:solidFill>
                  <a:schemeClr val="bg1"/>
                </a:solidFill>
                <a:cs typeface="Arial"/>
              </a:rPr>
              <a:t> </a:t>
            </a:r>
            <a:r>
              <a:rPr lang="en-US" sz="1600" b="1" spc="13" dirty="0" err="1" smtClean="0">
                <a:solidFill>
                  <a:schemeClr val="bg1"/>
                </a:solidFill>
                <a:cs typeface="Arial"/>
              </a:rPr>
              <a:t>inovasi</a:t>
            </a:r>
            <a:endParaRPr sz="16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5160085" y="4659405"/>
            <a:ext cx="233082" cy="233082"/>
          </a:xfrm>
          <a:custGeom>
            <a:avLst/>
            <a:gdLst/>
            <a:ahLst/>
            <a:cxnLst/>
            <a:rect l="l" t="t" r="r" b="b"/>
            <a:pathLst>
              <a:path w="264160" h="264160">
                <a:moveTo>
                  <a:pt x="219455" y="0"/>
                </a:moveTo>
                <a:lnTo>
                  <a:pt x="44195" y="0"/>
                </a:lnTo>
                <a:lnTo>
                  <a:pt x="27003" y="3476"/>
                </a:lnTo>
                <a:lnTo>
                  <a:pt x="12953" y="12954"/>
                </a:lnTo>
                <a:lnTo>
                  <a:pt x="3476" y="27003"/>
                </a:lnTo>
                <a:lnTo>
                  <a:pt x="0" y="44195"/>
                </a:lnTo>
                <a:lnTo>
                  <a:pt x="0" y="219456"/>
                </a:lnTo>
                <a:lnTo>
                  <a:pt x="3476" y="236648"/>
                </a:lnTo>
                <a:lnTo>
                  <a:pt x="12953" y="250697"/>
                </a:lnTo>
                <a:lnTo>
                  <a:pt x="27003" y="260175"/>
                </a:lnTo>
                <a:lnTo>
                  <a:pt x="44195" y="263651"/>
                </a:lnTo>
                <a:lnTo>
                  <a:pt x="219455" y="263651"/>
                </a:lnTo>
                <a:lnTo>
                  <a:pt x="236648" y="260175"/>
                </a:lnTo>
                <a:lnTo>
                  <a:pt x="250698" y="250697"/>
                </a:lnTo>
                <a:lnTo>
                  <a:pt x="260175" y="236648"/>
                </a:lnTo>
                <a:lnTo>
                  <a:pt x="263651" y="219456"/>
                </a:lnTo>
                <a:lnTo>
                  <a:pt x="263651" y="44195"/>
                </a:lnTo>
                <a:lnTo>
                  <a:pt x="260175" y="27003"/>
                </a:lnTo>
                <a:lnTo>
                  <a:pt x="250697" y="12954"/>
                </a:lnTo>
                <a:lnTo>
                  <a:pt x="236648" y="3476"/>
                </a:lnTo>
                <a:lnTo>
                  <a:pt x="2194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7" name="object 87"/>
          <p:cNvSpPr txBox="1"/>
          <p:nvPr/>
        </p:nvSpPr>
        <p:spPr>
          <a:xfrm>
            <a:off x="5129157" y="4635783"/>
            <a:ext cx="4137772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730">
              <a:lnSpc>
                <a:spcPts val="1990"/>
              </a:lnSpc>
              <a:tabLst>
                <a:tab pos="326109" algn="l"/>
              </a:tabLst>
            </a:pPr>
            <a:r>
              <a:rPr sz="1721" b="1" spc="13" dirty="0">
                <a:solidFill>
                  <a:srgbClr val="FF0000"/>
                </a:solidFill>
                <a:latin typeface="Arial"/>
                <a:cs typeface="Arial"/>
              </a:rPr>
              <a:t>9	</a:t>
            </a:r>
            <a:r>
              <a:rPr lang="en-US" sz="1600" b="1" spc="13" dirty="0" err="1" smtClean="0">
                <a:solidFill>
                  <a:schemeClr val="bg1"/>
                </a:solidFill>
                <a:cs typeface="Arial"/>
              </a:rPr>
              <a:t>Insentif</a:t>
            </a:r>
            <a:r>
              <a:rPr lang="en-US" sz="1600" b="1" spc="13" dirty="0" smtClean="0">
                <a:solidFill>
                  <a:schemeClr val="bg1"/>
                </a:solidFill>
                <a:cs typeface="Arial"/>
              </a:rPr>
              <a:t> </a:t>
            </a:r>
            <a:r>
              <a:rPr lang="en-US" sz="1600" b="1" spc="13" dirty="0" err="1" smtClean="0">
                <a:solidFill>
                  <a:schemeClr val="bg1"/>
                </a:solidFill>
                <a:cs typeface="Arial"/>
              </a:rPr>
              <a:t>untuk</a:t>
            </a:r>
            <a:r>
              <a:rPr lang="en-US" sz="1600" b="1" spc="13" dirty="0" smtClean="0">
                <a:solidFill>
                  <a:schemeClr val="bg1"/>
                </a:solidFill>
                <a:cs typeface="Arial"/>
              </a:rPr>
              <a:t> </a:t>
            </a:r>
            <a:r>
              <a:rPr lang="en-US" sz="1600" b="1" spc="13" dirty="0" err="1" smtClean="0">
                <a:solidFill>
                  <a:schemeClr val="bg1"/>
                </a:solidFill>
                <a:cs typeface="Arial"/>
              </a:rPr>
              <a:t>investasi</a:t>
            </a:r>
            <a:r>
              <a:rPr lang="en-US" sz="1600" b="1" spc="13" dirty="0" smtClean="0">
                <a:solidFill>
                  <a:schemeClr val="bg1"/>
                </a:solidFill>
                <a:cs typeface="Arial"/>
              </a:rPr>
              <a:t> </a:t>
            </a:r>
            <a:r>
              <a:rPr lang="en-US" sz="1600" b="1" spc="13" dirty="0" err="1" smtClean="0">
                <a:solidFill>
                  <a:schemeClr val="bg1"/>
                </a:solidFill>
                <a:cs typeface="Arial"/>
              </a:rPr>
              <a:t>teknologi</a:t>
            </a:r>
            <a:endParaRPr sz="1600" baseline="1587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510873" y="5562373"/>
            <a:ext cx="3232897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6"/>
              </a:lnSpc>
            </a:pPr>
            <a:r>
              <a:rPr sz="1544" b="1" spc="4" dirty="0">
                <a:solidFill>
                  <a:srgbClr val="FFFFFF"/>
                </a:solidFill>
                <a:latin typeface="Arial"/>
                <a:cs typeface="Arial"/>
              </a:rPr>
              <a:t>Reoptimize Regulations &amp;</a:t>
            </a:r>
            <a:r>
              <a:rPr sz="1544" b="1" spc="-12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44" b="1" spc="4" dirty="0">
                <a:solidFill>
                  <a:srgbClr val="FFFFFF"/>
                </a:solidFill>
                <a:latin typeface="Arial"/>
                <a:cs typeface="Arial"/>
              </a:rPr>
              <a:t>Policies</a:t>
            </a:r>
            <a:endParaRPr sz="1544">
              <a:latin typeface="Arial"/>
              <a:cs typeface="Arial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5133190" y="5536154"/>
            <a:ext cx="4133850" cy="280147"/>
          </a:xfrm>
          <a:custGeom>
            <a:avLst/>
            <a:gdLst/>
            <a:ahLst/>
            <a:cxnLst/>
            <a:rect l="l" t="t" r="r" b="b"/>
            <a:pathLst>
              <a:path w="4685030" h="317500">
                <a:moveTo>
                  <a:pt x="0" y="316992"/>
                </a:moveTo>
                <a:lnTo>
                  <a:pt x="4684776" y="316992"/>
                </a:lnTo>
                <a:lnTo>
                  <a:pt x="4684776" y="0"/>
                </a:lnTo>
                <a:lnTo>
                  <a:pt x="0" y="0"/>
                </a:lnTo>
                <a:lnTo>
                  <a:pt x="0" y="31699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0" name="object 90"/>
          <p:cNvSpPr/>
          <p:nvPr/>
        </p:nvSpPr>
        <p:spPr>
          <a:xfrm>
            <a:off x="5119744" y="5806440"/>
            <a:ext cx="4157943" cy="567578"/>
          </a:xfrm>
          <a:custGeom>
            <a:avLst/>
            <a:gdLst/>
            <a:ahLst/>
            <a:cxnLst/>
            <a:rect l="l" t="t" r="r" b="b"/>
            <a:pathLst>
              <a:path w="4712334" h="643254">
                <a:moveTo>
                  <a:pt x="4712208" y="0"/>
                </a:moveTo>
                <a:lnTo>
                  <a:pt x="0" y="0"/>
                </a:lnTo>
                <a:lnTo>
                  <a:pt x="0" y="643128"/>
                </a:lnTo>
                <a:lnTo>
                  <a:pt x="4712208" y="643128"/>
                </a:lnTo>
                <a:lnTo>
                  <a:pt x="4712208" y="635508"/>
                </a:lnTo>
                <a:lnTo>
                  <a:pt x="12191" y="635508"/>
                </a:lnTo>
                <a:lnTo>
                  <a:pt x="12191" y="624839"/>
                </a:lnTo>
                <a:lnTo>
                  <a:pt x="10668" y="623316"/>
                </a:lnTo>
                <a:lnTo>
                  <a:pt x="12191" y="623316"/>
                </a:lnTo>
                <a:lnTo>
                  <a:pt x="12191" y="21336"/>
                </a:lnTo>
                <a:lnTo>
                  <a:pt x="10668" y="21336"/>
                </a:lnTo>
                <a:lnTo>
                  <a:pt x="12191" y="19812"/>
                </a:lnTo>
                <a:lnTo>
                  <a:pt x="12191" y="10668"/>
                </a:lnTo>
                <a:lnTo>
                  <a:pt x="4712208" y="10668"/>
                </a:lnTo>
                <a:lnTo>
                  <a:pt x="4712208" y="0"/>
                </a:lnTo>
                <a:close/>
              </a:path>
              <a:path w="4712334" h="643254">
                <a:moveTo>
                  <a:pt x="21335" y="633983"/>
                </a:moveTo>
                <a:lnTo>
                  <a:pt x="12191" y="633983"/>
                </a:lnTo>
                <a:lnTo>
                  <a:pt x="12191" y="635508"/>
                </a:lnTo>
                <a:lnTo>
                  <a:pt x="4701540" y="635508"/>
                </a:lnTo>
                <a:lnTo>
                  <a:pt x="4701540" y="633984"/>
                </a:lnTo>
                <a:lnTo>
                  <a:pt x="21335" y="633983"/>
                </a:lnTo>
                <a:close/>
              </a:path>
              <a:path w="4712334" h="643254">
                <a:moveTo>
                  <a:pt x="4712208" y="10668"/>
                </a:moveTo>
                <a:lnTo>
                  <a:pt x="4701540" y="10668"/>
                </a:lnTo>
                <a:lnTo>
                  <a:pt x="4701540" y="635508"/>
                </a:lnTo>
                <a:lnTo>
                  <a:pt x="4712208" y="635508"/>
                </a:lnTo>
                <a:lnTo>
                  <a:pt x="4712208" y="10668"/>
                </a:lnTo>
                <a:close/>
              </a:path>
              <a:path w="4712334" h="643254">
                <a:moveTo>
                  <a:pt x="4690872" y="633983"/>
                </a:moveTo>
                <a:lnTo>
                  <a:pt x="21336" y="633983"/>
                </a:lnTo>
                <a:lnTo>
                  <a:pt x="4690872" y="633984"/>
                </a:lnTo>
                <a:close/>
              </a:path>
              <a:path w="4712334" h="643254">
                <a:moveTo>
                  <a:pt x="4701540" y="633983"/>
                </a:moveTo>
                <a:lnTo>
                  <a:pt x="4690872" y="633983"/>
                </a:lnTo>
                <a:lnTo>
                  <a:pt x="4701540" y="633984"/>
                </a:lnTo>
                <a:close/>
              </a:path>
              <a:path w="4712334" h="643254">
                <a:moveTo>
                  <a:pt x="12191" y="623316"/>
                </a:moveTo>
                <a:lnTo>
                  <a:pt x="10668" y="623316"/>
                </a:lnTo>
                <a:lnTo>
                  <a:pt x="12191" y="624839"/>
                </a:lnTo>
                <a:lnTo>
                  <a:pt x="12191" y="623316"/>
                </a:lnTo>
                <a:close/>
              </a:path>
              <a:path w="4712334" h="643254">
                <a:moveTo>
                  <a:pt x="12191" y="19812"/>
                </a:moveTo>
                <a:lnTo>
                  <a:pt x="10668" y="21336"/>
                </a:lnTo>
                <a:lnTo>
                  <a:pt x="12191" y="21336"/>
                </a:lnTo>
                <a:lnTo>
                  <a:pt x="12191" y="19812"/>
                </a:lnTo>
                <a:close/>
              </a:path>
              <a:path w="4712334" h="643254">
                <a:moveTo>
                  <a:pt x="21336" y="10668"/>
                </a:moveTo>
                <a:lnTo>
                  <a:pt x="12191" y="10668"/>
                </a:lnTo>
                <a:lnTo>
                  <a:pt x="12191" y="12192"/>
                </a:lnTo>
                <a:lnTo>
                  <a:pt x="19812" y="12192"/>
                </a:lnTo>
                <a:lnTo>
                  <a:pt x="21336" y="10668"/>
                </a:lnTo>
                <a:close/>
              </a:path>
              <a:path w="4712334" h="643254">
                <a:moveTo>
                  <a:pt x="4690872" y="10668"/>
                </a:moveTo>
                <a:lnTo>
                  <a:pt x="21336" y="10668"/>
                </a:lnTo>
                <a:lnTo>
                  <a:pt x="21336" y="12192"/>
                </a:lnTo>
                <a:lnTo>
                  <a:pt x="4690872" y="12192"/>
                </a:lnTo>
                <a:lnTo>
                  <a:pt x="4690872" y="10668"/>
                </a:lnTo>
                <a:close/>
              </a:path>
              <a:path w="4712334" h="643254">
                <a:moveTo>
                  <a:pt x="4701540" y="10668"/>
                </a:moveTo>
                <a:lnTo>
                  <a:pt x="4690872" y="10668"/>
                </a:lnTo>
                <a:lnTo>
                  <a:pt x="4692396" y="12192"/>
                </a:lnTo>
                <a:lnTo>
                  <a:pt x="4701540" y="12192"/>
                </a:lnTo>
                <a:lnTo>
                  <a:pt x="4701540" y="10668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1" name="object 91"/>
          <p:cNvSpPr/>
          <p:nvPr/>
        </p:nvSpPr>
        <p:spPr>
          <a:xfrm>
            <a:off x="5129157" y="5815853"/>
            <a:ext cx="4137772" cy="549088"/>
          </a:xfrm>
          <a:custGeom>
            <a:avLst/>
            <a:gdLst/>
            <a:ahLst/>
            <a:cxnLst/>
            <a:rect l="l" t="t" r="r" b="b"/>
            <a:pathLst>
              <a:path w="4689475" h="622300">
                <a:moveTo>
                  <a:pt x="0" y="621792"/>
                </a:moveTo>
                <a:lnTo>
                  <a:pt x="4689348" y="621792"/>
                </a:lnTo>
                <a:lnTo>
                  <a:pt x="4689348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2" name="object 92"/>
          <p:cNvSpPr/>
          <p:nvPr/>
        </p:nvSpPr>
        <p:spPr>
          <a:xfrm>
            <a:off x="5119744" y="5806440"/>
            <a:ext cx="4157943" cy="567578"/>
          </a:xfrm>
          <a:custGeom>
            <a:avLst/>
            <a:gdLst/>
            <a:ahLst/>
            <a:cxnLst/>
            <a:rect l="l" t="t" r="r" b="b"/>
            <a:pathLst>
              <a:path w="4712334" h="643254">
                <a:moveTo>
                  <a:pt x="4712208" y="0"/>
                </a:moveTo>
                <a:lnTo>
                  <a:pt x="0" y="0"/>
                </a:lnTo>
                <a:lnTo>
                  <a:pt x="0" y="643128"/>
                </a:lnTo>
                <a:lnTo>
                  <a:pt x="4712208" y="643128"/>
                </a:lnTo>
                <a:lnTo>
                  <a:pt x="4712208" y="633984"/>
                </a:lnTo>
                <a:lnTo>
                  <a:pt x="21336" y="633984"/>
                </a:lnTo>
                <a:lnTo>
                  <a:pt x="10668" y="623316"/>
                </a:lnTo>
                <a:lnTo>
                  <a:pt x="21336" y="623316"/>
                </a:lnTo>
                <a:lnTo>
                  <a:pt x="21336" y="21336"/>
                </a:lnTo>
                <a:lnTo>
                  <a:pt x="10668" y="21336"/>
                </a:lnTo>
                <a:lnTo>
                  <a:pt x="21336" y="10668"/>
                </a:lnTo>
                <a:lnTo>
                  <a:pt x="4712208" y="10668"/>
                </a:lnTo>
                <a:lnTo>
                  <a:pt x="4712208" y="0"/>
                </a:lnTo>
                <a:close/>
              </a:path>
              <a:path w="4712334" h="643254">
                <a:moveTo>
                  <a:pt x="21336" y="623316"/>
                </a:moveTo>
                <a:lnTo>
                  <a:pt x="10668" y="623316"/>
                </a:lnTo>
                <a:lnTo>
                  <a:pt x="21336" y="633984"/>
                </a:lnTo>
                <a:lnTo>
                  <a:pt x="21336" y="623316"/>
                </a:lnTo>
                <a:close/>
              </a:path>
              <a:path w="4712334" h="643254">
                <a:moveTo>
                  <a:pt x="4690872" y="623316"/>
                </a:moveTo>
                <a:lnTo>
                  <a:pt x="21336" y="623316"/>
                </a:lnTo>
                <a:lnTo>
                  <a:pt x="21336" y="633984"/>
                </a:lnTo>
                <a:lnTo>
                  <a:pt x="4690872" y="633984"/>
                </a:lnTo>
                <a:lnTo>
                  <a:pt x="4690872" y="623316"/>
                </a:lnTo>
                <a:close/>
              </a:path>
              <a:path w="4712334" h="643254">
                <a:moveTo>
                  <a:pt x="4690872" y="10668"/>
                </a:moveTo>
                <a:lnTo>
                  <a:pt x="4690872" y="633984"/>
                </a:lnTo>
                <a:lnTo>
                  <a:pt x="4701540" y="623316"/>
                </a:lnTo>
                <a:lnTo>
                  <a:pt x="4712208" y="623316"/>
                </a:lnTo>
                <a:lnTo>
                  <a:pt x="4712208" y="21336"/>
                </a:lnTo>
                <a:lnTo>
                  <a:pt x="4701540" y="21336"/>
                </a:lnTo>
                <a:lnTo>
                  <a:pt x="4690872" y="10668"/>
                </a:lnTo>
                <a:close/>
              </a:path>
              <a:path w="4712334" h="643254">
                <a:moveTo>
                  <a:pt x="4712208" y="623316"/>
                </a:moveTo>
                <a:lnTo>
                  <a:pt x="4701540" y="623316"/>
                </a:lnTo>
                <a:lnTo>
                  <a:pt x="4690872" y="633984"/>
                </a:lnTo>
                <a:lnTo>
                  <a:pt x="4712208" y="633984"/>
                </a:lnTo>
                <a:lnTo>
                  <a:pt x="4712208" y="623316"/>
                </a:lnTo>
                <a:close/>
              </a:path>
              <a:path w="4712334" h="643254">
                <a:moveTo>
                  <a:pt x="21336" y="10668"/>
                </a:moveTo>
                <a:lnTo>
                  <a:pt x="10668" y="21336"/>
                </a:lnTo>
                <a:lnTo>
                  <a:pt x="21336" y="21336"/>
                </a:lnTo>
                <a:lnTo>
                  <a:pt x="21336" y="10668"/>
                </a:lnTo>
                <a:close/>
              </a:path>
              <a:path w="4712334" h="643254">
                <a:moveTo>
                  <a:pt x="4690872" y="10668"/>
                </a:moveTo>
                <a:lnTo>
                  <a:pt x="21336" y="10668"/>
                </a:lnTo>
                <a:lnTo>
                  <a:pt x="21336" y="21336"/>
                </a:lnTo>
                <a:lnTo>
                  <a:pt x="4690872" y="21336"/>
                </a:lnTo>
                <a:lnTo>
                  <a:pt x="4690872" y="10668"/>
                </a:lnTo>
                <a:close/>
              </a:path>
              <a:path w="4712334" h="643254">
                <a:moveTo>
                  <a:pt x="4712208" y="10668"/>
                </a:moveTo>
                <a:lnTo>
                  <a:pt x="4690872" y="10668"/>
                </a:lnTo>
                <a:lnTo>
                  <a:pt x="4701540" y="21336"/>
                </a:lnTo>
                <a:lnTo>
                  <a:pt x="4712208" y="21336"/>
                </a:lnTo>
                <a:lnTo>
                  <a:pt x="4712208" y="10668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3" name="object 93"/>
          <p:cNvSpPr txBox="1"/>
          <p:nvPr/>
        </p:nvSpPr>
        <p:spPr>
          <a:xfrm>
            <a:off x="5129157" y="5866647"/>
            <a:ext cx="4137772" cy="399996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137279" indent="-110384">
              <a:lnSpc>
                <a:spcPts val="1531"/>
              </a:lnSpc>
              <a:spcBef>
                <a:spcPts val="119"/>
              </a:spcBef>
              <a:buClr>
                <a:srgbClr val="9A1616"/>
              </a:buClr>
              <a:buChar char="•"/>
              <a:tabLst>
                <a:tab pos="137840" algn="l"/>
              </a:tabLst>
            </a:pPr>
            <a:r>
              <a:rPr lang="en-US" sz="1200" spc="9" dirty="0" err="1" smtClean="0">
                <a:cs typeface="Arial"/>
              </a:rPr>
              <a:t>Membuat</a:t>
            </a:r>
            <a:r>
              <a:rPr lang="en-US" sz="1200" spc="9" dirty="0" smtClean="0">
                <a:cs typeface="Arial"/>
              </a:rPr>
              <a:t> </a:t>
            </a:r>
            <a:r>
              <a:rPr lang="en-US" sz="1200" b="1" spc="9" dirty="0" err="1" smtClean="0">
                <a:cs typeface="Arial"/>
              </a:rPr>
              <a:t>aturan</a:t>
            </a:r>
            <a:r>
              <a:rPr lang="en-US" sz="1200" b="1" spc="9" dirty="0" smtClean="0">
                <a:cs typeface="Arial"/>
              </a:rPr>
              <a:t> &amp; </a:t>
            </a:r>
            <a:r>
              <a:rPr lang="en-US" sz="1200" b="1" spc="9" dirty="0" err="1" smtClean="0">
                <a:cs typeface="Arial"/>
              </a:rPr>
              <a:t>kebijakan</a:t>
            </a:r>
            <a:r>
              <a:rPr lang="en-US" sz="1200" b="1" spc="9" dirty="0" smtClean="0">
                <a:cs typeface="Arial"/>
              </a:rPr>
              <a:t> yang </a:t>
            </a:r>
            <a:r>
              <a:rPr lang="en-US" sz="1200" b="1" spc="9" dirty="0" err="1" smtClean="0">
                <a:cs typeface="Arial"/>
              </a:rPr>
              <a:t>selaras</a:t>
            </a:r>
            <a:r>
              <a:rPr lang="en-US" sz="1200" b="1" spc="9" dirty="0" smtClean="0">
                <a:cs typeface="Arial"/>
              </a:rPr>
              <a:t> </a:t>
            </a:r>
            <a:r>
              <a:rPr lang="en-US" sz="1200" spc="9" dirty="0" err="1" smtClean="0">
                <a:cs typeface="Arial"/>
              </a:rPr>
              <a:t>melalui</a:t>
            </a:r>
            <a:r>
              <a:rPr lang="en-US" sz="1200" spc="9" dirty="0" smtClean="0">
                <a:cs typeface="Arial"/>
              </a:rPr>
              <a:t> </a:t>
            </a:r>
            <a:r>
              <a:rPr lang="en-US" sz="1200" b="1" spc="9" dirty="0" err="1" smtClean="0">
                <a:cs typeface="Arial"/>
              </a:rPr>
              <a:t>kolaborasi</a:t>
            </a:r>
            <a:r>
              <a:rPr lang="en-US" sz="1200" b="1" spc="9" dirty="0" smtClean="0">
                <a:cs typeface="Arial"/>
              </a:rPr>
              <a:t> </a:t>
            </a:r>
            <a:r>
              <a:rPr lang="en-US" sz="1200" b="1" spc="9" dirty="0" err="1" smtClean="0">
                <a:cs typeface="Arial"/>
              </a:rPr>
              <a:t>antar</a:t>
            </a:r>
            <a:r>
              <a:rPr lang="en-US" sz="1200" b="1" spc="9" dirty="0" smtClean="0">
                <a:cs typeface="Arial"/>
              </a:rPr>
              <a:t> </a:t>
            </a:r>
            <a:r>
              <a:rPr lang="en-US" sz="1200" b="1" spc="9" dirty="0" err="1" smtClean="0">
                <a:cs typeface="Arial"/>
              </a:rPr>
              <a:t>pembuat</a:t>
            </a:r>
            <a:r>
              <a:rPr lang="en-US" sz="1200" b="1" spc="9" dirty="0" smtClean="0">
                <a:cs typeface="Arial"/>
              </a:rPr>
              <a:t> </a:t>
            </a:r>
            <a:r>
              <a:rPr lang="en-US" sz="1200" b="1" spc="9" dirty="0" err="1" smtClean="0">
                <a:cs typeface="Arial"/>
              </a:rPr>
              <a:t>kebijakan</a:t>
            </a:r>
            <a:r>
              <a:rPr lang="en-US" sz="1200" b="1" spc="9" dirty="0" smtClean="0">
                <a:cs typeface="Arial"/>
              </a:rPr>
              <a:t>.</a:t>
            </a:r>
            <a:endParaRPr sz="1200" dirty="0">
              <a:cs typeface="Arial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5160085" y="5561704"/>
            <a:ext cx="262218" cy="231401"/>
          </a:xfrm>
          <a:custGeom>
            <a:avLst/>
            <a:gdLst/>
            <a:ahLst/>
            <a:cxnLst/>
            <a:rect l="l" t="t" r="r" b="b"/>
            <a:pathLst>
              <a:path w="297179" h="262254">
                <a:moveTo>
                  <a:pt x="252983" y="0"/>
                </a:moveTo>
                <a:lnTo>
                  <a:pt x="44195" y="0"/>
                </a:lnTo>
                <a:lnTo>
                  <a:pt x="27003" y="3476"/>
                </a:lnTo>
                <a:lnTo>
                  <a:pt x="12953" y="12954"/>
                </a:lnTo>
                <a:lnTo>
                  <a:pt x="3476" y="27003"/>
                </a:lnTo>
                <a:lnTo>
                  <a:pt x="0" y="44196"/>
                </a:lnTo>
                <a:lnTo>
                  <a:pt x="0" y="219456"/>
                </a:lnTo>
                <a:lnTo>
                  <a:pt x="3476" y="235767"/>
                </a:lnTo>
                <a:lnTo>
                  <a:pt x="12953" y="249364"/>
                </a:lnTo>
                <a:lnTo>
                  <a:pt x="27003" y="258675"/>
                </a:lnTo>
                <a:lnTo>
                  <a:pt x="44195" y="262128"/>
                </a:lnTo>
                <a:lnTo>
                  <a:pt x="252983" y="262128"/>
                </a:lnTo>
                <a:lnTo>
                  <a:pt x="270176" y="258675"/>
                </a:lnTo>
                <a:lnTo>
                  <a:pt x="284225" y="249364"/>
                </a:lnTo>
                <a:lnTo>
                  <a:pt x="293703" y="235767"/>
                </a:lnTo>
                <a:lnTo>
                  <a:pt x="297179" y="219456"/>
                </a:lnTo>
                <a:lnTo>
                  <a:pt x="297179" y="44196"/>
                </a:lnTo>
                <a:lnTo>
                  <a:pt x="293703" y="27003"/>
                </a:lnTo>
                <a:lnTo>
                  <a:pt x="284225" y="12954"/>
                </a:lnTo>
                <a:lnTo>
                  <a:pt x="270176" y="3476"/>
                </a:lnTo>
                <a:lnTo>
                  <a:pt x="2529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5" name="object 95"/>
          <p:cNvSpPr txBox="1"/>
          <p:nvPr/>
        </p:nvSpPr>
        <p:spPr>
          <a:xfrm>
            <a:off x="5129157" y="5513526"/>
            <a:ext cx="4137772" cy="279526"/>
          </a:xfrm>
          <a:prstGeom prst="rect">
            <a:avLst/>
          </a:prstGeom>
        </p:spPr>
        <p:txBody>
          <a:bodyPr vert="horz" wrap="square" lIns="0" tIns="14568" rIns="0" bIns="0" rtlCol="0">
            <a:spAutoFit/>
          </a:bodyPr>
          <a:lstStyle/>
          <a:p>
            <a:pPr marL="38102">
              <a:spcBef>
                <a:spcPts val="115"/>
              </a:spcBef>
            </a:pPr>
            <a:r>
              <a:rPr sz="1721" b="1" spc="13" dirty="0" smtClean="0">
                <a:solidFill>
                  <a:srgbClr val="FF0000"/>
                </a:solidFill>
                <a:latin typeface="Arial"/>
                <a:cs typeface="Arial"/>
              </a:rPr>
              <a:t>10</a:t>
            </a:r>
            <a:r>
              <a:rPr lang="en-US" sz="1721" b="1" spc="13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600" b="1" spc="13" dirty="0" err="1" smtClean="0">
                <a:solidFill>
                  <a:schemeClr val="bg1"/>
                </a:solidFill>
                <a:cs typeface="Arial"/>
              </a:rPr>
              <a:t>Harmonisasi</a:t>
            </a:r>
            <a:r>
              <a:rPr lang="en-US" sz="1600" b="1" spc="13" dirty="0" smtClean="0">
                <a:solidFill>
                  <a:schemeClr val="bg1"/>
                </a:solidFill>
                <a:cs typeface="Arial"/>
              </a:rPr>
              <a:t> </a:t>
            </a:r>
            <a:r>
              <a:rPr lang="en-US" sz="1600" b="1" spc="13" dirty="0" err="1" smtClean="0">
                <a:solidFill>
                  <a:schemeClr val="bg1"/>
                </a:solidFill>
                <a:cs typeface="Arial"/>
              </a:rPr>
              <a:t>aturan</a:t>
            </a:r>
            <a:r>
              <a:rPr lang="en-US" sz="1600" b="1" spc="13" dirty="0" smtClean="0">
                <a:solidFill>
                  <a:schemeClr val="bg1"/>
                </a:solidFill>
                <a:cs typeface="Arial"/>
              </a:rPr>
              <a:t> &amp; </a:t>
            </a:r>
            <a:r>
              <a:rPr lang="en-US" sz="1600" b="1" spc="13" dirty="0" err="1" smtClean="0">
                <a:solidFill>
                  <a:schemeClr val="bg1"/>
                </a:solidFill>
                <a:cs typeface="Arial"/>
              </a:rPr>
              <a:t>kebijakan</a:t>
            </a:r>
            <a:endParaRPr sz="1600" baseline="1587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970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7764" y="85725"/>
            <a:ext cx="1138236" cy="374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82674" y="6823075"/>
            <a:ext cx="8823325" cy="0"/>
          </a:xfrm>
          <a:custGeom>
            <a:avLst/>
            <a:gdLst/>
            <a:ahLst/>
            <a:cxnLst/>
            <a:rect l="l" t="t" r="r" b="b"/>
            <a:pathLst>
              <a:path w="8823325">
                <a:moveTo>
                  <a:pt x="0" y="0"/>
                </a:moveTo>
                <a:lnTo>
                  <a:pt x="8823325" y="0"/>
                </a:lnTo>
              </a:path>
            </a:pathLst>
          </a:custGeom>
          <a:ln w="698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823075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899" y="0"/>
                </a:lnTo>
              </a:path>
            </a:pathLst>
          </a:custGeom>
          <a:ln w="69850">
            <a:solidFill>
              <a:srgbClr val="FDE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2899" y="6823075"/>
            <a:ext cx="542925" cy="0"/>
          </a:xfrm>
          <a:custGeom>
            <a:avLst/>
            <a:gdLst/>
            <a:ahLst/>
            <a:cxnLst/>
            <a:rect l="l" t="t" r="r" b="b"/>
            <a:pathLst>
              <a:path w="542925">
                <a:moveTo>
                  <a:pt x="0" y="0"/>
                </a:moveTo>
                <a:lnTo>
                  <a:pt x="542925" y="0"/>
                </a:lnTo>
              </a:path>
            </a:pathLst>
          </a:custGeom>
          <a:ln w="69850">
            <a:solidFill>
              <a:srgbClr val="DBEE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5824" y="6823075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875" y="0"/>
                </a:lnTo>
              </a:path>
            </a:pathLst>
          </a:custGeom>
          <a:ln w="6985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8699" y="6788150"/>
            <a:ext cx="53975" cy="69850"/>
          </a:xfrm>
          <a:custGeom>
            <a:avLst/>
            <a:gdLst/>
            <a:ahLst/>
            <a:cxnLst/>
            <a:rect l="l" t="t" r="r" b="b"/>
            <a:pathLst>
              <a:path w="53975" h="69850">
                <a:moveTo>
                  <a:pt x="0" y="0"/>
                </a:moveTo>
                <a:lnTo>
                  <a:pt x="53975" y="0"/>
                </a:lnTo>
                <a:lnTo>
                  <a:pt x="53975" y="69850"/>
                </a:lnTo>
                <a:lnTo>
                  <a:pt x="0" y="6985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4925"/>
            <a:ext cx="9906000" cy="0"/>
          </a:xfrm>
          <a:custGeom>
            <a:avLst/>
            <a:gdLst/>
            <a:ahLst/>
            <a:cxnLst/>
            <a:rect l="l" t="t" r="r" b="b"/>
            <a:pathLst>
              <a:path w="9906000">
                <a:moveTo>
                  <a:pt x="0" y="0"/>
                </a:moveTo>
                <a:lnTo>
                  <a:pt x="9906000" y="0"/>
                </a:lnTo>
              </a:path>
            </a:pathLst>
          </a:custGeom>
          <a:ln w="698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305925" y="20637"/>
            <a:ext cx="600075" cy="0"/>
          </a:xfrm>
          <a:custGeom>
            <a:avLst/>
            <a:gdLst/>
            <a:ahLst/>
            <a:cxnLst/>
            <a:rect l="l" t="t" r="r" b="b"/>
            <a:pathLst>
              <a:path w="600075">
                <a:moveTo>
                  <a:pt x="0" y="0"/>
                </a:moveTo>
                <a:lnTo>
                  <a:pt x="600075" y="0"/>
                </a:lnTo>
              </a:path>
            </a:pathLst>
          </a:custGeom>
          <a:ln w="41275">
            <a:solidFill>
              <a:srgbClr val="FDE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20175" y="20637"/>
            <a:ext cx="542925" cy="0"/>
          </a:xfrm>
          <a:custGeom>
            <a:avLst/>
            <a:gdLst/>
            <a:ahLst/>
            <a:cxnLst/>
            <a:rect l="l" t="t" r="r" b="b"/>
            <a:pathLst>
              <a:path w="542925">
                <a:moveTo>
                  <a:pt x="0" y="0"/>
                </a:moveTo>
                <a:lnTo>
                  <a:pt x="542925" y="0"/>
                </a:lnTo>
              </a:path>
            </a:pathLst>
          </a:custGeom>
          <a:ln w="41275">
            <a:solidFill>
              <a:srgbClr val="DBEE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77300" y="20637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875" y="0"/>
                </a:lnTo>
              </a:path>
            </a:pathLst>
          </a:custGeom>
          <a:ln w="412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23325" y="0"/>
            <a:ext cx="53975" cy="41275"/>
          </a:xfrm>
          <a:custGeom>
            <a:avLst/>
            <a:gdLst/>
            <a:ahLst/>
            <a:cxnLst/>
            <a:rect l="l" t="t" r="r" b="b"/>
            <a:pathLst>
              <a:path w="53975" h="41275">
                <a:moveTo>
                  <a:pt x="53975" y="41275"/>
                </a:moveTo>
                <a:lnTo>
                  <a:pt x="0" y="41275"/>
                </a:lnTo>
                <a:lnTo>
                  <a:pt x="0" y="0"/>
                </a:lnTo>
                <a:lnTo>
                  <a:pt x="53975" y="0"/>
                </a:lnTo>
                <a:lnTo>
                  <a:pt x="53975" y="41275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80279" y="4648200"/>
            <a:ext cx="1830070" cy="1358900"/>
          </a:xfrm>
          <a:custGeom>
            <a:avLst/>
            <a:gdLst/>
            <a:ahLst/>
            <a:cxnLst/>
            <a:rect l="l" t="t" r="r" b="b"/>
            <a:pathLst>
              <a:path w="1830070" h="1358900">
                <a:moveTo>
                  <a:pt x="0" y="0"/>
                </a:moveTo>
                <a:lnTo>
                  <a:pt x="0" y="1080770"/>
                </a:lnTo>
                <a:lnTo>
                  <a:pt x="1830070" y="1080770"/>
                </a:lnTo>
                <a:lnTo>
                  <a:pt x="1830070" y="135890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4450" y="172494"/>
            <a:ext cx="9817100" cy="50718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200" b="1" spc="5" dirty="0">
                <a:latin typeface="+mn-lt"/>
                <a:cs typeface="Trebuchet MS"/>
              </a:rPr>
              <a:t>SUSUNAN </a:t>
            </a:r>
            <a:r>
              <a:rPr sz="3200" b="1" spc="-15" dirty="0">
                <a:latin typeface="+mn-lt"/>
                <a:cs typeface="Trebuchet MS"/>
              </a:rPr>
              <a:t>KEANGGOTAAN </a:t>
            </a:r>
            <a:r>
              <a:rPr sz="3200" b="1" dirty="0">
                <a:latin typeface="+mn-lt"/>
                <a:cs typeface="Trebuchet MS"/>
              </a:rPr>
              <a:t>(KEPPRES </a:t>
            </a:r>
            <a:r>
              <a:rPr sz="3200" b="1" spc="5" dirty="0">
                <a:latin typeface="+mn-lt"/>
                <a:cs typeface="Trebuchet MS"/>
              </a:rPr>
              <a:t>NO. 1 </a:t>
            </a:r>
            <a:r>
              <a:rPr sz="3200" b="1" spc="-45" dirty="0">
                <a:latin typeface="+mn-lt"/>
                <a:cs typeface="Trebuchet MS"/>
              </a:rPr>
              <a:t>TAHUN</a:t>
            </a:r>
            <a:r>
              <a:rPr sz="3200" b="1" spc="-70" dirty="0">
                <a:latin typeface="+mn-lt"/>
                <a:cs typeface="Trebuchet MS"/>
              </a:rPr>
              <a:t> </a:t>
            </a:r>
            <a:r>
              <a:rPr sz="3200" b="1" spc="5" dirty="0">
                <a:latin typeface="+mn-lt"/>
                <a:cs typeface="Trebuchet MS"/>
              </a:rPr>
              <a:t>2014)</a:t>
            </a:r>
            <a:endParaRPr sz="3200" dirty="0">
              <a:latin typeface="+mn-lt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14720" y="1276196"/>
            <a:ext cx="9132479" cy="34507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65520" y="1299056"/>
            <a:ext cx="9030970" cy="33496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R="635" algn="ctr">
              <a:lnSpc>
                <a:spcPts val="1639"/>
              </a:lnSpc>
              <a:spcBef>
                <a:spcPts val="944"/>
              </a:spcBef>
            </a:pPr>
            <a:r>
              <a:rPr sz="1400" b="1" spc="-5" dirty="0">
                <a:latin typeface="Arial"/>
                <a:cs typeface="Arial"/>
              </a:rPr>
              <a:t>Ketua </a:t>
            </a:r>
            <a:r>
              <a:rPr sz="1400" b="1" spc="-10" dirty="0">
                <a:latin typeface="Arial"/>
                <a:cs typeface="Arial"/>
              </a:rPr>
              <a:t>Tim </a:t>
            </a:r>
            <a:r>
              <a:rPr sz="1400" dirty="0">
                <a:latin typeface="Arial"/>
                <a:cs typeface="Arial"/>
              </a:rPr>
              <a:t>: Presiden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RI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600"/>
              </a:lnSpc>
            </a:pPr>
            <a:r>
              <a:rPr sz="1400" b="1" spc="-15" dirty="0">
                <a:latin typeface="Arial"/>
                <a:cs typeface="Arial"/>
              </a:rPr>
              <a:t>Wakil </a:t>
            </a:r>
            <a:r>
              <a:rPr sz="1400" b="1" spc="-5" dirty="0">
                <a:latin typeface="Arial"/>
                <a:cs typeface="Arial"/>
              </a:rPr>
              <a:t>Ketua </a:t>
            </a:r>
            <a:r>
              <a:rPr sz="1400" dirty="0">
                <a:latin typeface="Arial"/>
                <a:cs typeface="Arial"/>
              </a:rPr>
              <a:t>: Menko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Perekonomian</a:t>
            </a:r>
            <a:endParaRPr sz="1400">
              <a:latin typeface="Arial"/>
              <a:cs typeface="Arial"/>
            </a:endParaRPr>
          </a:p>
          <a:p>
            <a:pPr marL="11430" algn="ctr">
              <a:lnSpc>
                <a:spcPts val="1639"/>
              </a:lnSpc>
            </a:pPr>
            <a:r>
              <a:rPr sz="1400" b="1" spc="-5" dirty="0">
                <a:latin typeface="Arial"/>
                <a:cs typeface="Arial"/>
              </a:rPr>
              <a:t>Ketua </a:t>
            </a:r>
            <a:r>
              <a:rPr sz="1400" b="1" dirty="0">
                <a:latin typeface="Arial"/>
                <a:cs typeface="Arial"/>
              </a:rPr>
              <a:t>Harian </a:t>
            </a:r>
            <a:r>
              <a:rPr sz="1400" dirty="0">
                <a:latin typeface="Arial"/>
                <a:cs typeface="Arial"/>
              </a:rPr>
              <a:t>: Menteri PPN/Kepala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Bappenas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>
              <a:latin typeface="Times New Roman"/>
              <a:cs typeface="Times New Roman"/>
            </a:endParaRPr>
          </a:p>
          <a:p>
            <a:pPr marL="6350" algn="ctr">
              <a:lnSpc>
                <a:spcPts val="1639"/>
              </a:lnSpc>
            </a:pPr>
            <a:r>
              <a:rPr sz="1400" b="1" spc="-5" dirty="0">
                <a:latin typeface="Arial"/>
                <a:cs typeface="Arial"/>
              </a:rPr>
              <a:t>Anggota:</a:t>
            </a:r>
            <a:endParaRPr sz="1400">
              <a:latin typeface="Arial"/>
              <a:cs typeface="Arial"/>
            </a:endParaRPr>
          </a:p>
          <a:p>
            <a:pPr marL="165100" algn="ctr">
              <a:lnSpc>
                <a:spcPts val="1600"/>
              </a:lnSpc>
            </a:pPr>
            <a:r>
              <a:rPr sz="1400" dirty="0">
                <a:latin typeface="Arial"/>
                <a:cs typeface="Arial"/>
              </a:rPr>
              <a:t>Menteri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Kominfo</a:t>
            </a:r>
            <a:endParaRPr sz="1400">
              <a:latin typeface="Arial"/>
              <a:cs typeface="Arial"/>
            </a:endParaRPr>
          </a:p>
          <a:p>
            <a:pPr marL="3790950" marR="3044825" indent="-551815">
              <a:lnSpc>
                <a:spcPts val="1600"/>
              </a:lnSpc>
              <a:spcBef>
                <a:spcPts val="80"/>
              </a:spcBef>
            </a:pPr>
            <a:r>
              <a:rPr sz="1400" dirty="0">
                <a:latin typeface="Arial"/>
                <a:cs typeface="Arial"/>
              </a:rPr>
              <a:t>Menteri Pendidikan &amp;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Kebudayaan  Menteri </a:t>
            </a:r>
            <a:r>
              <a:rPr sz="1400" spc="-5" dirty="0">
                <a:latin typeface="Arial"/>
                <a:cs typeface="Arial"/>
              </a:rPr>
              <a:t>Perindustrian  </a:t>
            </a:r>
            <a:r>
              <a:rPr sz="1400" dirty="0">
                <a:latin typeface="Arial"/>
                <a:cs typeface="Arial"/>
              </a:rPr>
              <a:t>Menteri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Kesehatan</a:t>
            </a:r>
            <a:endParaRPr sz="1400">
              <a:latin typeface="Arial"/>
              <a:cs typeface="Arial"/>
            </a:endParaRPr>
          </a:p>
          <a:p>
            <a:pPr marL="3467735" marR="3294379" indent="449580">
              <a:lnSpc>
                <a:spcPts val="1600"/>
              </a:lnSpc>
            </a:pPr>
            <a:r>
              <a:rPr sz="1400" dirty="0">
                <a:latin typeface="Arial"/>
                <a:cs typeface="Arial"/>
              </a:rPr>
              <a:t>Menteri Keuangan  Menteri Riset dan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Teknologi*</a:t>
            </a:r>
            <a:endParaRPr sz="1400">
              <a:latin typeface="Arial"/>
              <a:cs typeface="Arial"/>
            </a:endParaRPr>
          </a:p>
          <a:p>
            <a:pPr marL="3130550" marR="2887345" algn="ctr">
              <a:lnSpc>
                <a:spcPts val="1600"/>
              </a:lnSpc>
            </a:pPr>
            <a:r>
              <a:rPr sz="1400" dirty="0">
                <a:latin typeface="Arial"/>
                <a:cs typeface="Arial"/>
              </a:rPr>
              <a:t>Menteri Pariwisata &amp;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Ekonomi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Kreatif*  Sekretaris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Kabinet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65520" y="918072"/>
            <a:ext cx="9030970" cy="381000"/>
          </a:xfrm>
          <a:custGeom>
            <a:avLst/>
            <a:gdLst/>
            <a:ahLst/>
            <a:cxnLst/>
            <a:rect l="l" t="t" r="r" b="b"/>
            <a:pathLst>
              <a:path w="9030970" h="381000">
                <a:moveTo>
                  <a:pt x="8967381" y="0"/>
                </a:moveTo>
                <a:lnTo>
                  <a:pt x="63498" y="0"/>
                </a:lnTo>
                <a:lnTo>
                  <a:pt x="38781" y="4989"/>
                </a:lnTo>
                <a:lnTo>
                  <a:pt x="18598" y="18598"/>
                </a:lnTo>
                <a:lnTo>
                  <a:pt x="4990" y="38781"/>
                </a:lnTo>
                <a:lnTo>
                  <a:pt x="0" y="63498"/>
                </a:lnTo>
                <a:lnTo>
                  <a:pt x="0" y="317484"/>
                </a:lnTo>
                <a:lnTo>
                  <a:pt x="4990" y="342201"/>
                </a:lnTo>
                <a:lnTo>
                  <a:pt x="18598" y="362385"/>
                </a:lnTo>
                <a:lnTo>
                  <a:pt x="38781" y="375993"/>
                </a:lnTo>
                <a:lnTo>
                  <a:pt x="63498" y="380983"/>
                </a:lnTo>
                <a:lnTo>
                  <a:pt x="8967381" y="380983"/>
                </a:lnTo>
                <a:lnTo>
                  <a:pt x="8992097" y="375993"/>
                </a:lnTo>
                <a:lnTo>
                  <a:pt x="9012281" y="362385"/>
                </a:lnTo>
                <a:lnTo>
                  <a:pt x="9025889" y="342201"/>
                </a:lnTo>
                <a:lnTo>
                  <a:pt x="9030879" y="317484"/>
                </a:lnTo>
                <a:lnTo>
                  <a:pt x="9030879" y="63498"/>
                </a:lnTo>
                <a:lnTo>
                  <a:pt x="9025889" y="38781"/>
                </a:lnTo>
                <a:lnTo>
                  <a:pt x="9012281" y="18598"/>
                </a:lnTo>
                <a:lnTo>
                  <a:pt x="8992097" y="4989"/>
                </a:lnTo>
                <a:lnTo>
                  <a:pt x="896738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5520" y="918072"/>
            <a:ext cx="9030970" cy="381000"/>
          </a:xfrm>
          <a:custGeom>
            <a:avLst/>
            <a:gdLst/>
            <a:ahLst/>
            <a:cxnLst/>
            <a:rect l="l" t="t" r="r" b="b"/>
            <a:pathLst>
              <a:path w="9030970" h="381000">
                <a:moveTo>
                  <a:pt x="63498" y="0"/>
                </a:moveTo>
                <a:lnTo>
                  <a:pt x="8967381" y="0"/>
                </a:lnTo>
                <a:lnTo>
                  <a:pt x="8992097" y="4990"/>
                </a:lnTo>
                <a:lnTo>
                  <a:pt x="9012281" y="18598"/>
                </a:lnTo>
                <a:lnTo>
                  <a:pt x="9025889" y="38782"/>
                </a:lnTo>
                <a:lnTo>
                  <a:pt x="9030879" y="63498"/>
                </a:lnTo>
                <a:lnTo>
                  <a:pt x="9030879" y="317484"/>
                </a:lnTo>
                <a:lnTo>
                  <a:pt x="9025889" y="342201"/>
                </a:lnTo>
                <a:lnTo>
                  <a:pt x="9012281" y="362385"/>
                </a:lnTo>
                <a:lnTo>
                  <a:pt x="8992097" y="375993"/>
                </a:lnTo>
                <a:lnTo>
                  <a:pt x="8967381" y="380983"/>
                </a:lnTo>
                <a:lnTo>
                  <a:pt x="63498" y="380983"/>
                </a:lnTo>
                <a:lnTo>
                  <a:pt x="38782" y="375993"/>
                </a:lnTo>
                <a:lnTo>
                  <a:pt x="18598" y="362385"/>
                </a:lnTo>
                <a:lnTo>
                  <a:pt x="4990" y="342201"/>
                </a:lnTo>
                <a:lnTo>
                  <a:pt x="0" y="317484"/>
                </a:lnTo>
                <a:lnTo>
                  <a:pt x="0" y="63498"/>
                </a:lnTo>
                <a:lnTo>
                  <a:pt x="4990" y="38782"/>
                </a:lnTo>
                <a:lnTo>
                  <a:pt x="18598" y="18598"/>
                </a:lnTo>
                <a:lnTo>
                  <a:pt x="38782" y="4990"/>
                </a:lnTo>
                <a:lnTo>
                  <a:pt x="63498" y="0"/>
                </a:lnTo>
                <a:close/>
              </a:path>
            </a:pathLst>
          </a:custGeom>
          <a:ln w="253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013200" y="952500"/>
            <a:ext cx="1533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Tim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Pengarah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914525" y="4826775"/>
            <a:ext cx="5759450" cy="76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57387" y="4846637"/>
            <a:ext cx="5673725" cy="6762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57387" y="4846637"/>
            <a:ext cx="5673725" cy="676275"/>
          </a:xfrm>
          <a:custGeom>
            <a:avLst/>
            <a:gdLst/>
            <a:ahLst/>
            <a:cxnLst/>
            <a:rect l="l" t="t" r="r" b="b"/>
            <a:pathLst>
              <a:path w="5673725" h="676275">
                <a:moveTo>
                  <a:pt x="112714" y="0"/>
                </a:moveTo>
                <a:lnTo>
                  <a:pt x="5561009" y="0"/>
                </a:lnTo>
                <a:lnTo>
                  <a:pt x="5604883" y="8857"/>
                </a:lnTo>
                <a:lnTo>
                  <a:pt x="5640711" y="33013"/>
                </a:lnTo>
                <a:lnTo>
                  <a:pt x="5664867" y="68841"/>
                </a:lnTo>
                <a:lnTo>
                  <a:pt x="5673725" y="112714"/>
                </a:lnTo>
                <a:lnTo>
                  <a:pt x="5673725" y="563560"/>
                </a:lnTo>
                <a:lnTo>
                  <a:pt x="5664867" y="607433"/>
                </a:lnTo>
                <a:lnTo>
                  <a:pt x="5640711" y="643261"/>
                </a:lnTo>
                <a:lnTo>
                  <a:pt x="5604883" y="667417"/>
                </a:lnTo>
                <a:lnTo>
                  <a:pt x="5561009" y="676275"/>
                </a:lnTo>
                <a:lnTo>
                  <a:pt x="112714" y="676275"/>
                </a:lnTo>
                <a:lnTo>
                  <a:pt x="68841" y="667417"/>
                </a:lnTo>
                <a:lnTo>
                  <a:pt x="33013" y="643261"/>
                </a:lnTo>
                <a:lnTo>
                  <a:pt x="8857" y="607433"/>
                </a:lnTo>
                <a:lnTo>
                  <a:pt x="0" y="563560"/>
                </a:lnTo>
                <a:lnTo>
                  <a:pt x="0" y="112714"/>
                </a:lnTo>
                <a:lnTo>
                  <a:pt x="8857" y="68841"/>
                </a:lnTo>
                <a:lnTo>
                  <a:pt x="33013" y="33013"/>
                </a:lnTo>
                <a:lnTo>
                  <a:pt x="68841" y="8857"/>
                </a:lnTo>
                <a:lnTo>
                  <a:pt x="112714" y="0"/>
                </a:lnTo>
                <a:close/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05462" y="6019800"/>
            <a:ext cx="2011680" cy="541655"/>
          </a:xfrm>
          <a:custGeom>
            <a:avLst/>
            <a:gdLst/>
            <a:ahLst/>
            <a:cxnLst/>
            <a:rect l="l" t="t" r="r" b="b"/>
            <a:pathLst>
              <a:path w="2011679" h="541654">
                <a:moveTo>
                  <a:pt x="90225" y="0"/>
                </a:moveTo>
                <a:lnTo>
                  <a:pt x="2011361" y="0"/>
                </a:lnTo>
                <a:lnTo>
                  <a:pt x="2011361" y="451113"/>
                </a:lnTo>
                <a:lnTo>
                  <a:pt x="2004270" y="486232"/>
                </a:lnTo>
                <a:lnTo>
                  <a:pt x="1984935" y="514911"/>
                </a:lnTo>
                <a:lnTo>
                  <a:pt x="1956256" y="534247"/>
                </a:lnTo>
                <a:lnTo>
                  <a:pt x="1921136" y="541338"/>
                </a:lnTo>
                <a:lnTo>
                  <a:pt x="0" y="541338"/>
                </a:lnTo>
                <a:lnTo>
                  <a:pt x="0" y="90225"/>
                </a:lnTo>
                <a:lnTo>
                  <a:pt x="7090" y="55105"/>
                </a:lnTo>
                <a:lnTo>
                  <a:pt x="26426" y="26426"/>
                </a:lnTo>
                <a:lnTo>
                  <a:pt x="55105" y="7090"/>
                </a:lnTo>
                <a:lnTo>
                  <a:pt x="90225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778500" y="6134100"/>
            <a:ext cx="1673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Arial"/>
                <a:cs typeface="Arial"/>
              </a:rPr>
              <a:t>Tim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Sekretariat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136775" y="6019800"/>
            <a:ext cx="2089150" cy="541655"/>
          </a:xfrm>
          <a:custGeom>
            <a:avLst/>
            <a:gdLst/>
            <a:ahLst/>
            <a:cxnLst/>
            <a:rect l="l" t="t" r="r" b="b"/>
            <a:pathLst>
              <a:path w="2089150" h="541654">
                <a:moveTo>
                  <a:pt x="90225" y="0"/>
                </a:moveTo>
                <a:lnTo>
                  <a:pt x="2089150" y="0"/>
                </a:lnTo>
                <a:lnTo>
                  <a:pt x="2089150" y="451113"/>
                </a:lnTo>
                <a:lnTo>
                  <a:pt x="2082059" y="486232"/>
                </a:lnTo>
                <a:lnTo>
                  <a:pt x="2062723" y="514911"/>
                </a:lnTo>
                <a:lnTo>
                  <a:pt x="2034044" y="534247"/>
                </a:lnTo>
                <a:lnTo>
                  <a:pt x="1998925" y="541338"/>
                </a:lnTo>
                <a:lnTo>
                  <a:pt x="0" y="541338"/>
                </a:lnTo>
                <a:lnTo>
                  <a:pt x="0" y="90225"/>
                </a:lnTo>
                <a:lnTo>
                  <a:pt x="7090" y="55105"/>
                </a:lnTo>
                <a:lnTo>
                  <a:pt x="26426" y="26426"/>
                </a:lnTo>
                <a:lnTo>
                  <a:pt x="55105" y="7090"/>
                </a:lnTo>
                <a:lnTo>
                  <a:pt x="90225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298700" y="6134100"/>
            <a:ext cx="1765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Kelompok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Kerja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181350" y="5721350"/>
            <a:ext cx="1581150" cy="298450"/>
          </a:xfrm>
          <a:custGeom>
            <a:avLst/>
            <a:gdLst/>
            <a:ahLst/>
            <a:cxnLst/>
            <a:rect l="l" t="t" r="r" b="b"/>
            <a:pathLst>
              <a:path w="1581150" h="298450">
                <a:moveTo>
                  <a:pt x="1581150" y="0"/>
                </a:moveTo>
                <a:lnTo>
                  <a:pt x="0" y="0"/>
                </a:lnTo>
                <a:lnTo>
                  <a:pt x="0" y="29845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8615" y="4827128"/>
            <a:ext cx="1457325" cy="7617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1478" y="4846990"/>
            <a:ext cx="1371599" cy="6760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1478" y="4846990"/>
            <a:ext cx="1371600" cy="676275"/>
          </a:xfrm>
          <a:custGeom>
            <a:avLst/>
            <a:gdLst/>
            <a:ahLst/>
            <a:cxnLst/>
            <a:rect l="l" t="t" r="r" b="b"/>
            <a:pathLst>
              <a:path w="1371600" h="676275">
                <a:moveTo>
                  <a:pt x="112671" y="0"/>
                </a:moveTo>
                <a:lnTo>
                  <a:pt x="1258928" y="0"/>
                </a:lnTo>
                <a:lnTo>
                  <a:pt x="1302785" y="8854"/>
                </a:lnTo>
                <a:lnTo>
                  <a:pt x="1338599" y="33000"/>
                </a:lnTo>
                <a:lnTo>
                  <a:pt x="1362745" y="68814"/>
                </a:lnTo>
                <a:lnTo>
                  <a:pt x="1371600" y="112671"/>
                </a:lnTo>
                <a:lnTo>
                  <a:pt x="1371600" y="563344"/>
                </a:lnTo>
                <a:lnTo>
                  <a:pt x="1362745" y="607201"/>
                </a:lnTo>
                <a:lnTo>
                  <a:pt x="1338599" y="643015"/>
                </a:lnTo>
                <a:lnTo>
                  <a:pt x="1302785" y="667161"/>
                </a:lnTo>
                <a:lnTo>
                  <a:pt x="1258928" y="676016"/>
                </a:lnTo>
                <a:lnTo>
                  <a:pt x="112671" y="676016"/>
                </a:lnTo>
                <a:lnTo>
                  <a:pt x="68814" y="667161"/>
                </a:lnTo>
                <a:lnTo>
                  <a:pt x="33000" y="643015"/>
                </a:lnTo>
                <a:lnTo>
                  <a:pt x="8854" y="607201"/>
                </a:lnTo>
                <a:lnTo>
                  <a:pt x="0" y="563344"/>
                </a:lnTo>
                <a:lnTo>
                  <a:pt x="0" y="112671"/>
                </a:lnTo>
                <a:lnTo>
                  <a:pt x="8854" y="68814"/>
                </a:lnTo>
                <a:lnTo>
                  <a:pt x="33000" y="33000"/>
                </a:lnTo>
                <a:lnTo>
                  <a:pt x="68814" y="8854"/>
                </a:lnTo>
                <a:lnTo>
                  <a:pt x="112671" y="0"/>
                </a:lnTo>
                <a:close/>
              </a:path>
            </a:pathLst>
          </a:custGeom>
          <a:ln w="9525">
            <a:solidFill>
              <a:srgbClr val="98B9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81000" y="4889500"/>
            <a:ext cx="1105535" cy="5664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indent="342900">
              <a:lnSpc>
                <a:spcPts val="2100"/>
              </a:lnSpc>
              <a:spcBef>
                <a:spcPts val="219"/>
              </a:spcBef>
            </a:pP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Tim 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ih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007351" y="4793437"/>
            <a:ext cx="1457325" cy="8207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050214" y="4813300"/>
            <a:ext cx="1371600" cy="7350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050214" y="4813300"/>
            <a:ext cx="1371600" cy="735330"/>
          </a:xfrm>
          <a:custGeom>
            <a:avLst/>
            <a:gdLst/>
            <a:ahLst/>
            <a:cxnLst/>
            <a:rect l="l" t="t" r="r" b="b"/>
            <a:pathLst>
              <a:path w="1371600" h="735329">
                <a:moveTo>
                  <a:pt x="122504" y="0"/>
                </a:moveTo>
                <a:lnTo>
                  <a:pt x="1249095" y="0"/>
                </a:lnTo>
                <a:lnTo>
                  <a:pt x="1296779" y="9627"/>
                </a:lnTo>
                <a:lnTo>
                  <a:pt x="1335719" y="35880"/>
                </a:lnTo>
                <a:lnTo>
                  <a:pt x="1361972" y="74820"/>
                </a:lnTo>
                <a:lnTo>
                  <a:pt x="1371600" y="122504"/>
                </a:lnTo>
                <a:lnTo>
                  <a:pt x="1371600" y="612508"/>
                </a:lnTo>
                <a:lnTo>
                  <a:pt x="1361972" y="660192"/>
                </a:lnTo>
                <a:lnTo>
                  <a:pt x="1335719" y="699132"/>
                </a:lnTo>
                <a:lnTo>
                  <a:pt x="1296779" y="725385"/>
                </a:lnTo>
                <a:lnTo>
                  <a:pt x="1249095" y="735013"/>
                </a:lnTo>
                <a:lnTo>
                  <a:pt x="122504" y="735013"/>
                </a:lnTo>
                <a:lnTo>
                  <a:pt x="74820" y="725385"/>
                </a:lnTo>
                <a:lnTo>
                  <a:pt x="35880" y="699132"/>
                </a:lnTo>
                <a:lnTo>
                  <a:pt x="9627" y="660192"/>
                </a:lnTo>
                <a:lnTo>
                  <a:pt x="0" y="612508"/>
                </a:lnTo>
                <a:lnTo>
                  <a:pt x="0" y="122504"/>
                </a:lnTo>
                <a:lnTo>
                  <a:pt x="9627" y="74820"/>
                </a:lnTo>
                <a:lnTo>
                  <a:pt x="35880" y="35880"/>
                </a:lnTo>
                <a:lnTo>
                  <a:pt x="74820" y="9627"/>
                </a:lnTo>
                <a:lnTo>
                  <a:pt x="122504" y="0"/>
                </a:lnTo>
                <a:close/>
              </a:path>
            </a:pathLst>
          </a:custGeom>
          <a:ln w="9525">
            <a:solidFill>
              <a:srgbClr val="7D6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987800" y="5029200"/>
            <a:ext cx="5266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41165" algn="l"/>
              </a:tabLst>
            </a:pP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Tim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Pelaksana	</a:t>
            </a:r>
            <a:r>
              <a:rPr sz="2700" b="1" spc="-22" baseline="3086" dirty="0">
                <a:solidFill>
                  <a:srgbClr val="FFFFFF"/>
                </a:solidFill>
                <a:latin typeface="Arial"/>
                <a:cs typeface="Arial"/>
              </a:rPr>
              <a:t>Tim</a:t>
            </a:r>
            <a:r>
              <a:rPr sz="2700" b="1" spc="-89" baseline="308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-7" baseline="3086" dirty="0">
                <a:solidFill>
                  <a:srgbClr val="FFFFFF"/>
                </a:solidFill>
                <a:latin typeface="Arial"/>
                <a:cs typeface="Arial"/>
              </a:rPr>
              <a:t>Mitra</a:t>
            </a:r>
            <a:endParaRPr sz="2700" baseline="3086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622425" y="5184775"/>
            <a:ext cx="335280" cy="0"/>
          </a:xfrm>
          <a:custGeom>
            <a:avLst/>
            <a:gdLst/>
            <a:ahLst/>
            <a:cxnLst/>
            <a:rect l="l" t="t" r="r" b="b"/>
            <a:pathLst>
              <a:path w="335280">
                <a:moveTo>
                  <a:pt x="0" y="0"/>
                </a:moveTo>
                <a:lnTo>
                  <a:pt x="334963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631114" y="5180012"/>
            <a:ext cx="419100" cy="5080"/>
          </a:xfrm>
          <a:custGeom>
            <a:avLst/>
            <a:gdLst/>
            <a:ahLst/>
            <a:cxnLst/>
            <a:rect l="l" t="t" r="r" b="b"/>
            <a:pathLst>
              <a:path w="419100" h="5079">
                <a:moveTo>
                  <a:pt x="419100" y="0"/>
                </a:moveTo>
                <a:lnTo>
                  <a:pt x="0" y="4761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38100" y="6464300"/>
            <a:ext cx="13792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rebuchet MS"/>
                <a:cs typeface="Trebuchet MS"/>
              </a:rPr>
              <a:t>*sedang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disesuaikan</a:t>
            </a:r>
            <a:endParaRPr sz="12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1881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62.jpeg" descr="http://www.titokpriastomo.com/wp-content/uploads/2013/02/cinta-tanah-air-sebagian-dari-im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55913"/>
            <a:ext cx="4024312" cy="36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1507" name="image6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788"/>
            <a:ext cx="2065338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1508" name="Shape 898"/>
          <p:cNvSpPr>
            <a:spLocks noGrp="1"/>
          </p:cNvSpPr>
          <p:nvPr>
            <p:ph type="title" idx="4294967295"/>
          </p:nvPr>
        </p:nvSpPr>
        <p:spPr>
          <a:xfrm>
            <a:off x="1124648" y="2322513"/>
            <a:ext cx="7028752" cy="954087"/>
          </a:xfrm>
        </p:spPr>
        <p:txBody>
          <a:bodyPr/>
          <a:lstStyle/>
          <a:p>
            <a:pPr algn="ctr" defTabSz="484188"/>
            <a:r>
              <a:rPr lang="en-US" altLang="en-US" sz="6000" b="1" dirty="0" smtClean="0">
                <a:sym typeface="Freestyle Script" panose="030804020302050B0404" pitchFamily="66" charset="0"/>
              </a:rPr>
              <a:t>Thank You</a:t>
            </a:r>
          </a:p>
        </p:txBody>
      </p:sp>
      <p:pic>
        <p:nvPicPr>
          <p:cNvPr id="21509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7" y="5491111"/>
            <a:ext cx="46672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168" y="4117101"/>
            <a:ext cx="376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994571" y="4149080"/>
            <a:ext cx="125122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@</a:t>
            </a:r>
            <a:r>
              <a:rPr lang="en-US" dirty="0" err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wantiknas</a:t>
            </a:r>
            <a:endParaRPr lang="id-ID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21512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4052888"/>
            <a:ext cx="5143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32520" y="4149080"/>
            <a:ext cx="211932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www.wantiknas.go.id</a:t>
            </a:r>
            <a:endParaRPr lang="id-ID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21514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4649788"/>
            <a:ext cx="4667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09257" y="4750430"/>
            <a:ext cx="278702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sekretariat@wantiknas.go.id</a:t>
            </a:r>
            <a:endParaRPr lang="id-ID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21516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076" y="4750430"/>
            <a:ext cx="5461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7" name="Rectangle 24"/>
          <p:cNvSpPr>
            <a:spLocks noChangeArrowheads="1"/>
          </p:cNvSpPr>
          <p:nvPr/>
        </p:nvSpPr>
        <p:spPr bwMode="auto">
          <a:xfrm>
            <a:off x="3943276" y="4664705"/>
            <a:ext cx="42101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D" altLang="en-US" sz="1800" dirty="0" err="1" smtClean="0"/>
              <a:t>Gedung</a:t>
            </a:r>
            <a:r>
              <a:rPr lang="en-ID" altLang="en-US" sz="1800" dirty="0" smtClean="0"/>
              <a:t> </a:t>
            </a:r>
            <a:r>
              <a:rPr lang="en-ID" altLang="en-US" sz="1800" dirty="0" err="1" smtClean="0"/>
              <a:t>Jasindo</a:t>
            </a: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ID" sz="1800" dirty="0"/>
              <a:t>Jl. </a:t>
            </a:r>
            <a:r>
              <a:rPr lang="en-ID" sz="1800" dirty="0" err="1"/>
              <a:t>Menteng</a:t>
            </a:r>
            <a:r>
              <a:rPr lang="en-ID" sz="1800" dirty="0"/>
              <a:t> Raya No. 21 </a:t>
            </a:r>
            <a:r>
              <a:rPr lang="en-ID" sz="1800" dirty="0" err="1"/>
              <a:t>Graha</a:t>
            </a:r>
            <a:r>
              <a:rPr lang="en-ID" sz="1800" dirty="0"/>
              <a:t> </a:t>
            </a:r>
            <a:r>
              <a:rPr lang="en-ID" sz="1800" dirty="0" err="1"/>
              <a:t>Jasindo</a:t>
            </a:r>
            <a:r>
              <a:rPr lang="en-ID" sz="1800" dirty="0"/>
              <a:t> MR21 Lt. 6</a:t>
            </a:r>
            <a:r>
              <a:rPr lang="en-ID" sz="1800" dirty="0" smtClean="0"/>
              <a:t>, </a:t>
            </a:r>
            <a:r>
              <a:rPr lang="en-ID" sz="1800" dirty="0" err="1" smtClean="0"/>
              <a:t>Kebon</a:t>
            </a:r>
            <a:r>
              <a:rPr lang="en-ID" sz="1800" dirty="0" smtClean="0"/>
              <a:t> </a:t>
            </a:r>
            <a:r>
              <a:rPr lang="en-ID" sz="1800" dirty="0" err="1"/>
              <a:t>Sirih</a:t>
            </a:r>
            <a:r>
              <a:rPr lang="en-ID" sz="1800" dirty="0"/>
              <a:t>, </a:t>
            </a:r>
            <a:r>
              <a:rPr lang="en-ID" sz="1800" dirty="0" err="1"/>
              <a:t>Menteng</a:t>
            </a:r>
            <a:r>
              <a:rPr lang="en-ID" sz="1800" dirty="0"/>
              <a:t>, </a:t>
            </a:r>
            <a:r>
              <a:rPr lang="en-ID" sz="1800" dirty="0" smtClean="0"/>
              <a:t>Jakarta </a:t>
            </a:r>
            <a:r>
              <a:rPr lang="en-ID" sz="1800" dirty="0" err="1" smtClean="0"/>
              <a:t>Pusat</a:t>
            </a:r>
            <a:endParaRPr lang="id-ID" altLang="en-US" sz="1800" dirty="0"/>
          </a:p>
        </p:txBody>
      </p:sp>
      <p:sp>
        <p:nvSpPr>
          <p:cNvPr id="28" name="TextBox 27"/>
          <p:cNvSpPr txBox="1"/>
          <p:nvPr/>
        </p:nvSpPr>
        <p:spPr>
          <a:xfrm>
            <a:off x="590165" y="5491151"/>
            <a:ext cx="301620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www.facebook.com/wantiknas</a:t>
            </a:r>
            <a:endParaRPr lang="id-ID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33636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7764" y="85725"/>
            <a:ext cx="1138236" cy="374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82674" y="6823075"/>
            <a:ext cx="8823325" cy="0"/>
          </a:xfrm>
          <a:custGeom>
            <a:avLst/>
            <a:gdLst/>
            <a:ahLst/>
            <a:cxnLst/>
            <a:rect l="l" t="t" r="r" b="b"/>
            <a:pathLst>
              <a:path w="8823325">
                <a:moveTo>
                  <a:pt x="0" y="0"/>
                </a:moveTo>
                <a:lnTo>
                  <a:pt x="8823325" y="0"/>
                </a:lnTo>
              </a:path>
            </a:pathLst>
          </a:custGeom>
          <a:ln w="698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823075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899" y="0"/>
                </a:lnTo>
              </a:path>
            </a:pathLst>
          </a:custGeom>
          <a:ln w="69850">
            <a:solidFill>
              <a:srgbClr val="FDE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2899" y="6823075"/>
            <a:ext cx="542925" cy="0"/>
          </a:xfrm>
          <a:custGeom>
            <a:avLst/>
            <a:gdLst/>
            <a:ahLst/>
            <a:cxnLst/>
            <a:rect l="l" t="t" r="r" b="b"/>
            <a:pathLst>
              <a:path w="542925">
                <a:moveTo>
                  <a:pt x="0" y="0"/>
                </a:moveTo>
                <a:lnTo>
                  <a:pt x="542925" y="0"/>
                </a:lnTo>
              </a:path>
            </a:pathLst>
          </a:custGeom>
          <a:ln w="69850">
            <a:solidFill>
              <a:srgbClr val="DBEE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5824" y="6823075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875" y="0"/>
                </a:lnTo>
              </a:path>
            </a:pathLst>
          </a:custGeom>
          <a:ln w="6985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8699" y="6788150"/>
            <a:ext cx="53975" cy="69850"/>
          </a:xfrm>
          <a:custGeom>
            <a:avLst/>
            <a:gdLst/>
            <a:ahLst/>
            <a:cxnLst/>
            <a:rect l="l" t="t" r="r" b="b"/>
            <a:pathLst>
              <a:path w="53975" h="69850">
                <a:moveTo>
                  <a:pt x="0" y="0"/>
                </a:moveTo>
                <a:lnTo>
                  <a:pt x="53975" y="0"/>
                </a:lnTo>
                <a:lnTo>
                  <a:pt x="53975" y="69850"/>
                </a:lnTo>
                <a:lnTo>
                  <a:pt x="0" y="6985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4925"/>
            <a:ext cx="9906000" cy="0"/>
          </a:xfrm>
          <a:custGeom>
            <a:avLst/>
            <a:gdLst/>
            <a:ahLst/>
            <a:cxnLst/>
            <a:rect l="l" t="t" r="r" b="b"/>
            <a:pathLst>
              <a:path w="9906000">
                <a:moveTo>
                  <a:pt x="0" y="0"/>
                </a:moveTo>
                <a:lnTo>
                  <a:pt x="9906000" y="0"/>
                </a:lnTo>
              </a:path>
            </a:pathLst>
          </a:custGeom>
          <a:ln w="698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305925" y="20637"/>
            <a:ext cx="600075" cy="0"/>
          </a:xfrm>
          <a:custGeom>
            <a:avLst/>
            <a:gdLst/>
            <a:ahLst/>
            <a:cxnLst/>
            <a:rect l="l" t="t" r="r" b="b"/>
            <a:pathLst>
              <a:path w="600075">
                <a:moveTo>
                  <a:pt x="0" y="0"/>
                </a:moveTo>
                <a:lnTo>
                  <a:pt x="600075" y="0"/>
                </a:lnTo>
              </a:path>
            </a:pathLst>
          </a:custGeom>
          <a:ln w="41275">
            <a:solidFill>
              <a:srgbClr val="FDE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20175" y="20637"/>
            <a:ext cx="542925" cy="0"/>
          </a:xfrm>
          <a:custGeom>
            <a:avLst/>
            <a:gdLst/>
            <a:ahLst/>
            <a:cxnLst/>
            <a:rect l="l" t="t" r="r" b="b"/>
            <a:pathLst>
              <a:path w="542925">
                <a:moveTo>
                  <a:pt x="0" y="0"/>
                </a:moveTo>
                <a:lnTo>
                  <a:pt x="542925" y="0"/>
                </a:lnTo>
              </a:path>
            </a:pathLst>
          </a:custGeom>
          <a:ln w="41275">
            <a:solidFill>
              <a:srgbClr val="DBEE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77300" y="20637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875" y="0"/>
                </a:lnTo>
              </a:path>
            </a:pathLst>
          </a:custGeom>
          <a:ln w="412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23325" y="0"/>
            <a:ext cx="53975" cy="41275"/>
          </a:xfrm>
          <a:custGeom>
            <a:avLst/>
            <a:gdLst/>
            <a:ahLst/>
            <a:cxnLst/>
            <a:rect l="l" t="t" r="r" b="b"/>
            <a:pathLst>
              <a:path w="53975" h="41275">
                <a:moveTo>
                  <a:pt x="53975" y="41275"/>
                </a:moveTo>
                <a:lnTo>
                  <a:pt x="0" y="41275"/>
                </a:lnTo>
                <a:lnTo>
                  <a:pt x="0" y="0"/>
                </a:lnTo>
                <a:lnTo>
                  <a:pt x="53975" y="0"/>
                </a:lnTo>
                <a:lnTo>
                  <a:pt x="53975" y="41275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90500" y="76200"/>
            <a:ext cx="47625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+mn-lt"/>
                <a:cs typeface="Trebuchet MS"/>
              </a:rPr>
              <a:t>Susunan Keanggotaan</a:t>
            </a:r>
            <a:r>
              <a:rPr sz="3200" b="1" spc="-25" dirty="0">
                <a:latin typeface="+mn-lt"/>
                <a:cs typeface="Trebuchet MS"/>
              </a:rPr>
              <a:t> </a:t>
            </a:r>
            <a:r>
              <a:rPr sz="3200" b="1" spc="-5" dirty="0">
                <a:latin typeface="+mn-lt"/>
                <a:cs typeface="Trebuchet MS"/>
              </a:rPr>
              <a:t>(2)</a:t>
            </a:r>
            <a:endParaRPr sz="3200" dirty="0">
              <a:latin typeface="+mn-lt"/>
              <a:cs typeface="Trebuchet MS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>
            <p:extLst/>
          </p:nvPr>
        </p:nvGraphicFramePr>
        <p:xfrm>
          <a:off x="234950" y="857250"/>
          <a:ext cx="9436733" cy="5776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0860"/>
                <a:gridCol w="215900"/>
                <a:gridCol w="4034154"/>
                <a:gridCol w="3385819"/>
              </a:tblGrid>
              <a:tr h="376039">
                <a:tc gridSpan="4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Tim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Pelaksana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877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Ketua</a:t>
                      </a: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30" dirty="0">
                          <a:latin typeface="Arial"/>
                          <a:cs typeface="Arial"/>
                        </a:rPr>
                        <a:t>Dr.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Ing. Ilham Akbar Habibie,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MBA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25434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Wakil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Ketua</a:t>
                      </a: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Wakil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Menteri PPN/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Wakil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Kepala</a:t>
                      </a:r>
                      <a:r>
                        <a:rPr sz="14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Bappenas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4733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Sekretaris</a:t>
                      </a: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Dirjen Sumberdaya Perangkat Pos dan Informatika,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Kem.Kominfo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04778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Wakil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Sekretaris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</a:t>
                      </a: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Muhammad Andy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Zaky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04778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Wakil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Sekretaris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II</a:t>
                      </a: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:</a:t>
                      </a: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Mira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Tayiba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779297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Anggota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95605" marR="280035" indent="-342900">
                        <a:lnSpc>
                          <a:spcPts val="1600"/>
                        </a:lnSpc>
                        <a:spcBef>
                          <a:spcPts val="395"/>
                        </a:spcBef>
                        <a:buAutoNum type="arabicPeriod"/>
                        <a:tabLst>
                          <a:tab pos="395605" algn="l"/>
                          <a:tab pos="396240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Deputi Bidang Koordinasi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Infrastruktur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dan  Pengembangan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Wilayah,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Kem.  Perekonomian</a:t>
                      </a:r>
                    </a:p>
                    <a:p>
                      <a:pPr marL="395605" indent="-342900">
                        <a:lnSpc>
                          <a:spcPts val="1520"/>
                        </a:lnSpc>
                        <a:buAutoNum type="arabicPeriod"/>
                        <a:tabLst>
                          <a:tab pos="395605" algn="l"/>
                          <a:tab pos="396240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Dirjen Aplikasi Informatika,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Kem.Kominfo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395605" indent="-342900">
                        <a:lnSpc>
                          <a:spcPts val="1600"/>
                        </a:lnSpc>
                        <a:buAutoNum type="arabicPeriod"/>
                        <a:tabLst>
                          <a:tab pos="395605" algn="l"/>
                          <a:tab pos="396240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Sekjen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Kem.Kesehatan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395605" indent="-342900">
                        <a:lnSpc>
                          <a:spcPts val="1600"/>
                        </a:lnSpc>
                        <a:buAutoNum type="arabicPeriod"/>
                        <a:tabLst>
                          <a:tab pos="395605" algn="l"/>
                          <a:tab pos="396240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Sekjen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Kem.Perdagangan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395605" indent="-342900">
                        <a:lnSpc>
                          <a:spcPts val="1600"/>
                        </a:lnSpc>
                        <a:buAutoNum type="arabicPeriod"/>
                        <a:tabLst>
                          <a:tab pos="395605" algn="l"/>
                          <a:tab pos="396240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Dirjen Anggaran,</a:t>
                      </a:r>
                      <a:r>
                        <a:rPr sz="14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Kem.Keuangan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395605" indent="-342900">
                        <a:lnSpc>
                          <a:spcPts val="1600"/>
                        </a:lnSpc>
                        <a:buAutoNum type="arabicPeriod"/>
                        <a:tabLst>
                          <a:tab pos="395605" algn="l"/>
                          <a:tab pos="396240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Sekretaris Kem.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PAN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RB</a:t>
                      </a:r>
                    </a:p>
                    <a:p>
                      <a:pPr marL="395605" indent="-342900">
                        <a:lnSpc>
                          <a:spcPts val="1600"/>
                        </a:lnSpc>
                        <a:buAutoNum type="arabicPeriod"/>
                        <a:tabLst>
                          <a:tab pos="395605" algn="l"/>
                          <a:tab pos="396240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Sekretaris Kem.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PPN/Sestama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Bappenas</a:t>
                      </a:r>
                    </a:p>
                    <a:p>
                      <a:pPr marL="395605" marR="625475" indent="-342900">
                        <a:lnSpc>
                          <a:spcPts val="1600"/>
                        </a:lnSpc>
                        <a:spcBef>
                          <a:spcPts val="80"/>
                        </a:spcBef>
                        <a:buAutoNum type="arabicPeriod"/>
                        <a:tabLst>
                          <a:tab pos="395605" algn="l"/>
                          <a:tab pos="396240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Deputi Bidang Sarana dan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Prasarana, 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Kem.PPN/Bappenas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395605" marR="718185" indent="-342900">
                        <a:lnSpc>
                          <a:spcPts val="1600"/>
                        </a:lnSpc>
                        <a:buAutoNum type="arabicPeriod"/>
                        <a:tabLst>
                          <a:tab pos="395605" algn="l"/>
                          <a:tab pos="396240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Kepala Pusat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Tekologi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Informasi</a:t>
                      </a:r>
                      <a:r>
                        <a:rPr sz="14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Dan  Komunikasi,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Kem.Pendidikan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dan  Kebudayaan</a:t>
                      </a:r>
                    </a:p>
                    <a:p>
                      <a:pPr marL="395605" marR="787400" indent="-342900">
                        <a:lnSpc>
                          <a:spcPts val="1600"/>
                        </a:lnSpc>
                        <a:buAutoNum type="arabicPeriod"/>
                        <a:tabLst>
                          <a:tab pos="396240" algn="l"/>
                        </a:tabLst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Direktur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Energi,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Telekomunikasi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dan  Informatika,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Kem.PPN/Bappenas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99415" marR="628650" indent="-342900">
                        <a:lnSpc>
                          <a:spcPts val="1600"/>
                        </a:lnSpc>
                        <a:spcBef>
                          <a:spcPts val="395"/>
                        </a:spcBef>
                        <a:buAutoNum type="arabicPeriod" startAt="11"/>
                        <a:tabLst>
                          <a:tab pos="400050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Kepala Biro Perencanaan,  Organisasi dan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Tata</a:t>
                      </a:r>
                      <a:r>
                        <a:rPr sz="14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Laksana, 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Kem.PPN/Bappenas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399415" marR="76200" indent="-342900">
                        <a:lnSpc>
                          <a:spcPts val="1600"/>
                        </a:lnSpc>
                        <a:buAutoNum type="arabicPeriod" startAt="11"/>
                        <a:tabLst>
                          <a:tab pos="400050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Ketua Umum Masyarakat</a:t>
                      </a:r>
                      <a:r>
                        <a:rPr sz="14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Telematika 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Indonesia</a:t>
                      </a:r>
                    </a:p>
                    <a:p>
                      <a:pPr marL="399415" marR="181610" indent="-342900">
                        <a:lnSpc>
                          <a:spcPts val="1600"/>
                        </a:lnSpc>
                        <a:buAutoNum type="arabicPeriod" startAt="11"/>
                        <a:tabLst>
                          <a:tab pos="400050" algn="l"/>
                        </a:tabLst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Wakil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Ketua Umum Bidang ICT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dan  Penyiaran,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KADIN</a:t>
                      </a:r>
                    </a:p>
                    <a:p>
                      <a:pPr marL="399415" indent="-342900">
                        <a:lnSpc>
                          <a:spcPts val="1520"/>
                        </a:lnSpc>
                        <a:buAutoNum type="arabicPeriod" startAt="11"/>
                        <a:tabLst>
                          <a:tab pos="400050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Amir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Sambodo</a:t>
                      </a:r>
                    </a:p>
                    <a:p>
                      <a:pPr marL="399415" indent="-342900">
                        <a:lnSpc>
                          <a:spcPts val="1600"/>
                        </a:lnSpc>
                        <a:buAutoNum type="arabicPeriod" startAt="11"/>
                        <a:tabLst>
                          <a:tab pos="400050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Sylvia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Sumarlin</a:t>
                      </a:r>
                    </a:p>
                    <a:p>
                      <a:pPr marL="399415" indent="-342900">
                        <a:lnSpc>
                          <a:spcPts val="1600"/>
                        </a:lnSpc>
                        <a:buAutoNum type="arabicPeriod" startAt="11"/>
                        <a:tabLst>
                          <a:tab pos="400050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Indra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Utoyo</a:t>
                      </a:r>
                    </a:p>
                    <a:p>
                      <a:pPr marL="399415" indent="-342900">
                        <a:lnSpc>
                          <a:spcPts val="1600"/>
                        </a:lnSpc>
                        <a:buAutoNum type="arabicPeriod" startAt="11"/>
                        <a:tabLst>
                          <a:tab pos="400050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Hari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Sungkari</a:t>
                      </a:r>
                    </a:p>
                    <a:p>
                      <a:pPr marL="399415" indent="-342900">
                        <a:lnSpc>
                          <a:spcPts val="1600"/>
                        </a:lnSpc>
                        <a:buAutoNum type="arabicPeriod" startAt="11"/>
                        <a:tabLst>
                          <a:tab pos="400050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Garuda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Sugardo</a:t>
                      </a:r>
                    </a:p>
                    <a:p>
                      <a:pPr marL="399415" indent="-342900">
                        <a:lnSpc>
                          <a:spcPts val="1600"/>
                        </a:lnSpc>
                        <a:buAutoNum type="arabicPeriod" startAt="11"/>
                        <a:tabLst>
                          <a:tab pos="400050" algn="l"/>
                        </a:tabLst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Zainal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A.</a:t>
                      </a:r>
                      <a:r>
                        <a:rPr sz="14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Hasibuan</a:t>
                      </a:r>
                    </a:p>
                    <a:p>
                      <a:pPr marL="399415" indent="-342900">
                        <a:lnSpc>
                          <a:spcPts val="1600"/>
                        </a:lnSpc>
                        <a:buAutoNum type="arabicPeriod" startAt="11"/>
                        <a:tabLst>
                          <a:tab pos="400050" algn="l"/>
                        </a:tabLst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Virano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G.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Nasution</a:t>
                      </a:r>
                    </a:p>
                    <a:p>
                      <a:pPr marL="399415" indent="-342900">
                        <a:lnSpc>
                          <a:spcPts val="1600"/>
                        </a:lnSpc>
                        <a:buAutoNum type="arabicPeriod" startAt="11"/>
                        <a:tabLst>
                          <a:tab pos="400050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Ashwin Sasongko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Sastrosubroto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399415" indent="-342900">
                        <a:lnSpc>
                          <a:spcPts val="1639"/>
                        </a:lnSpc>
                        <a:buAutoNum type="arabicPeriod" startAt="11"/>
                        <a:tabLst>
                          <a:tab pos="400050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Anantyo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Wahyu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Nugroho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R="269240" algn="r">
                        <a:lnSpc>
                          <a:spcPts val="1285"/>
                        </a:lnSpc>
                        <a:spcBef>
                          <a:spcPts val="5"/>
                        </a:spcBef>
                      </a:pP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251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00809" y="85342"/>
            <a:ext cx="1105187" cy="3749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82674" y="6822945"/>
            <a:ext cx="8823325" cy="0"/>
          </a:xfrm>
          <a:custGeom>
            <a:avLst/>
            <a:gdLst/>
            <a:ahLst/>
            <a:cxnLst/>
            <a:rect l="l" t="t" r="r" b="b"/>
            <a:pathLst>
              <a:path w="8823325">
                <a:moveTo>
                  <a:pt x="0" y="0"/>
                </a:moveTo>
                <a:lnTo>
                  <a:pt x="8823326" y="0"/>
                </a:lnTo>
              </a:path>
            </a:pathLst>
          </a:custGeom>
          <a:ln w="70101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822945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ln w="70101">
            <a:solidFill>
              <a:srgbClr val="FCE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2900" y="6822945"/>
            <a:ext cx="542925" cy="0"/>
          </a:xfrm>
          <a:custGeom>
            <a:avLst/>
            <a:gdLst/>
            <a:ahLst/>
            <a:cxnLst/>
            <a:rect l="l" t="t" r="r" b="b"/>
            <a:pathLst>
              <a:path w="542925">
                <a:moveTo>
                  <a:pt x="0" y="0"/>
                </a:moveTo>
                <a:lnTo>
                  <a:pt x="542544" y="0"/>
                </a:lnTo>
              </a:path>
            </a:pathLst>
          </a:custGeom>
          <a:ln w="70101">
            <a:solidFill>
              <a:srgbClr val="DBED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5444" y="6822945"/>
            <a:ext cx="143510" cy="0"/>
          </a:xfrm>
          <a:custGeom>
            <a:avLst/>
            <a:gdLst/>
            <a:ahLst/>
            <a:cxnLst/>
            <a:rect l="l" t="t" r="r" b="b"/>
            <a:pathLst>
              <a:path w="143509">
                <a:moveTo>
                  <a:pt x="0" y="0"/>
                </a:moveTo>
                <a:lnTo>
                  <a:pt x="143256" y="0"/>
                </a:lnTo>
              </a:path>
            </a:pathLst>
          </a:custGeom>
          <a:ln w="7010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55369" y="6787894"/>
            <a:ext cx="0" cy="70485"/>
          </a:xfrm>
          <a:custGeom>
            <a:avLst/>
            <a:gdLst/>
            <a:ahLst/>
            <a:cxnLst/>
            <a:rect l="l" t="t" r="r" b="b"/>
            <a:pathLst>
              <a:path h="70484">
                <a:moveTo>
                  <a:pt x="0" y="0"/>
                </a:moveTo>
                <a:lnTo>
                  <a:pt x="0" y="70101"/>
                </a:lnTo>
              </a:path>
            </a:pathLst>
          </a:custGeom>
          <a:ln w="5461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5051"/>
            <a:ext cx="9906000" cy="0"/>
          </a:xfrm>
          <a:custGeom>
            <a:avLst/>
            <a:gdLst/>
            <a:ahLst/>
            <a:cxnLst/>
            <a:rect l="l" t="t" r="r" b="b"/>
            <a:pathLst>
              <a:path w="9906000">
                <a:moveTo>
                  <a:pt x="0" y="0"/>
                </a:moveTo>
                <a:lnTo>
                  <a:pt x="9905998" y="0"/>
                </a:lnTo>
              </a:path>
            </a:pathLst>
          </a:custGeom>
          <a:ln w="7010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42900" y="327356"/>
            <a:ext cx="77482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60" dirty="0">
                <a:latin typeface="+mn-lt"/>
                <a:cs typeface="Trebuchet MS"/>
              </a:rPr>
              <a:t>Tugas </a:t>
            </a:r>
            <a:r>
              <a:rPr sz="3200" b="1" spc="-15" dirty="0">
                <a:latin typeface="+mn-lt"/>
                <a:cs typeface="Trebuchet MS"/>
              </a:rPr>
              <a:t>Wantiknas </a:t>
            </a:r>
            <a:r>
              <a:rPr sz="3200" b="1" spc="-10" dirty="0">
                <a:latin typeface="+mn-lt"/>
                <a:cs typeface="Trebuchet MS"/>
              </a:rPr>
              <a:t>(Keppres </a:t>
            </a:r>
            <a:r>
              <a:rPr sz="3200" b="1" dirty="0">
                <a:latin typeface="+mn-lt"/>
                <a:cs typeface="Trebuchet MS"/>
              </a:rPr>
              <a:t>1 </a:t>
            </a:r>
            <a:r>
              <a:rPr sz="3200" b="1" spc="-5" dirty="0">
                <a:latin typeface="+mn-lt"/>
                <a:cs typeface="Trebuchet MS"/>
              </a:rPr>
              <a:t>tahun</a:t>
            </a:r>
            <a:r>
              <a:rPr sz="3200" b="1" spc="50" dirty="0">
                <a:latin typeface="+mn-lt"/>
                <a:cs typeface="Trebuchet MS"/>
              </a:rPr>
              <a:t> </a:t>
            </a:r>
            <a:r>
              <a:rPr sz="3200" b="1" spc="-5" dirty="0">
                <a:latin typeface="+mn-lt"/>
                <a:cs typeface="Trebuchet MS"/>
              </a:rPr>
              <a:t>2014)</a:t>
            </a:r>
            <a:endParaRPr sz="3200" dirty="0">
              <a:latin typeface="+mn-lt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3700" y="1231900"/>
            <a:ext cx="9132570" cy="465328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355600" marR="5080" indent="-342900" algn="just">
              <a:lnSpc>
                <a:spcPts val="2600"/>
              </a:lnSpc>
              <a:spcBef>
                <a:spcPts val="219"/>
              </a:spcBef>
              <a:buFont typeface="Arial"/>
              <a:buChar char="•"/>
              <a:tabLst>
                <a:tab pos="355600" algn="l"/>
              </a:tabLst>
            </a:pPr>
            <a:r>
              <a:rPr sz="2200" b="1" spc="-5" dirty="0">
                <a:latin typeface="Arial"/>
                <a:cs typeface="Arial"/>
              </a:rPr>
              <a:t>Merumuskan kebijakan umum dan arahan strategis </a:t>
            </a:r>
            <a:r>
              <a:rPr sz="2200" dirty="0">
                <a:latin typeface="Arial"/>
                <a:cs typeface="Arial"/>
              </a:rPr>
              <a:t>pembangunan  nasional, melalui pengembangan </a:t>
            </a:r>
            <a:r>
              <a:rPr sz="2200" spc="-5" dirty="0">
                <a:latin typeface="Arial"/>
                <a:cs typeface="Arial"/>
              </a:rPr>
              <a:t>teknologi informasi </a:t>
            </a:r>
            <a:r>
              <a:rPr sz="2200" dirty="0">
                <a:latin typeface="Arial"/>
                <a:cs typeface="Arial"/>
              </a:rPr>
              <a:t>dan komunikasi  </a:t>
            </a:r>
            <a:r>
              <a:rPr sz="2200" spc="-5" dirty="0">
                <a:latin typeface="Arial"/>
                <a:cs typeface="Arial"/>
              </a:rPr>
              <a:t>termasuk </a:t>
            </a:r>
            <a:r>
              <a:rPr sz="2200" spc="-10" dirty="0">
                <a:latin typeface="Arial"/>
                <a:cs typeface="Arial"/>
              </a:rPr>
              <a:t>infrastruktur, </a:t>
            </a:r>
            <a:r>
              <a:rPr sz="2200" dirty="0">
                <a:latin typeface="Arial"/>
                <a:cs typeface="Arial"/>
              </a:rPr>
              <a:t>aplikasi, dan</a:t>
            </a:r>
            <a:r>
              <a:rPr sz="2200" spc="-5" dirty="0">
                <a:latin typeface="Arial"/>
                <a:cs typeface="Arial"/>
              </a:rPr>
              <a:t> konten;</a:t>
            </a:r>
            <a:endParaRPr sz="2200" dirty="0">
              <a:latin typeface="Arial"/>
              <a:cs typeface="Arial"/>
            </a:endParaRPr>
          </a:p>
          <a:p>
            <a:pPr marL="355600" marR="5080" indent="-342900" algn="just">
              <a:lnSpc>
                <a:spcPts val="2600"/>
              </a:lnSpc>
              <a:buChar char="•"/>
              <a:tabLst>
                <a:tab pos="355600" algn="l"/>
              </a:tabLst>
            </a:pPr>
            <a:r>
              <a:rPr sz="2200" dirty="0">
                <a:latin typeface="Arial"/>
                <a:cs typeface="Arial"/>
              </a:rPr>
              <a:t>Melakukan pengkajian, evaluasi, dan masukan dalam </a:t>
            </a:r>
            <a:r>
              <a:rPr sz="2200" spc="-5" dirty="0">
                <a:latin typeface="Arial"/>
                <a:cs typeface="Arial"/>
              </a:rPr>
              <a:t>menetapkan  </a:t>
            </a:r>
            <a:r>
              <a:rPr sz="2200" dirty="0">
                <a:latin typeface="Arial"/>
                <a:cs typeface="Arial"/>
              </a:rPr>
              <a:t>langkah-langkah </a:t>
            </a:r>
            <a:r>
              <a:rPr sz="2200" b="1" spc="-5" dirty="0">
                <a:latin typeface="Arial"/>
                <a:cs typeface="Arial"/>
              </a:rPr>
              <a:t>penyelesaian permasalahan strategis </a:t>
            </a:r>
            <a:r>
              <a:rPr sz="2200" dirty="0">
                <a:latin typeface="Arial"/>
                <a:cs typeface="Arial"/>
              </a:rPr>
              <a:t>yang </a:t>
            </a:r>
            <a:r>
              <a:rPr sz="2200" spc="-5" dirty="0">
                <a:latin typeface="Arial"/>
                <a:cs typeface="Arial"/>
              </a:rPr>
              <a:t>timbul  </a:t>
            </a:r>
            <a:r>
              <a:rPr sz="2200" dirty="0">
                <a:latin typeface="Arial"/>
                <a:cs typeface="Arial"/>
              </a:rPr>
              <a:t>dalam rangka pengembangan </a:t>
            </a:r>
            <a:r>
              <a:rPr sz="2200" spc="-5" dirty="0">
                <a:latin typeface="Arial"/>
                <a:cs typeface="Arial"/>
              </a:rPr>
              <a:t>teknologi informasi </a:t>
            </a:r>
            <a:r>
              <a:rPr sz="2200" dirty="0">
                <a:latin typeface="Arial"/>
                <a:cs typeface="Arial"/>
              </a:rPr>
              <a:t>dan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komunikasi;</a:t>
            </a:r>
          </a:p>
          <a:p>
            <a:pPr marL="355600" marR="5080" indent="-342900" algn="just">
              <a:lnSpc>
                <a:spcPts val="2600"/>
              </a:lnSpc>
              <a:buChar char="•"/>
              <a:tabLst>
                <a:tab pos="355600" algn="l"/>
              </a:tabLst>
            </a:pPr>
            <a:r>
              <a:rPr sz="2200" dirty="0">
                <a:latin typeface="Arial"/>
                <a:cs typeface="Arial"/>
              </a:rPr>
              <a:t>Melakukan </a:t>
            </a:r>
            <a:r>
              <a:rPr sz="2200" b="1" spc="-5" dirty="0">
                <a:latin typeface="Arial"/>
                <a:cs typeface="Arial"/>
              </a:rPr>
              <a:t>koordinasi </a:t>
            </a:r>
            <a:r>
              <a:rPr sz="2200" b="1" dirty="0">
                <a:latin typeface="Arial"/>
                <a:cs typeface="Arial"/>
              </a:rPr>
              <a:t>nasional </a:t>
            </a:r>
            <a:r>
              <a:rPr sz="2200" dirty="0">
                <a:latin typeface="Arial"/>
                <a:cs typeface="Arial"/>
              </a:rPr>
              <a:t>dengan </a:t>
            </a:r>
            <a:r>
              <a:rPr sz="2200" spc="-5" dirty="0">
                <a:latin typeface="Arial"/>
                <a:cs typeface="Arial"/>
              </a:rPr>
              <a:t>instansi Pemerintah  Pusat/Daerah, </a:t>
            </a:r>
            <a:r>
              <a:rPr sz="2200" dirty="0">
                <a:latin typeface="Arial"/>
                <a:cs typeface="Arial"/>
              </a:rPr>
              <a:t>Badan Usaha Milik </a:t>
            </a:r>
            <a:r>
              <a:rPr sz="2200" spc="-5" dirty="0">
                <a:latin typeface="Arial"/>
                <a:cs typeface="Arial"/>
              </a:rPr>
              <a:t>Negara/Badan </a:t>
            </a:r>
            <a:r>
              <a:rPr sz="2200" dirty="0">
                <a:latin typeface="Arial"/>
                <a:cs typeface="Arial"/>
              </a:rPr>
              <a:t>Usaha Milik Daerah,  Dunia Usaha, Lembaga </a:t>
            </a:r>
            <a:r>
              <a:rPr sz="2200" spc="-5" dirty="0">
                <a:latin typeface="Arial"/>
                <a:cs typeface="Arial"/>
              </a:rPr>
              <a:t>Profesional, </a:t>
            </a:r>
            <a:r>
              <a:rPr sz="2200" dirty="0">
                <a:latin typeface="Arial"/>
                <a:cs typeface="Arial"/>
              </a:rPr>
              <a:t>dan masyarakat pada umumnya  dalam rangka pengembangan </a:t>
            </a:r>
            <a:r>
              <a:rPr sz="2200" spc="-5" dirty="0">
                <a:latin typeface="Arial"/>
                <a:cs typeface="Arial"/>
              </a:rPr>
              <a:t>teknologi informasi </a:t>
            </a:r>
            <a:r>
              <a:rPr sz="2200" dirty="0">
                <a:latin typeface="Arial"/>
                <a:cs typeface="Arial"/>
              </a:rPr>
              <a:t>dan komunikasi  </a:t>
            </a:r>
            <a:r>
              <a:rPr sz="2200" spc="-5" dirty="0">
                <a:latin typeface="Arial"/>
                <a:cs typeface="Arial"/>
              </a:rPr>
              <a:t>serta </a:t>
            </a:r>
            <a:r>
              <a:rPr sz="2200" dirty="0">
                <a:latin typeface="Arial"/>
                <a:cs typeface="Arial"/>
              </a:rPr>
              <a:t>memberdayakan </a:t>
            </a:r>
            <a:r>
              <a:rPr sz="2200" spc="-5" dirty="0">
                <a:latin typeface="Arial"/>
                <a:cs typeface="Arial"/>
              </a:rPr>
              <a:t>masyarakat; </a:t>
            </a:r>
            <a:r>
              <a:rPr sz="2200" dirty="0">
                <a:latin typeface="Arial"/>
                <a:cs typeface="Arial"/>
              </a:rPr>
              <a:t>dan</a:t>
            </a:r>
          </a:p>
          <a:p>
            <a:pPr marL="355600" marR="5080" indent="-342900" algn="just">
              <a:lnSpc>
                <a:spcPts val="2600"/>
              </a:lnSpc>
              <a:buFont typeface="Arial"/>
              <a:buChar char="•"/>
              <a:tabLst>
                <a:tab pos="355600" algn="l"/>
              </a:tabLst>
            </a:pPr>
            <a:r>
              <a:rPr sz="2200" b="1" spc="-5" dirty="0">
                <a:latin typeface="Arial"/>
                <a:cs typeface="Arial"/>
              </a:rPr>
              <a:t>Memberikan persetujuan </a:t>
            </a:r>
            <a:r>
              <a:rPr sz="2200" spc="-5" dirty="0">
                <a:latin typeface="Arial"/>
                <a:cs typeface="Arial"/>
              </a:rPr>
              <a:t>atas </a:t>
            </a:r>
            <a:r>
              <a:rPr sz="2200" dirty="0">
                <a:latin typeface="Arial"/>
                <a:cs typeface="Arial"/>
              </a:rPr>
              <a:t>pelaksanaan program pengembangan  </a:t>
            </a:r>
            <a:r>
              <a:rPr sz="2200" spc="-5" dirty="0">
                <a:latin typeface="Arial"/>
                <a:cs typeface="Arial"/>
              </a:rPr>
              <a:t>teknologi informasi </a:t>
            </a:r>
            <a:r>
              <a:rPr sz="2200" dirty="0">
                <a:latin typeface="Arial"/>
                <a:cs typeface="Arial"/>
              </a:rPr>
              <a:t>dan komunikasi yang </a:t>
            </a:r>
            <a:r>
              <a:rPr sz="2200" spc="-5" dirty="0">
                <a:latin typeface="Arial"/>
                <a:cs typeface="Arial"/>
              </a:rPr>
              <a:t>bersifat lintas  kementerian </a:t>
            </a:r>
            <a:r>
              <a:rPr sz="2200" dirty="0">
                <a:latin typeface="Arial"/>
                <a:cs typeface="Arial"/>
              </a:rPr>
              <a:t>agar </a:t>
            </a:r>
            <a:r>
              <a:rPr sz="2200" spc="-5" dirty="0">
                <a:latin typeface="Arial"/>
                <a:cs typeface="Arial"/>
              </a:rPr>
              <a:t>efektif </a:t>
            </a:r>
            <a:r>
              <a:rPr sz="2200" dirty="0">
                <a:latin typeface="Arial"/>
                <a:cs typeface="Arial"/>
              </a:rPr>
              <a:t>dan </a:t>
            </a:r>
            <a:r>
              <a:rPr sz="2200" spc="-5" dirty="0">
                <a:latin typeface="Arial"/>
                <a:cs typeface="Arial"/>
              </a:rPr>
              <a:t>efisien.</a:t>
            </a:r>
            <a:endParaRPr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274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/>
          <p:cNvSpPr/>
          <p:nvPr/>
        </p:nvSpPr>
        <p:spPr>
          <a:xfrm>
            <a:off x="3232150" y="3011488"/>
            <a:ext cx="2132013" cy="812800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100" dirty="0"/>
          </a:p>
        </p:txBody>
      </p:sp>
      <p:sp>
        <p:nvSpPr>
          <p:cNvPr id="98" name="Rectangle 97"/>
          <p:cNvSpPr/>
          <p:nvPr/>
        </p:nvSpPr>
        <p:spPr>
          <a:xfrm>
            <a:off x="407988" y="3009900"/>
            <a:ext cx="2801937" cy="811213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100" dirty="0"/>
          </a:p>
        </p:txBody>
      </p:sp>
      <p:sp>
        <p:nvSpPr>
          <p:cNvPr id="34" name="Isosceles Triangle 33"/>
          <p:cNvSpPr/>
          <p:nvPr/>
        </p:nvSpPr>
        <p:spPr>
          <a:xfrm>
            <a:off x="394747" y="86025"/>
            <a:ext cx="7928968" cy="1116108"/>
          </a:xfrm>
          <a:prstGeom prst="triangle">
            <a:avLst/>
          </a:prstGeom>
          <a:solidFill>
            <a:srgbClr val="BF9000"/>
          </a:solidFill>
          <a:ln w="95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 err="1">
                <a:solidFill>
                  <a:schemeClr val="bg1"/>
                </a:solidFill>
              </a:rPr>
              <a:t>Mendukung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transformasi</a:t>
            </a:r>
            <a:r>
              <a:rPr lang="en-US" sz="1100" dirty="0">
                <a:solidFill>
                  <a:schemeClr val="bg1"/>
                </a:solidFill>
              </a:rPr>
              <a:t> Indonesia </a:t>
            </a:r>
            <a:r>
              <a:rPr lang="en-US" sz="1100" dirty="0" err="1">
                <a:solidFill>
                  <a:schemeClr val="bg1"/>
                </a:solidFill>
              </a:rPr>
              <a:t>menjadi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negara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maju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</a:p>
          <a:p>
            <a:pPr algn="ctr">
              <a:defRPr/>
            </a:pPr>
            <a:r>
              <a:rPr lang="en-US" sz="1100" dirty="0" err="1">
                <a:solidFill>
                  <a:schemeClr val="bg1"/>
                </a:solidFill>
              </a:rPr>
              <a:t>melalui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pengembangan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dan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pemanfaatan</a:t>
            </a:r>
            <a:r>
              <a:rPr lang="en-US" sz="1100" dirty="0">
                <a:solidFill>
                  <a:schemeClr val="bg1"/>
                </a:solidFill>
              </a:rPr>
              <a:t> TIK</a:t>
            </a:r>
            <a:endParaRPr lang="id-ID" sz="1100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412750" y="3956050"/>
            <a:ext cx="7816850" cy="15938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1">
              <a:defRPr/>
            </a:pPr>
            <a:endParaRPr lang="id-ID" sz="1400" dirty="0">
              <a:solidFill>
                <a:schemeClr val="tx1"/>
              </a:solidFill>
            </a:endParaRPr>
          </a:p>
        </p:txBody>
      </p:sp>
      <p:grpSp>
        <p:nvGrpSpPr>
          <p:cNvPr id="26632" name="Group 61"/>
          <p:cNvGrpSpPr>
            <a:grpSpLocks/>
          </p:cNvGrpSpPr>
          <p:nvPr/>
        </p:nvGrpSpPr>
        <p:grpSpPr bwMode="auto">
          <a:xfrm>
            <a:off x="725488" y="4529138"/>
            <a:ext cx="7156450" cy="890587"/>
            <a:chOff x="1112590" y="3863721"/>
            <a:chExt cx="7157573" cy="447072"/>
          </a:xfrm>
        </p:grpSpPr>
        <p:sp>
          <p:nvSpPr>
            <p:cNvPr id="10" name="Round Diagonal Corner Rectangle 9"/>
            <p:cNvSpPr/>
            <p:nvPr/>
          </p:nvSpPr>
          <p:spPr>
            <a:xfrm>
              <a:off x="1112590" y="3872487"/>
              <a:ext cx="1182873" cy="438306"/>
            </a:xfrm>
            <a:prstGeom prst="round2DiagRect">
              <a:avLst/>
            </a:prstGeom>
            <a:solidFill>
              <a:srgbClr val="1F4E7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bg1"/>
                  </a:solidFill>
                </a:rPr>
                <a:t>Merumuskan kebijakan umum dan arahan strategis TIK</a:t>
              </a:r>
            </a:p>
          </p:txBody>
        </p:sp>
        <p:sp>
          <p:nvSpPr>
            <p:cNvPr id="11" name="Round Diagonal Corner Rectangle 10"/>
            <p:cNvSpPr/>
            <p:nvPr/>
          </p:nvSpPr>
          <p:spPr>
            <a:xfrm>
              <a:off x="2398667" y="3872487"/>
              <a:ext cx="1754462" cy="438306"/>
            </a:xfrm>
            <a:prstGeom prst="round2DiagRect">
              <a:avLst/>
            </a:prstGeom>
            <a:solidFill>
              <a:srgbClr val="1F4E7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bg1"/>
                  </a:solidFill>
                </a:rPr>
                <a:t>Melakukan pengkajian, evaluasi, &amp; masukan dalam menetapkan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chemeClr val="bg1"/>
                  </a:solidFill>
                </a:rPr>
                <a:t>penyelesaian permasalahan strategis TIK</a:t>
              </a:r>
            </a:p>
          </p:txBody>
        </p:sp>
        <p:sp>
          <p:nvSpPr>
            <p:cNvPr id="12" name="Round Diagonal Corner Rectangle 11"/>
            <p:cNvSpPr/>
            <p:nvPr/>
          </p:nvSpPr>
          <p:spPr>
            <a:xfrm>
              <a:off x="4275386" y="3872487"/>
              <a:ext cx="1144767" cy="438306"/>
            </a:xfrm>
            <a:prstGeom prst="round2DiagRect">
              <a:avLst/>
            </a:prstGeom>
            <a:solidFill>
              <a:srgbClr val="1F4E7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bg1"/>
                  </a:solidFill>
                </a:rPr>
                <a:t>Melakukan Koordinasi TIK Nasional</a:t>
              </a:r>
            </a:p>
          </p:txBody>
        </p:sp>
        <p:sp>
          <p:nvSpPr>
            <p:cNvPr id="13" name="Round Diagonal Corner Rectangle 12"/>
            <p:cNvSpPr/>
            <p:nvPr/>
          </p:nvSpPr>
          <p:spPr>
            <a:xfrm>
              <a:off x="5542410" y="3863721"/>
              <a:ext cx="1460729" cy="438306"/>
            </a:xfrm>
            <a:prstGeom prst="round2DiagRect">
              <a:avLst/>
            </a:prstGeom>
            <a:solidFill>
              <a:srgbClr val="1F4E7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v-SE" sz="1000" dirty="0">
                  <a:solidFill>
                    <a:schemeClr val="bg1"/>
                  </a:solidFill>
                </a:rPr>
                <a:t>Memberikan persetujuan atas pelaksanaan program</a:t>
              </a:r>
            </a:p>
            <a:p>
              <a:pPr algn="ctr">
                <a:defRPr/>
              </a:pPr>
              <a:r>
                <a:rPr lang="sv-SE" sz="1000" dirty="0">
                  <a:solidFill>
                    <a:schemeClr val="bg1"/>
                  </a:solidFill>
                </a:rPr>
                <a:t>Pengembangan TIK Lintas Kementerian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5" name="Round Diagonal Corner Rectangle 14"/>
            <p:cNvSpPr/>
            <p:nvPr/>
          </p:nvSpPr>
          <p:spPr>
            <a:xfrm>
              <a:off x="7125313" y="3863721"/>
              <a:ext cx="1144850" cy="438192"/>
            </a:xfrm>
            <a:prstGeom prst="round2DiagRect">
              <a:avLst/>
            </a:prstGeom>
            <a:solidFill>
              <a:srgbClr val="569835"/>
            </a:solidFill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1000" dirty="0">
                  <a:solidFill>
                    <a:schemeClr val="bg1"/>
                  </a:solidFill>
                </a:rPr>
                <a:t>Pemantauan dan evaluasi</a:t>
              </a:r>
              <a:r>
                <a:rPr lang="en-US" sz="1000" dirty="0">
                  <a:solidFill>
                    <a:schemeClr val="bg1"/>
                  </a:solidFill>
                </a:rPr>
                <a:t> pelaksanaan RPI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425450" y="5656263"/>
            <a:ext cx="7816850" cy="365125"/>
          </a:xfrm>
          <a:prstGeom prst="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/>
              <a:t>Tim Pengarah </a:t>
            </a:r>
            <a:r>
              <a:rPr lang="en-US" sz="1100" dirty="0"/>
              <a:t>(Presiden &amp; 10 Menteri)</a:t>
            </a:r>
            <a:endParaRPr lang="id-ID" sz="1100" dirty="0"/>
          </a:p>
        </p:txBody>
      </p:sp>
      <p:sp>
        <p:nvSpPr>
          <p:cNvPr id="16" name="Rectangle 15"/>
          <p:cNvSpPr/>
          <p:nvPr/>
        </p:nvSpPr>
        <p:spPr>
          <a:xfrm>
            <a:off x="2317750" y="6043613"/>
            <a:ext cx="4019550" cy="365125"/>
          </a:xfrm>
          <a:prstGeom prst="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/>
              <a:t>Tim Pelaksana </a:t>
            </a:r>
            <a:r>
              <a:rPr lang="en-US" sz="1100" dirty="0"/>
              <a:t>(27 Anggota dari Multi-stakeholders)</a:t>
            </a:r>
            <a:endParaRPr lang="id-ID" sz="1100" dirty="0"/>
          </a:p>
        </p:txBody>
      </p:sp>
      <p:sp>
        <p:nvSpPr>
          <p:cNvPr id="17" name="Rectangle 16"/>
          <p:cNvSpPr/>
          <p:nvPr/>
        </p:nvSpPr>
        <p:spPr>
          <a:xfrm>
            <a:off x="425450" y="6043613"/>
            <a:ext cx="1736725" cy="365125"/>
          </a:xfrm>
          <a:prstGeom prst="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/>
              <a:t>Tim Penasihat </a:t>
            </a:r>
            <a:r>
              <a:rPr lang="en-US" sz="1100" dirty="0"/>
              <a:t>(4 Rektor PTN &amp; 3 Direktur Telco)</a:t>
            </a:r>
            <a:endParaRPr lang="id-ID" sz="1100" dirty="0"/>
          </a:p>
        </p:txBody>
      </p:sp>
      <p:sp>
        <p:nvSpPr>
          <p:cNvPr id="18" name="Rectangle 17"/>
          <p:cNvSpPr/>
          <p:nvPr/>
        </p:nvSpPr>
        <p:spPr>
          <a:xfrm>
            <a:off x="6499225" y="6043613"/>
            <a:ext cx="1743075" cy="365125"/>
          </a:xfrm>
          <a:prstGeom prst="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/>
              <a:t>Tim Mitra </a:t>
            </a:r>
            <a:r>
              <a:rPr lang="en-US" sz="1100" dirty="0"/>
              <a:t>(Akademisi &amp; Stakeholders)</a:t>
            </a:r>
            <a:endParaRPr lang="id-ID" sz="1100" dirty="0"/>
          </a:p>
        </p:txBody>
      </p:sp>
      <p:sp>
        <p:nvSpPr>
          <p:cNvPr id="19" name="Rectangle 18"/>
          <p:cNvSpPr/>
          <p:nvPr/>
        </p:nvSpPr>
        <p:spPr>
          <a:xfrm>
            <a:off x="425450" y="6430963"/>
            <a:ext cx="7816850" cy="322262"/>
          </a:xfrm>
          <a:prstGeom prst="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/>
              <a:t>Tim Sekretariat</a:t>
            </a:r>
            <a:endParaRPr lang="id-ID" sz="1100" dirty="0"/>
          </a:p>
        </p:txBody>
      </p:sp>
      <p:sp>
        <p:nvSpPr>
          <p:cNvPr id="26" name="Rounded Rectangle 25"/>
          <p:cNvSpPr/>
          <p:nvPr/>
        </p:nvSpPr>
        <p:spPr>
          <a:xfrm>
            <a:off x="439516" y="3090074"/>
            <a:ext cx="757093" cy="400903"/>
          </a:xfrm>
          <a:prstGeom prst="roundRect">
            <a:avLst/>
          </a:prstGeom>
          <a:solidFill>
            <a:srgbClr val="56983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err="1">
                <a:solidFill>
                  <a:schemeClr val="bg1"/>
                </a:solidFill>
              </a:rPr>
              <a:t>Palapa</a:t>
            </a:r>
            <a:r>
              <a:rPr lang="en-US" sz="1000" dirty="0">
                <a:solidFill>
                  <a:schemeClr val="bg1"/>
                </a:solidFill>
              </a:rPr>
              <a:t> Ring</a:t>
            </a:r>
            <a:endParaRPr lang="id-ID" sz="1000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223753" y="3090539"/>
            <a:ext cx="872608" cy="400903"/>
          </a:xfrm>
          <a:prstGeom prst="roundRect">
            <a:avLst/>
          </a:prstGeom>
          <a:solidFill>
            <a:srgbClr val="56983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/>
              <a:t>Pipa Bersama</a:t>
            </a:r>
            <a:endParaRPr lang="id-ID" sz="1000" dirty="0"/>
          </a:p>
        </p:txBody>
      </p:sp>
      <p:sp>
        <p:nvSpPr>
          <p:cNvPr id="31" name="Rectangle 30"/>
          <p:cNvSpPr/>
          <p:nvPr/>
        </p:nvSpPr>
        <p:spPr>
          <a:xfrm>
            <a:off x="4454525" y="4071938"/>
            <a:ext cx="3422650" cy="280987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Rapat koordinasi teknis 3 bulan sekali</a:t>
            </a:r>
            <a:endParaRPr lang="id-ID" sz="1000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25488" y="4071938"/>
            <a:ext cx="3605212" cy="269875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Rapat Pleno 2 kali setahun dengan Presiden</a:t>
            </a:r>
            <a:endParaRPr lang="id-ID" sz="1000" dirty="0">
              <a:solidFill>
                <a:schemeClr val="bg1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713223" y="1262822"/>
            <a:ext cx="1271225" cy="691552"/>
            <a:chOff x="146436" y="1365099"/>
            <a:chExt cx="2042616" cy="610740"/>
          </a:xfrm>
          <a:solidFill>
            <a:schemeClr val="accent1">
              <a:lumMod val="50000"/>
            </a:schemeClr>
          </a:solidFill>
        </p:grpSpPr>
        <p:sp>
          <p:nvSpPr>
            <p:cNvPr id="44" name="Isosceles Triangle 43"/>
            <p:cNvSpPr/>
            <p:nvPr/>
          </p:nvSpPr>
          <p:spPr>
            <a:xfrm>
              <a:off x="146436" y="1365099"/>
              <a:ext cx="2042615" cy="22294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46437" y="1582435"/>
              <a:ext cx="2042615" cy="393404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 err="1">
                  <a:solidFill>
                    <a:schemeClr val="bg1"/>
                  </a:solidFill>
                </a:rPr>
                <a:t>Mendorong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</a:p>
            <a:p>
              <a:pPr algn="ctr">
                <a:defRPr/>
              </a:pPr>
              <a:r>
                <a:rPr lang="en-US" sz="1000" dirty="0" err="1">
                  <a:solidFill>
                    <a:schemeClr val="bg1"/>
                  </a:solidFill>
                </a:rPr>
                <a:t>terciptanya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</a:p>
            <a:p>
              <a:pPr algn="ctr">
                <a:defRPr/>
              </a:pPr>
              <a:r>
                <a:rPr lang="en-US" sz="1000" dirty="0" err="1">
                  <a:solidFill>
                    <a:schemeClr val="bg1"/>
                  </a:solidFill>
                </a:rPr>
                <a:t>kemandirian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bangsa</a:t>
              </a:r>
              <a:endParaRPr lang="en-US" sz="1000" dirty="0">
                <a:solidFill>
                  <a:schemeClr val="bg1"/>
                </a:solidFill>
              </a:endParaRPr>
            </a:p>
            <a:p>
              <a:pPr algn="ctr">
                <a:defRPr/>
              </a:pPr>
              <a:endParaRPr lang="id-ID" sz="1000" dirty="0"/>
            </a:p>
          </p:txBody>
        </p:sp>
      </p:grpSp>
      <p:sp>
        <p:nvSpPr>
          <p:cNvPr id="26647" name="TextBox 63"/>
          <p:cNvSpPr txBox="1">
            <a:spLocks noChangeArrowheads="1"/>
          </p:cNvSpPr>
          <p:nvPr/>
        </p:nvSpPr>
        <p:spPr bwMode="auto">
          <a:xfrm>
            <a:off x="8158163" y="5637213"/>
            <a:ext cx="13589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/>
              <a:t>SUSUNAN KEANGGOTAAN </a:t>
            </a:r>
            <a:r>
              <a:rPr lang="en-US" altLang="en-US" sz="900"/>
              <a:t>(Keppres 1/2014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/>
              <a:t>Kepmen PPN/Kepala Bappenas No. 96/M.PPN/HK/10/2014</a:t>
            </a:r>
            <a:r>
              <a:rPr lang="en-US" altLang="en-US" sz="900" b="1"/>
              <a:t>)</a:t>
            </a:r>
            <a:endParaRPr lang="id-ID" altLang="en-US" sz="900"/>
          </a:p>
        </p:txBody>
      </p:sp>
      <p:sp>
        <p:nvSpPr>
          <p:cNvPr id="67" name="TextBox 66"/>
          <p:cNvSpPr txBox="1"/>
          <p:nvPr/>
        </p:nvSpPr>
        <p:spPr>
          <a:xfrm>
            <a:off x="8215313" y="4491038"/>
            <a:ext cx="1265237" cy="576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b="1" dirty="0"/>
              <a:t>TUGAS</a:t>
            </a:r>
          </a:p>
          <a:p>
            <a:pPr algn="ctr">
              <a:defRPr/>
            </a:pPr>
            <a:r>
              <a:rPr lang="en-US" sz="1050" dirty="0"/>
              <a:t>(Keppres 1/2014 </a:t>
            </a:r>
            <a:r>
              <a:rPr lang="en-US" sz="1050" dirty="0" err="1"/>
              <a:t>Perpres</a:t>
            </a:r>
            <a:r>
              <a:rPr lang="en-US" sz="1050" dirty="0"/>
              <a:t> 96/2014)</a:t>
            </a:r>
            <a:endParaRPr lang="id-ID" sz="1050" dirty="0"/>
          </a:p>
        </p:txBody>
      </p:sp>
      <p:sp>
        <p:nvSpPr>
          <p:cNvPr id="68" name="TextBox 67"/>
          <p:cNvSpPr txBox="1"/>
          <p:nvPr/>
        </p:nvSpPr>
        <p:spPr>
          <a:xfrm>
            <a:off x="8145463" y="3906838"/>
            <a:ext cx="1403350" cy="414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b="1" dirty="0"/>
              <a:t>PERTEMUAN</a:t>
            </a:r>
          </a:p>
          <a:p>
            <a:pPr algn="ctr">
              <a:defRPr/>
            </a:pPr>
            <a:r>
              <a:rPr lang="en-US" sz="1050" dirty="0"/>
              <a:t>(Keppres 1/2014)</a:t>
            </a:r>
            <a:endParaRPr lang="id-ID" sz="1050" dirty="0"/>
          </a:p>
        </p:txBody>
      </p:sp>
      <p:sp>
        <p:nvSpPr>
          <p:cNvPr id="70" name="TextBox 69"/>
          <p:cNvSpPr txBox="1"/>
          <p:nvPr/>
        </p:nvSpPr>
        <p:spPr>
          <a:xfrm>
            <a:off x="8137525" y="2070100"/>
            <a:ext cx="1387475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b="1" dirty="0"/>
              <a:t>SEKTOR PRIORITAS DAN PROGRAM UNGGULAN</a:t>
            </a:r>
          </a:p>
          <a:p>
            <a:pPr algn="ctr">
              <a:defRPr/>
            </a:pPr>
            <a:r>
              <a:rPr lang="en-US" sz="1050" dirty="0"/>
              <a:t>(</a:t>
            </a:r>
            <a:r>
              <a:rPr lang="en-US" sz="1050" dirty="0" err="1"/>
              <a:t>Perpres</a:t>
            </a:r>
            <a:r>
              <a:rPr lang="en-US" sz="1050" dirty="0"/>
              <a:t> 96/2014)</a:t>
            </a:r>
            <a:endParaRPr lang="id-ID" sz="1050" dirty="0"/>
          </a:p>
        </p:txBody>
      </p:sp>
      <p:sp>
        <p:nvSpPr>
          <p:cNvPr id="71" name="Rectangle 70"/>
          <p:cNvSpPr/>
          <p:nvPr/>
        </p:nvSpPr>
        <p:spPr>
          <a:xfrm>
            <a:off x="200025" y="1236663"/>
            <a:ext cx="9280525" cy="551656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72" name="TextBox 71"/>
          <p:cNvSpPr txBox="1"/>
          <p:nvPr/>
        </p:nvSpPr>
        <p:spPr>
          <a:xfrm>
            <a:off x="8158163" y="1209675"/>
            <a:ext cx="1277937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b="1" dirty="0"/>
              <a:t>TUJUAN</a:t>
            </a:r>
          </a:p>
          <a:p>
            <a:pPr algn="ctr">
              <a:defRPr/>
            </a:pPr>
            <a:r>
              <a:rPr lang="en-US" sz="1050" dirty="0"/>
              <a:t>(Keppres 1/2014</a:t>
            </a:r>
          </a:p>
          <a:p>
            <a:pPr algn="ctr">
              <a:defRPr/>
            </a:pPr>
            <a:r>
              <a:rPr lang="en-US" sz="1050" dirty="0" err="1"/>
              <a:t>Perpres</a:t>
            </a:r>
            <a:r>
              <a:rPr lang="en-US" sz="1050" dirty="0"/>
              <a:t> 96/2014)</a:t>
            </a:r>
            <a:endParaRPr lang="id-ID" sz="1050" dirty="0"/>
          </a:p>
        </p:txBody>
      </p:sp>
      <p:sp>
        <p:nvSpPr>
          <p:cNvPr id="26653" name="TextBox 72"/>
          <p:cNvSpPr txBox="1">
            <a:spLocks noChangeArrowheads="1"/>
          </p:cNvSpPr>
          <p:nvPr/>
        </p:nvSpPr>
        <p:spPr bwMode="auto">
          <a:xfrm>
            <a:off x="8164513" y="566738"/>
            <a:ext cx="1387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/>
              <a:t>VISI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/>
              <a:t>(Keppres 1/2014)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/>
              <a:t>(Perpres 96/2014)</a:t>
            </a:r>
            <a:endParaRPr lang="id-ID" altLang="en-US" sz="1200"/>
          </a:p>
        </p:txBody>
      </p:sp>
      <p:grpSp>
        <p:nvGrpSpPr>
          <p:cNvPr id="74" name="Group 73"/>
          <p:cNvGrpSpPr/>
          <p:nvPr/>
        </p:nvGrpSpPr>
        <p:grpSpPr>
          <a:xfrm>
            <a:off x="407727" y="1260528"/>
            <a:ext cx="1271225" cy="691552"/>
            <a:chOff x="146436" y="1365099"/>
            <a:chExt cx="2042616" cy="610740"/>
          </a:xfrm>
          <a:solidFill>
            <a:schemeClr val="accent1">
              <a:lumMod val="50000"/>
            </a:schemeClr>
          </a:solidFill>
        </p:grpSpPr>
        <p:sp>
          <p:nvSpPr>
            <p:cNvPr id="75" name="Isosceles Triangle 74"/>
            <p:cNvSpPr/>
            <p:nvPr/>
          </p:nvSpPr>
          <p:spPr>
            <a:xfrm>
              <a:off x="146436" y="1365099"/>
              <a:ext cx="2042615" cy="22294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46437" y="1582435"/>
              <a:ext cx="2042615" cy="393404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1050" dirty="0">
                  <a:solidFill>
                    <a:schemeClr val="bg1"/>
                  </a:solidFill>
                </a:rPr>
                <a:t>Menyejahterakan</a:t>
              </a:r>
              <a:r>
                <a:rPr lang="en-US" sz="1050" dirty="0">
                  <a:solidFill>
                    <a:schemeClr val="bg1"/>
                  </a:solidFill>
                </a:rPr>
                <a:t> </a:t>
              </a:r>
            </a:p>
            <a:p>
              <a:pPr algn="ctr">
                <a:defRPr/>
              </a:pPr>
              <a:r>
                <a:rPr lang="id-ID" sz="1050" dirty="0">
                  <a:solidFill>
                    <a:schemeClr val="bg1"/>
                  </a:solidFill>
                </a:rPr>
                <a:t>kehidupan bangsa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3039336" y="1259790"/>
            <a:ext cx="1271225" cy="691552"/>
            <a:chOff x="146436" y="1365099"/>
            <a:chExt cx="2042617" cy="610740"/>
          </a:xfrm>
          <a:solidFill>
            <a:schemeClr val="accent1">
              <a:lumMod val="50000"/>
            </a:schemeClr>
          </a:solidFill>
        </p:grpSpPr>
        <p:sp>
          <p:nvSpPr>
            <p:cNvPr id="78" name="Isosceles Triangle 77"/>
            <p:cNvSpPr/>
            <p:nvPr/>
          </p:nvSpPr>
          <p:spPr>
            <a:xfrm>
              <a:off x="146436" y="1365099"/>
              <a:ext cx="2042615" cy="22294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46438" y="1582435"/>
              <a:ext cx="2042615" cy="393404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dirty="0" err="1">
                  <a:solidFill>
                    <a:schemeClr val="bg1"/>
                  </a:solidFill>
                </a:rPr>
                <a:t>Meningkatkan</a:t>
              </a:r>
              <a:r>
                <a:rPr lang="en-US" sz="1050" dirty="0">
                  <a:solidFill>
                    <a:schemeClr val="bg1"/>
                  </a:solidFill>
                </a:rPr>
                <a:t> </a:t>
              </a:r>
            </a:p>
            <a:p>
              <a:pPr algn="ctr">
                <a:defRPr/>
              </a:pPr>
              <a:r>
                <a:rPr lang="en-US" sz="1050" dirty="0" err="1">
                  <a:solidFill>
                    <a:schemeClr val="bg1"/>
                  </a:solidFill>
                </a:rPr>
                <a:t>daya</a:t>
              </a:r>
              <a:r>
                <a:rPr lang="en-US" sz="1050" dirty="0">
                  <a:solidFill>
                    <a:schemeClr val="bg1"/>
                  </a:solidFill>
                </a:rPr>
                <a:t> </a:t>
              </a:r>
              <a:r>
                <a:rPr lang="en-US" sz="1050" dirty="0" err="1">
                  <a:solidFill>
                    <a:schemeClr val="bg1"/>
                  </a:solidFill>
                </a:rPr>
                <a:t>saing</a:t>
              </a:r>
              <a:r>
                <a:rPr lang="en-US" sz="1050" dirty="0">
                  <a:solidFill>
                    <a:schemeClr val="bg1"/>
                  </a:solidFill>
                </a:rPr>
                <a:t> </a:t>
              </a:r>
              <a:r>
                <a:rPr lang="en-US" sz="1050" dirty="0" err="1">
                  <a:solidFill>
                    <a:schemeClr val="bg1"/>
                  </a:solidFill>
                </a:rPr>
                <a:t>bangsa</a:t>
              </a:r>
              <a:endParaRPr lang="en-US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4365448" y="1250534"/>
            <a:ext cx="1271225" cy="691552"/>
            <a:chOff x="146436" y="1365099"/>
            <a:chExt cx="2042616" cy="610740"/>
          </a:xfrm>
          <a:solidFill>
            <a:srgbClr val="569835"/>
          </a:solidFill>
        </p:grpSpPr>
        <p:sp>
          <p:nvSpPr>
            <p:cNvPr id="84" name="Isosceles Triangle 83"/>
            <p:cNvSpPr/>
            <p:nvPr/>
          </p:nvSpPr>
          <p:spPr>
            <a:xfrm>
              <a:off x="146436" y="1365099"/>
              <a:ext cx="2042615" cy="22294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46437" y="1582435"/>
              <a:ext cx="2042615" cy="393404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 err="1">
                  <a:solidFill>
                    <a:schemeClr val="bg1"/>
                  </a:solidFill>
                </a:rPr>
                <a:t>Mendorong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pertumbuhan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</a:p>
            <a:p>
              <a:pPr algn="ctr">
                <a:defRPr/>
              </a:pPr>
              <a:r>
                <a:rPr lang="en-US" sz="1000" dirty="0" err="1">
                  <a:solidFill>
                    <a:schemeClr val="bg1"/>
                  </a:solidFill>
                </a:rPr>
                <a:t>ekonomi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667558" y="1255558"/>
            <a:ext cx="1271225" cy="691552"/>
            <a:chOff x="146436" y="1365099"/>
            <a:chExt cx="2042616" cy="610740"/>
          </a:xfrm>
          <a:solidFill>
            <a:srgbClr val="569835"/>
          </a:solidFill>
        </p:grpSpPr>
        <p:sp>
          <p:nvSpPr>
            <p:cNvPr id="87" name="Isosceles Triangle 86"/>
            <p:cNvSpPr/>
            <p:nvPr/>
          </p:nvSpPr>
          <p:spPr>
            <a:xfrm>
              <a:off x="146436" y="1365099"/>
              <a:ext cx="2042615" cy="22294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46437" y="1582435"/>
              <a:ext cx="2042615" cy="393404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 err="1">
                  <a:solidFill>
                    <a:schemeClr val="bg1"/>
                  </a:solidFill>
                </a:rPr>
                <a:t>Mendukung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kualitas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pembangunan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976202" y="1240627"/>
            <a:ext cx="1271225" cy="691552"/>
            <a:chOff x="146436" y="1365099"/>
            <a:chExt cx="2042616" cy="610740"/>
          </a:xfrm>
          <a:solidFill>
            <a:srgbClr val="569835"/>
          </a:solidFill>
        </p:grpSpPr>
        <p:sp>
          <p:nvSpPr>
            <p:cNvPr id="90" name="Isosceles Triangle 89"/>
            <p:cNvSpPr/>
            <p:nvPr/>
          </p:nvSpPr>
          <p:spPr>
            <a:xfrm>
              <a:off x="146436" y="1365099"/>
              <a:ext cx="2042615" cy="22294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46437" y="1582435"/>
              <a:ext cx="2042615" cy="393404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dirty="0" err="1">
                  <a:solidFill>
                    <a:schemeClr val="bg1"/>
                  </a:solidFill>
                </a:rPr>
                <a:t>Menjaga</a:t>
              </a:r>
              <a:r>
                <a:rPr lang="en-US" sz="1050" dirty="0">
                  <a:solidFill>
                    <a:schemeClr val="bg1"/>
                  </a:solidFill>
                </a:rPr>
                <a:t> </a:t>
              </a:r>
              <a:r>
                <a:rPr lang="en-US" sz="1050" dirty="0" err="1">
                  <a:solidFill>
                    <a:schemeClr val="bg1"/>
                  </a:solidFill>
                </a:rPr>
                <a:t>Kedaulatan</a:t>
              </a:r>
              <a:r>
                <a:rPr lang="en-US" sz="1050" dirty="0">
                  <a:solidFill>
                    <a:schemeClr val="bg1"/>
                  </a:solidFill>
                </a:rPr>
                <a:t> </a:t>
              </a:r>
              <a:r>
                <a:rPr lang="en-US" sz="1050" dirty="0" err="1">
                  <a:solidFill>
                    <a:schemeClr val="bg1"/>
                  </a:solidFill>
                </a:rPr>
                <a:t>bangsa</a:t>
              </a:r>
              <a:endParaRPr lang="en-US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51362" y="2012672"/>
            <a:ext cx="962123" cy="900000"/>
            <a:chOff x="270361" y="2012672"/>
            <a:chExt cx="962123" cy="900000"/>
          </a:xfrm>
          <a:solidFill>
            <a:srgbClr val="569835"/>
          </a:solidFill>
        </p:grpSpPr>
        <p:sp>
          <p:nvSpPr>
            <p:cNvPr id="3" name="Oval 2"/>
            <p:cNvSpPr/>
            <p:nvPr/>
          </p:nvSpPr>
          <p:spPr>
            <a:xfrm>
              <a:off x="291805" y="2012672"/>
              <a:ext cx="900000" cy="900000"/>
            </a:xfrm>
            <a:prstGeom prst="ellipse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2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70361" y="2380673"/>
              <a:ext cx="962123" cy="2308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900" b="1" dirty="0">
                  <a:solidFill>
                    <a:schemeClr val="bg1"/>
                  </a:solidFill>
                </a:rPr>
                <a:t>e-</a:t>
              </a:r>
              <a:r>
                <a:rPr lang="en-US" sz="900" b="1" dirty="0" err="1">
                  <a:solidFill>
                    <a:schemeClr val="bg1"/>
                  </a:solidFill>
                </a:rPr>
                <a:t>Pemerintahan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224801" y="2025074"/>
            <a:ext cx="900000" cy="900000"/>
            <a:chOff x="1843801" y="2025074"/>
            <a:chExt cx="900000" cy="900000"/>
          </a:xfrm>
          <a:solidFill>
            <a:srgbClr val="569835"/>
          </a:solidFill>
        </p:grpSpPr>
        <p:sp>
          <p:nvSpPr>
            <p:cNvPr id="20" name="Oval 19"/>
            <p:cNvSpPr/>
            <p:nvPr/>
          </p:nvSpPr>
          <p:spPr>
            <a:xfrm>
              <a:off x="1843801" y="2025074"/>
              <a:ext cx="900000" cy="900000"/>
            </a:xfrm>
            <a:prstGeom prst="ellipse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200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900479" y="2371148"/>
              <a:ext cx="782587" cy="2308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solidFill>
                    <a:schemeClr val="bg1"/>
                  </a:solidFill>
                </a:rPr>
                <a:t>e-</a:t>
              </a:r>
              <a:r>
                <a:rPr lang="en-US" sz="900" b="1" dirty="0" err="1">
                  <a:solidFill>
                    <a:schemeClr val="bg1"/>
                  </a:solidFill>
                </a:rPr>
                <a:t>Kesehatan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944944" y="2027266"/>
            <a:ext cx="900000" cy="900000"/>
            <a:chOff x="3563944" y="2027266"/>
            <a:chExt cx="900000" cy="900000"/>
          </a:xfrm>
          <a:solidFill>
            <a:srgbClr val="569835"/>
          </a:solidFill>
        </p:grpSpPr>
        <p:sp>
          <p:nvSpPr>
            <p:cNvPr id="21" name="Oval 20"/>
            <p:cNvSpPr/>
            <p:nvPr/>
          </p:nvSpPr>
          <p:spPr>
            <a:xfrm>
              <a:off x="3563944" y="2027266"/>
              <a:ext cx="900000" cy="900000"/>
            </a:xfrm>
            <a:prstGeom prst="ellipse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200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563944" y="2371180"/>
              <a:ext cx="900000" cy="2308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solidFill>
                    <a:schemeClr val="bg1"/>
                  </a:solidFill>
                </a:rPr>
                <a:t>e-</a:t>
              </a:r>
              <a:r>
                <a:rPr lang="en-US" sz="900" b="1" dirty="0" err="1">
                  <a:solidFill>
                    <a:schemeClr val="bg1"/>
                  </a:solidFill>
                </a:rPr>
                <a:t>Pendidikan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522836" y="2024408"/>
            <a:ext cx="900000" cy="900000"/>
            <a:chOff x="5141836" y="2024408"/>
            <a:chExt cx="900000" cy="900000"/>
          </a:xfrm>
          <a:solidFill>
            <a:srgbClr val="569835"/>
          </a:solidFill>
        </p:grpSpPr>
        <p:sp>
          <p:nvSpPr>
            <p:cNvPr id="22" name="Oval 21"/>
            <p:cNvSpPr/>
            <p:nvPr/>
          </p:nvSpPr>
          <p:spPr>
            <a:xfrm>
              <a:off x="5141836" y="2024408"/>
              <a:ext cx="900000" cy="900000"/>
            </a:xfrm>
            <a:prstGeom prst="ellipse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200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268318" y="2383160"/>
              <a:ext cx="643125" cy="2308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solidFill>
                    <a:schemeClr val="bg1"/>
                  </a:solidFill>
                </a:rPr>
                <a:t>e-</a:t>
              </a:r>
              <a:r>
                <a:rPr lang="en-US" sz="900" b="1" dirty="0" err="1">
                  <a:solidFill>
                    <a:schemeClr val="bg1"/>
                  </a:solidFill>
                </a:rPr>
                <a:t>Logistik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131496" y="2022540"/>
            <a:ext cx="900000" cy="900000"/>
            <a:chOff x="6750496" y="2022540"/>
            <a:chExt cx="900000" cy="900000"/>
          </a:xfrm>
          <a:solidFill>
            <a:srgbClr val="569835"/>
          </a:solidFill>
        </p:grpSpPr>
        <p:sp>
          <p:nvSpPr>
            <p:cNvPr id="23" name="Oval 22"/>
            <p:cNvSpPr/>
            <p:nvPr/>
          </p:nvSpPr>
          <p:spPr>
            <a:xfrm>
              <a:off x="6750496" y="2022540"/>
              <a:ext cx="900000" cy="900000"/>
            </a:xfrm>
            <a:prstGeom prst="ellipse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20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790570" y="2342942"/>
              <a:ext cx="811441" cy="2308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solidFill>
                    <a:schemeClr val="bg1"/>
                  </a:solidFill>
                </a:rPr>
                <a:t>e-</a:t>
              </a:r>
              <a:r>
                <a:rPr lang="en-US" sz="900" b="1" dirty="0" err="1">
                  <a:solidFill>
                    <a:schemeClr val="bg1"/>
                  </a:solidFill>
                </a:rPr>
                <a:t>Pengadaan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1" name="Rounded Rectangle 100"/>
          <p:cNvSpPr/>
          <p:nvPr/>
        </p:nvSpPr>
        <p:spPr>
          <a:xfrm>
            <a:off x="2124353" y="3097126"/>
            <a:ext cx="1062045" cy="400903"/>
          </a:xfrm>
          <a:prstGeom prst="roundRect">
            <a:avLst/>
          </a:prstGeom>
          <a:solidFill>
            <a:srgbClr val="56983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/>
              <a:t>Pilot Project </a:t>
            </a:r>
            <a:r>
              <a:rPr lang="en-US" sz="800" dirty="0" err="1"/>
              <a:t>Pitalebar</a:t>
            </a:r>
            <a:r>
              <a:rPr lang="en-US" sz="800" dirty="0"/>
              <a:t> </a:t>
            </a:r>
            <a:r>
              <a:rPr lang="en-US" sz="800" dirty="0" err="1"/>
              <a:t>Nirkabel</a:t>
            </a:r>
            <a:r>
              <a:rPr lang="en-US" sz="800" dirty="0"/>
              <a:t> di </a:t>
            </a:r>
            <a:r>
              <a:rPr lang="en-US" sz="800" dirty="0" err="1"/>
              <a:t>pedesaan</a:t>
            </a:r>
            <a:endParaRPr lang="id-ID" sz="800" dirty="0"/>
          </a:p>
        </p:txBody>
      </p:sp>
      <p:sp>
        <p:nvSpPr>
          <p:cNvPr id="102" name="Rounded Rectangle 101"/>
          <p:cNvSpPr/>
          <p:nvPr/>
        </p:nvSpPr>
        <p:spPr>
          <a:xfrm>
            <a:off x="3674947" y="3097126"/>
            <a:ext cx="1323250" cy="400903"/>
          </a:xfrm>
          <a:prstGeom prst="roundRect">
            <a:avLst/>
          </a:prstGeom>
          <a:solidFill>
            <a:srgbClr val="56983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err="1"/>
              <a:t>Jaringan</a:t>
            </a:r>
            <a:r>
              <a:rPr lang="en-US" sz="1000" dirty="0"/>
              <a:t> </a:t>
            </a:r>
            <a:r>
              <a:rPr lang="en-US" sz="1000" dirty="0" err="1"/>
              <a:t>dan</a:t>
            </a:r>
            <a:r>
              <a:rPr lang="en-US" sz="1000" dirty="0"/>
              <a:t> </a:t>
            </a:r>
            <a:r>
              <a:rPr lang="en-US" sz="1000" dirty="0" err="1"/>
              <a:t>Pusat</a:t>
            </a:r>
            <a:r>
              <a:rPr lang="en-US" sz="1000" dirty="0"/>
              <a:t> Data </a:t>
            </a:r>
            <a:r>
              <a:rPr lang="en-US" sz="1000" dirty="0" err="1"/>
              <a:t>Terpadu</a:t>
            </a:r>
            <a:endParaRPr lang="id-ID" sz="1000" dirty="0"/>
          </a:p>
        </p:txBody>
      </p:sp>
      <p:sp>
        <p:nvSpPr>
          <p:cNvPr id="26670" name="TextBox 103"/>
          <p:cNvSpPr txBox="1">
            <a:spLocks noChangeArrowheads="1"/>
          </p:cNvSpPr>
          <p:nvPr/>
        </p:nvSpPr>
        <p:spPr bwMode="auto">
          <a:xfrm>
            <a:off x="646113" y="3552825"/>
            <a:ext cx="233838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chemeClr val="bg1"/>
                </a:solidFill>
              </a:rPr>
              <a:t>Program Unggulan Konektivitas Ekonomi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5384800" y="3006725"/>
            <a:ext cx="2857500" cy="812800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100" dirty="0"/>
          </a:p>
        </p:txBody>
      </p:sp>
      <p:sp>
        <p:nvSpPr>
          <p:cNvPr id="114" name="Rounded Rectangle 113"/>
          <p:cNvSpPr/>
          <p:nvPr/>
        </p:nvSpPr>
        <p:spPr>
          <a:xfrm>
            <a:off x="5408914" y="3090502"/>
            <a:ext cx="763362" cy="400903"/>
          </a:xfrm>
          <a:prstGeom prst="roundRect">
            <a:avLst/>
          </a:prstGeom>
          <a:solidFill>
            <a:srgbClr val="56983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err="1"/>
              <a:t>Reformasi</a:t>
            </a:r>
            <a:r>
              <a:rPr lang="en-US" sz="1000" dirty="0"/>
              <a:t> Dana USO</a:t>
            </a:r>
            <a:endParaRPr lang="id-ID" sz="1000" dirty="0"/>
          </a:p>
        </p:txBody>
      </p:sp>
      <p:sp>
        <p:nvSpPr>
          <p:cNvPr id="115" name="Rounded Rectangle 114"/>
          <p:cNvSpPr/>
          <p:nvPr/>
        </p:nvSpPr>
        <p:spPr>
          <a:xfrm>
            <a:off x="6189176" y="3090074"/>
            <a:ext cx="946405" cy="400903"/>
          </a:xfrm>
          <a:prstGeom prst="roundRect">
            <a:avLst/>
          </a:prstGeom>
          <a:solidFill>
            <a:srgbClr val="56983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 err="1"/>
              <a:t>Pengembangan</a:t>
            </a:r>
            <a:r>
              <a:rPr lang="en-US" sz="900" dirty="0"/>
              <a:t> SDM TIK</a:t>
            </a:r>
            <a:endParaRPr lang="id-ID" sz="900" dirty="0"/>
          </a:p>
        </p:txBody>
      </p:sp>
      <p:sp>
        <p:nvSpPr>
          <p:cNvPr id="116" name="Rounded Rectangle 115"/>
          <p:cNvSpPr/>
          <p:nvPr/>
        </p:nvSpPr>
        <p:spPr>
          <a:xfrm>
            <a:off x="7156873" y="3085380"/>
            <a:ext cx="1071322" cy="400903"/>
          </a:xfrm>
          <a:prstGeom prst="roundRect">
            <a:avLst/>
          </a:prstGeom>
          <a:solidFill>
            <a:srgbClr val="56983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 err="1"/>
              <a:t>Pengembangan</a:t>
            </a:r>
            <a:r>
              <a:rPr lang="en-US" sz="900" dirty="0"/>
              <a:t> </a:t>
            </a:r>
            <a:r>
              <a:rPr lang="en-US" sz="900" dirty="0" err="1"/>
              <a:t>Industri</a:t>
            </a:r>
            <a:r>
              <a:rPr lang="en-US" sz="900" dirty="0"/>
              <a:t> TIK</a:t>
            </a:r>
            <a:endParaRPr lang="id-ID" sz="900" dirty="0"/>
          </a:p>
        </p:txBody>
      </p:sp>
      <p:sp>
        <p:nvSpPr>
          <p:cNvPr id="26681" name="TextBox 116"/>
          <p:cNvSpPr txBox="1">
            <a:spLocks noChangeArrowheads="1"/>
          </p:cNvSpPr>
          <p:nvPr/>
        </p:nvSpPr>
        <p:spPr bwMode="auto">
          <a:xfrm>
            <a:off x="5391150" y="3562350"/>
            <a:ext cx="2824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chemeClr val="bg1"/>
                </a:solidFill>
              </a:rPr>
              <a:t>Program Unggulan Pendorong (enabling)</a:t>
            </a:r>
          </a:p>
        </p:txBody>
      </p:sp>
      <p:sp>
        <p:nvSpPr>
          <p:cNvPr id="26682" name="TextBox 117"/>
          <p:cNvSpPr txBox="1">
            <a:spLocks noChangeArrowheads="1"/>
          </p:cNvSpPr>
          <p:nvPr/>
        </p:nvSpPr>
        <p:spPr bwMode="auto">
          <a:xfrm>
            <a:off x="3122613" y="3544888"/>
            <a:ext cx="23495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chemeClr val="bg1"/>
                </a:solidFill>
              </a:rPr>
              <a:t>Program Unggulan Konektivitas Pemerintah</a:t>
            </a:r>
          </a:p>
        </p:txBody>
      </p:sp>
      <p:grpSp>
        <p:nvGrpSpPr>
          <p:cNvPr id="26683" name="Group 151"/>
          <p:cNvGrpSpPr>
            <a:grpSpLocks/>
          </p:cNvGrpSpPr>
          <p:nvPr/>
        </p:nvGrpSpPr>
        <p:grpSpPr bwMode="auto">
          <a:xfrm>
            <a:off x="6457950" y="155575"/>
            <a:ext cx="1346200" cy="433388"/>
            <a:chOff x="115588" y="42895"/>
            <a:chExt cx="1346128" cy="434762"/>
          </a:xfrm>
        </p:grpSpPr>
        <p:grpSp>
          <p:nvGrpSpPr>
            <p:cNvPr id="26688" name="Group 150"/>
            <p:cNvGrpSpPr>
              <a:grpSpLocks/>
            </p:cNvGrpSpPr>
            <p:nvPr/>
          </p:nvGrpSpPr>
          <p:grpSpPr bwMode="auto">
            <a:xfrm>
              <a:off x="115588" y="216047"/>
              <a:ext cx="1346128" cy="261610"/>
              <a:chOff x="291805" y="21592"/>
              <a:chExt cx="1346128" cy="261610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291805" y="85728"/>
                <a:ext cx="261924" cy="133773"/>
              </a:xfrm>
              <a:prstGeom prst="rect">
                <a:avLst/>
              </a:prstGeom>
              <a:solidFill>
                <a:srgbClr val="5698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693" name="Rectangle 147"/>
              <p:cNvSpPr>
                <a:spLocks noChangeArrowheads="1"/>
              </p:cNvSpPr>
              <p:nvPr/>
            </p:nvSpPr>
            <p:spPr bwMode="auto">
              <a:xfrm>
                <a:off x="493068" y="21592"/>
                <a:ext cx="1144865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/>
                  <a:t>Perpres 96/2014</a:t>
                </a:r>
              </a:p>
            </p:txBody>
          </p:sp>
        </p:grpSp>
        <p:grpSp>
          <p:nvGrpSpPr>
            <p:cNvPr id="26689" name="Group 149"/>
            <p:cNvGrpSpPr>
              <a:grpSpLocks/>
            </p:cNvGrpSpPr>
            <p:nvPr/>
          </p:nvGrpSpPr>
          <p:grpSpPr bwMode="auto">
            <a:xfrm>
              <a:off x="116165" y="42895"/>
              <a:ext cx="1299064" cy="261610"/>
              <a:chOff x="292382" y="223879"/>
              <a:chExt cx="1299064" cy="261610"/>
            </a:xfrm>
          </p:grpSpPr>
          <p:sp>
            <p:nvSpPr>
              <p:cNvPr id="145" name="Rectangle 144"/>
              <p:cNvSpPr/>
              <p:nvPr/>
            </p:nvSpPr>
            <p:spPr>
              <a:xfrm>
                <a:off x="291805" y="290765"/>
                <a:ext cx="261924" cy="132181"/>
              </a:xfrm>
              <a:prstGeom prst="rect">
                <a:avLst/>
              </a:prstGeom>
              <a:solidFill>
                <a:srgbClr val="1F4E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691" name="Rectangle 148"/>
              <p:cNvSpPr>
                <a:spLocks noChangeArrowheads="1"/>
              </p:cNvSpPr>
              <p:nvPr/>
            </p:nvSpPr>
            <p:spPr bwMode="auto">
              <a:xfrm>
                <a:off x="493068" y="223879"/>
                <a:ext cx="1098378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/>
                  <a:t>Keppres 1/2014</a:t>
                </a:r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43377" y="66008"/>
            <a:ext cx="2699824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Strategic Framework</a:t>
            </a:r>
            <a:endParaRPr lang="id-ID" sz="2400" b="1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0025" y="1989138"/>
            <a:ext cx="9280525" cy="4762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200025" y="3860800"/>
            <a:ext cx="9280525" cy="4762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222250" y="5583238"/>
            <a:ext cx="9280525" cy="4762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5418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086" y="187551"/>
            <a:ext cx="8915400" cy="663575"/>
          </a:xfrm>
        </p:spPr>
        <p:txBody>
          <a:bodyPr/>
          <a:lstStyle/>
          <a:p>
            <a:r>
              <a:rPr lang="en-US" b="0" dirty="0" smtClean="0">
                <a:latin typeface="+mj-lt"/>
              </a:rPr>
              <a:t>5 P</a:t>
            </a:r>
            <a:r>
              <a:rPr lang="id-ID" b="0" dirty="0" smtClean="0">
                <a:latin typeface="+mj-lt"/>
              </a:rPr>
              <a:t>rogram Strategi Wantiknas Tahun 2018</a:t>
            </a:r>
            <a:endParaRPr lang="en-US" b="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086" y="1166018"/>
            <a:ext cx="8915400" cy="4525963"/>
          </a:xfrm>
        </p:spPr>
        <p:txBody>
          <a:bodyPr>
            <a:noAutofit/>
          </a:bodyPr>
          <a:lstStyle/>
          <a:p>
            <a:pPr marL="514350" indent="-514350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r>
              <a:rPr lang="en-US" altLang="en-US" sz="2000" b="1" dirty="0" err="1">
                <a:latin typeface="+mn-lt"/>
              </a:rPr>
              <a:t>Kelembagaan</a:t>
            </a:r>
            <a:r>
              <a:rPr lang="en-US" altLang="en-US" sz="2000" b="1" dirty="0">
                <a:latin typeface="+mn-lt"/>
              </a:rPr>
              <a:t> CIO </a:t>
            </a:r>
            <a:r>
              <a:rPr lang="en-US" altLang="en-US" sz="2000" dirty="0">
                <a:latin typeface="+mn-lt"/>
              </a:rPr>
              <a:t>→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Mendorong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terbentuknya</a:t>
            </a:r>
            <a:r>
              <a:rPr lang="en-US" altLang="en-US" sz="2000" dirty="0">
                <a:latin typeface="+mn-lt"/>
              </a:rPr>
              <a:t> NGCIO </a:t>
            </a:r>
            <a:r>
              <a:rPr lang="en-US" altLang="en-US" sz="2000" dirty="0" err="1">
                <a:latin typeface="+mn-lt"/>
              </a:rPr>
              <a:t>dalam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mengelola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pemanfaatan</a:t>
            </a:r>
            <a:r>
              <a:rPr lang="en-US" altLang="en-US" sz="2000" dirty="0">
                <a:latin typeface="+mn-lt"/>
              </a:rPr>
              <a:t> TIK di </a:t>
            </a:r>
            <a:r>
              <a:rPr lang="en-US" altLang="en-US" sz="2000" dirty="0" err="1">
                <a:latin typeface="+mn-lt"/>
              </a:rPr>
              <a:t>tingkat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Pusat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maupun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smtClean="0">
                <a:latin typeface="+mn-lt"/>
              </a:rPr>
              <a:t>Daerah</a:t>
            </a:r>
            <a:endParaRPr lang="en-US" altLang="en-US" sz="2000" dirty="0">
              <a:latin typeface="+mn-lt"/>
            </a:endParaRPr>
          </a:p>
          <a:p>
            <a:pPr marL="514350" indent="-514350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r>
              <a:rPr lang="en-US" altLang="en-US" sz="2000" b="1" dirty="0" err="1">
                <a:latin typeface="+mn-lt"/>
              </a:rPr>
              <a:t>Rencana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b="1" dirty="0" err="1">
                <a:latin typeface="+mn-lt"/>
              </a:rPr>
              <a:t>PitaIebar</a:t>
            </a:r>
            <a:r>
              <a:rPr lang="en-US" altLang="en-US" sz="2000" b="1" dirty="0">
                <a:latin typeface="+mn-lt"/>
              </a:rPr>
              <a:t> Indonesia (RPI)</a:t>
            </a:r>
            <a:r>
              <a:rPr lang="en-US" altLang="en-US" sz="2000" dirty="0">
                <a:latin typeface="+mn-lt"/>
              </a:rPr>
              <a:t> → </a:t>
            </a:r>
            <a:r>
              <a:rPr lang="en-US" altLang="en-US" sz="2000" dirty="0" err="1">
                <a:latin typeface="+mn-lt"/>
              </a:rPr>
              <a:t>Mengevaluasi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pencapaian</a:t>
            </a:r>
            <a:r>
              <a:rPr lang="en-US" altLang="en-US" sz="2000" dirty="0">
                <a:latin typeface="+mn-lt"/>
              </a:rPr>
              <a:t> target RPI </a:t>
            </a:r>
            <a:r>
              <a:rPr lang="en-US" altLang="en-US" sz="2000" dirty="0" err="1">
                <a:latin typeface="+mn-lt"/>
              </a:rPr>
              <a:t>dalam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Perpres</a:t>
            </a:r>
            <a:r>
              <a:rPr lang="en-US" altLang="en-US" sz="2000" dirty="0">
                <a:latin typeface="+mn-lt"/>
              </a:rPr>
              <a:t> No. 96/2016 </a:t>
            </a:r>
            <a:r>
              <a:rPr lang="en-US" altLang="en-US" sz="2000" dirty="0" err="1">
                <a:latin typeface="+mn-lt"/>
              </a:rPr>
              <a:t>dan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menyusun</a:t>
            </a:r>
            <a:r>
              <a:rPr lang="en-US" altLang="en-US" sz="2000" dirty="0">
                <a:latin typeface="+mn-lt"/>
              </a:rPr>
              <a:t> draft RPI </a:t>
            </a:r>
            <a:r>
              <a:rPr lang="en-US" altLang="en-US" sz="2000" dirty="0" smtClean="0">
                <a:latin typeface="+mn-lt"/>
              </a:rPr>
              <a:t>2018-2025</a:t>
            </a:r>
            <a:endParaRPr lang="en-US" altLang="en-US" sz="2000" dirty="0">
              <a:latin typeface="+mn-lt"/>
            </a:endParaRPr>
          </a:p>
          <a:p>
            <a:pPr marL="514350" indent="-514350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r>
              <a:rPr lang="en-US" altLang="en-US" sz="2000" b="1" dirty="0">
                <a:latin typeface="+mn-lt"/>
              </a:rPr>
              <a:t>Government ICT Infrastructure </a:t>
            </a:r>
            <a:r>
              <a:rPr lang="en-US" altLang="en-US" sz="2000" dirty="0">
                <a:latin typeface="+mn-lt"/>
              </a:rPr>
              <a:t>→ </a:t>
            </a:r>
            <a:r>
              <a:rPr lang="en-US" altLang="en-US" sz="2000" dirty="0" err="1">
                <a:latin typeface="+mn-lt"/>
              </a:rPr>
              <a:t>Perlunya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mendukung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terwujudnya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Infrastruktur</a:t>
            </a:r>
            <a:r>
              <a:rPr lang="en-US" altLang="en-US" sz="2000" dirty="0">
                <a:latin typeface="+mn-lt"/>
              </a:rPr>
              <a:t> TIK di </a:t>
            </a:r>
            <a:r>
              <a:rPr lang="en-US" altLang="en-US" sz="2000" dirty="0" err="1">
                <a:latin typeface="+mn-lt"/>
              </a:rPr>
              <a:t>Pemerintah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berikut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tata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kelolanya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dengan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menganut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prinsip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aman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dan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berdaulat</a:t>
            </a:r>
            <a:r>
              <a:rPr lang="en-US" altLang="en-US" sz="2000" dirty="0" smtClean="0">
                <a:latin typeface="+mn-lt"/>
              </a:rPr>
              <a:t>.</a:t>
            </a:r>
            <a:endParaRPr lang="en-US" altLang="en-US" sz="2000" dirty="0">
              <a:latin typeface="+mn-lt"/>
            </a:endParaRPr>
          </a:p>
          <a:p>
            <a:pPr marL="514350" indent="-514350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r>
              <a:rPr lang="en-US" altLang="en-US" sz="2000" b="1" dirty="0" err="1">
                <a:latin typeface="+mn-lt"/>
              </a:rPr>
              <a:t>Industri</a:t>
            </a:r>
            <a:r>
              <a:rPr lang="en-US" altLang="en-US" sz="2000" b="1" dirty="0">
                <a:latin typeface="+mn-lt"/>
              </a:rPr>
              <a:t> TIK </a:t>
            </a:r>
            <a:r>
              <a:rPr lang="en-US" altLang="en-US" sz="2000" b="1" dirty="0" err="1">
                <a:latin typeface="+mn-lt"/>
              </a:rPr>
              <a:t>Nasional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dirty="0">
                <a:latin typeface="+mn-lt"/>
              </a:rPr>
              <a:t>→ </a:t>
            </a:r>
            <a:r>
              <a:rPr lang="en-US" altLang="en-US" sz="2000" dirty="0" err="1" smtClean="0">
                <a:latin typeface="+mn-lt"/>
              </a:rPr>
              <a:t>Perlunya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dipilih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sektor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industri</a:t>
            </a:r>
            <a:r>
              <a:rPr lang="en-US" altLang="en-US" sz="2000" dirty="0">
                <a:latin typeface="+mn-lt"/>
              </a:rPr>
              <a:t> yang </a:t>
            </a:r>
            <a:r>
              <a:rPr lang="en-US" altLang="en-US" sz="2000" dirty="0" err="1">
                <a:latin typeface="+mn-lt"/>
              </a:rPr>
              <a:t>memiliki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 smtClean="0">
                <a:latin typeface="+mn-lt"/>
              </a:rPr>
              <a:t>prospek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pasar</a:t>
            </a:r>
            <a:r>
              <a:rPr lang="en-US" altLang="en-US" sz="2000" dirty="0">
                <a:latin typeface="+mn-lt"/>
              </a:rPr>
              <a:t> yang </a:t>
            </a:r>
            <a:r>
              <a:rPr lang="en-US" altLang="en-US" sz="2000" dirty="0" err="1">
                <a:latin typeface="+mn-lt"/>
              </a:rPr>
              <a:t>besar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dan</a:t>
            </a:r>
            <a:r>
              <a:rPr lang="en-US" altLang="en-US" sz="2000" dirty="0">
                <a:latin typeface="+mn-lt"/>
              </a:rPr>
              <a:t> value chain yang </a:t>
            </a:r>
            <a:r>
              <a:rPr lang="en-US" altLang="en-US" sz="2000" dirty="0" err="1" smtClean="0">
                <a:latin typeface="+mn-lt"/>
              </a:rPr>
              <a:t>tinggi</a:t>
            </a:r>
            <a:endParaRPr lang="en-US" altLang="en-US" sz="2000" dirty="0">
              <a:latin typeface="+mn-lt"/>
            </a:endParaRPr>
          </a:p>
          <a:p>
            <a:pPr marL="514350" indent="-514350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r>
              <a:rPr lang="en-US" altLang="en-US" sz="2000" b="1" dirty="0">
                <a:latin typeface="+mn-lt"/>
              </a:rPr>
              <a:t>SDM TIK </a:t>
            </a:r>
            <a:r>
              <a:rPr lang="en-US" altLang="en-US" sz="2000" b="1" dirty="0" err="1">
                <a:latin typeface="+mn-lt"/>
              </a:rPr>
              <a:t>Nasional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000" dirty="0">
                <a:latin typeface="+mn-lt"/>
              </a:rPr>
              <a:t>→  </a:t>
            </a:r>
            <a:r>
              <a:rPr lang="en-US" altLang="en-US" sz="2000" dirty="0" err="1">
                <a:latin typeface="+mn-lt"/>
              </a:rPr>
              <a:t>Perlunya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dibuat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perencanaan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kebutuhan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dan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terobosan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sistem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pendidikan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dan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pelatihan</a:t>
            </a:r>
            <a:r>
              <a:rPr lang="en-US" altLang="en-US" sz="2000" dirty="0">
                <a:latin typeface="+mn-lt"/>
              </a:rPr>
              <a:t> di </a:t>
            </a:r>
            <a:r>
              <a:rPr lang="en-US" altLang="en-US" sz="2000" dirty="0" err="1">
                <a:latin typeface="+mn-lt"/>
              </a:rPr>
              <a:t>bidang</a:t>
            </a:r>
            <a:r>
              <a:rPr lang="en-US" altLang="en-US" sz="2000" dirty="0">
                <a:latin typeface="+mn-lt"/>
              </a:rPr>
              <a:t> TIK </a:t>
            </a:r>
            <a:r>
              <a:rPr lang="en-US" altLang="en-US" sz="2000" dirty="0" err="1">
                <a:latin typeface="+mn-lt"/>
              </a:rPr>
              <a:t>dengan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mengacu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kepada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visi</a:t>
            </a:r>
            <a:r>
              <a:rPr lang="en-US" altLang="en-US" sz="2000" dirty="0">
                <a:latin typeface="+mn-lt"/>
              </a:rPr>
              <a:t> Indonesia </a:t>
            </a:r>
            <a:r>
              <a:rPr lang="en-US" altLang="en-US" sz="2000" dirty="0" err="1">
                <a:latin typeface="+mn-lt"/>
              </a:rPr>
              <a:t>menjadi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negara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dengan</a:t>
            </a:r>
            <a:r>
              <a:rPr lang="en-US" altLang="en-US" sz="2000" dirty="0">
                <a:latin typeface="+mn-lt"/>
              </a:rPr>
              <a:t> digital </a:t>
            </a:r>
            <a:r>
              <a:rPr lang="en-US" altLang="en-US" sz="2000" dirty="0" err="1">
                <a:latin typeface="+mn-lt"/>
              </a:rPr>
              <a:t>ekonomi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terbesar</a:t>
            </a:r>
            <a:r>
              <a:rPr lang="en-US" altLang="en-US" sz="2000" dirty="0">
                <a:latin typeface="+mn-lt"/>
              </a:rPr>
              <a:t> di </a:t>
            </a:r>
            <a:r>
              <a:rPr lang="en-US" altLang="en-US" sz="2000" dirty="0" err="1">
                <a:latin typeface="+mn-lt"/>
              </a:rPr>
              <a:t>kawasan</a:t>
            </a:r>
            <a:r>
              <a:rPr lang="en-US" altLang="en-US" sz="2000" dirty="0">
                <a:latin typeface="+mn-lt"/>
              </a:rPr>
              <a:t> regional</a:t>
            </a:r>
            <a:endParaRPr lang="en-US" altLang="en-US" sz="2000" b="1" dirty="0">
              <a:latin typeface="+mn-lt"/>
            </a:endParaRPr>
          </a:p>
          <a:p>
            <a:pPr marL="514350" indent="-514350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endParaRPr lang="id-ID" altLang="en-US" sz="2000" dirty="0">
              <a:latin typeface="+mn-lt"/>
            </a:endParaRPr>
          </a:p>
          <a:p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48029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88" y="381000"/>
            <a:ext cx="9150222" cy="680358"/>
          </a:xfrm>
        </p:spPr>
        <p:txBody>
          <a:bodyPr/>
          <a:lstStyle/>
          <a:p>
            <a:r>
              <a:rPr lang="id-ID" dirty="0" smtClean="0"/>
              <a:t>SDM TIK Nasional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d-ID" dirty="0" smtClean="0"/>
              <a:t>Wantiknas membuat kajian mengenai </a:t>
            </a:r>
            <a:r>
              <a:rPr lang="en-US" dirty="0" err="1" smtClean="0"/>
              <a:t>ketersediaan</a:t>
            </a:r>
            <a:r>
              <a:rPr lang="en-US" dirty="0" smtClean="0"/>
              <a:t> </a:t>
            </a:r>
            <a:r>
              <a:rPr lang="en-US" dirty="0"/>
              <a:t>SDM TIK </a:t>
            </a:r>
            <a:r>
              <a:rPr lang="en-US" dirty="0" err="1"/>
              <a:t>nasional</a:t>
            </a:r>
            <a:r>
              <a:rPr lang="en-US" dirty="0"/>
              <a:t> yang </a:t>
            </a:r>
            <a:r>
              <a:rPr lang="en-US" dirty="0" err="1"/>
              <a:t>kompeten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profesional</a:t>
            </a:r>
            <a:r>
              <a:rPr lang="en-US" dirty="0"/>
              <a:t> di era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smtClean="0"/>
              <a:t>4.0</a:t>
            </a:r>
            <a:r>
              <a:rPr lang="id-ID" dirty="0" smtClean="0"/>
              <a:t>. </a:t>
            </a:r>
            <a:r>
              <a:rPr lang="en-US" dirty="0"/>
              <a:t>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b="1" dirty="0" err="1"/>
              <a:t>selaras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Nawacita</a:t>
            </a:r>
            <a:r>
              <a:rPr lang="en-US" b="1" dirty="0"/>
              <a:t> </a:t>
            </a:r>
            <a:r>
              <a:rPr lang="en-US" b="1" dirty="0" err="1"/>
              <a:t>kelima</a:t>
            </a:r>
            <a:r>
              <a:rPr lang="en-US" b="1" dirty="0"/>
              <a:t> </a:t>
            </a:r>
            <a:r>
              <a:rPr lang="en-US" dirty="0" err="1"/>
              <a:t>yaitu</a:t>
            </a:r>
            <a:r>
              <a:rPr lang="en-US" dirty="0"/>
              <a:t> “</a:t>
            </a:r>
            <a:r>
              <a:rPr lang="en-US" b="1" dirty="0" err="1"/>
              <a:t>Meningkatkan</a:t>
            </a:r>
            <a:r>
              <a:rPr lang="en-US" b="1" dirty="0"/>
              <a:t> </a:t>
            </a:r>
            <a:r>
              <a:rPr lang="en-US" b="1" dirty="0" err="1"/>
              <a:t>Kualitas</a:t>
            </a:r>
            <a:r>
              <a:rPr lang="en-US" b="1" dirty="0"/>
              <a:t> </a:t>
            </a:r>
            <a:r>
              <a:rPr lang="en-US" b="1" dirty="0" err="1"/>
              <a:t>Hidup</a:t>
            </a:r>
            <a:r>
              <a:rPr lang="en-US" b="1" dirty="0"/>
              <a:t> </a:t>
            </a:r>
            <a:r>
              <a:rPr lang="en-US" b="1" dirty="0" err="1"/>
              <a:t>Manusia</a:t>
            </a:r>
            <a:r>
              <a:rPr lang="en-US" b="1" dirty="0"/>
              <a:t> Indonesia”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WANTIKNAS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b="1" dirty="0" err="1"/>
              <a:t>melakukan</a:t>
            </a:r>
            <a:r>
              <a:rPr lang="en-US" b="1" dirty="0"/>
              <a:t> </a:t>
            </a:r>
            <a:r>
              <a:rPr lang="en-US" b="1" dirty="0" err="1"/>
              <a:t>koordinasi</a:t>
            </a:r>
            <a:r>
              <a:rPr lang="en-US" b="1" dirty="0"/>
              <a:t> </a:t>
            </a:r>
            <a:r>
              <a:rPr lang="en-US" b="1" dirty="0" err="1"/>
              <a:t>nasional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instansi</a:t>
            </a:r>
            <a:r>
              <a:rPr lang="en-US" b="1" dirty="0"/>
              <a:t> </a:t>
            </a:r>
            <a:r>
              <a:rPr lang="en-US" b="1" dirty="0" err="1"/>
              <a:t>Pemerintah</a:t>
            </a:r>
            <a:r>
              <a:rPr lang="en-US" b="1" dirty="0"/>
              <a:t> </a:t>
            </a:r>
            <a:r>
              <a:rPr lang="en-US" b="1" dirty="0" err="1"/>
              <a:t>Pusat</a:t>
            </a:r>
            <a:r>
              <a:rPr lang="en-US" b="1" dirty="0"/>
              <a:t>/Daerah, </a:t>
            </a:r>
            <a:r>
              <a:rPr lang="en-US" b="1" dirty="0" err="1"/>
              <a:t>Badan</a:t>
            </a:r>
            <a:r>
              <a:rPr lang="en-US" b="1" dirty="0"/>
              <a:t> Usaha </a:t>
            </a:r>
            <a:r>
              <a:rPr lang="en-US" b="1" dirty="0" err="1"/>
              <a:t>Milik</a:t>
            </a:r>
            <a:r>
              <a:rPr lang="en-US" b="1" dirty="0"/>
              <a:t> Negara/Daerah, </a:t>
            </a:r>
            <a:r>
              <a:rPr lang="en-US" b="1" dirty="0" err="1"/>
              <a:t>Dunia</a:t>
            </a:r>
            <a:r>
              <a:rPr lang="en-US" b="1" dirty="0"/>
              <a:t> Usaha, </a:t>
            </a:r>
            <a:r>
              <a:rPr lang="en-US" b="1" dirty="0" err="1"/>
              <a:t>Lembaga</a:t>
            </a:r>
            <a:r>
              <a:rPr lang="en-US" b="1" dirty="0"/>
              <a:t> </a:t>
            </a:r>
            <a:r>
              <a:rPr lang="en-US" b="1" dirty="0" err="1"/>
              <a:t>Profesional</a:t>
            </a:r>
            <a:r>
              <a:rPr lang="en-US" b="1" dirty="0"/>
              <a:t>,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masyarakat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umumnya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rangka</a:t>
            </a:r>
            <a:r>
              <a:rPr lang="en-US" b="1" dirty="0"/>
              <a:t> </a:t>
            </a:r>
            <a:r>
              <a:rPr lang="en-US" b="1" dirty="0" err="1"/>
              <a:t>pengembangan</a:t>
            </a:r>
            <a:r>
              <a:rPr lang="en-US" b="1" dirty="0"/>
              <a:t> TIK </a:t>
            </a:r>
            <a:r>
              <a:rPr lang="en-US" b="1" dirty="0" err="1"/>
              <a:t>serta</a:t>
            </a:r>
            <a:r>
              <a:rPr lang="en-US" b="1" dirty="0"/>
              <a:t> </a:t>
            </a:r>
            <a:r>
              <a:rPr lang="en-US" b="1" dirty="0" err="1"/>
              <a:t>memberdayakan</a:t>
            </a:r>
            <a:r>
              <a:rPr lang="en-US" b="1" dirty="0"/>
              <a:t> </a:t>
            </a:r>
            <a:r>
              <a:rPr lang="en-US" b="1" dirty="0" err="1"/>
              <a:t>masyarakat</a:t>
            </a:r>
            <a:r>
              <a:rPr lang="en-US" b="1" dirty="0"/>
              <a:t>.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1833115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2798</TotalTime>
  <Words>3166</Words>
  <Application>Microsoft Office PowerPoint</Application>
  <PresentationFormat>A4 Paper (210x297 mm)</PresentationFormat>
  <Paragraphs>526</Paragraphs>
  <Slides>40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PROFIL </vt:lpstr>
      <vt:lpstr>Transformasi Lembaga Koordinasi TIK</vt:lpstr>
      <vt:lpstr>SUSUNAN KEANGGOTAAN (KEPPRES NO. 1 TAHUN 2014)</vt:lpstr>
      <vt:lpstr>Susunan Keanggotaan (2)</vt:lpstr>
      <vt:lpstr>Tugas Wantiknas (Keppres 1 tahun 2014)</vt:lpstr>
      <vt:lpstr>PowerPoint Presentation</vt:lpstr>
      <vt:lpstr>5 Program Strategi Wantiknas Tahun 2018</vt:lpstr>
      <vt:lpstr>SDM TIK Nasional</vt:lpstr>
      <vt:lpstr>Rekomendasi SDM TIK</vt:lpstr>
      <vt:lpstr>Industri TIK Nasional</vt:lpstr>
      <vt:lpstr>Rekomendasi Industri TIK</vt:lpstr>
      <vt:lpstr>Digital Government</vt:lpstr>
      <vt:lpstr>Rekomendasi Digital Government</vt:lpstr>
      <vt:lpstr>Cyber Security</vt:lpstr>
      <vt:lpstr>Rekomendasi Cyber Security</vt:lpstr>
      <vt:lpstr>5 Program Strategi Wantiknas Tahun 2019</vt:lpstr>
      <vt:lpstr>TREND TIK </vt:lpstr>
      <vt:lpstr>Tantangan Pemerintah Kini</vt:lpstr>
      <vt:lpstr>Keanekaragaman Indonesia</vt:lpstr>
      <vt:lpstr>Belanja TIK Terus Naik, Kinerja e-Government Belum Memuaskan</vt:lpstr>
      <vt:lpstr>PowerPoint Presentation</vt:lpstr>
      <vt:lpstr>UPDATE PROGRESS PROYEK PALAPA RING MINGGU  Ke-18 TAHUN 2019</vt:lpstr>
      <vt:lpstr>SISTEM PEMERINTAHAN BERBASIS ELEKTRONIK</vt:lpstr>
      <vt:lpstr>KONDISI SAAT INI : KEBIJAKAN</vt:lpstr>
      <vt:lpstr>KONDISI SAAT INI : PEMBANGUNAN SPBE</vt:lpstr>
      <vt:lpstr>PERPRES NO 95/2018 TENTANG SPBE</vt:lpstr>
      <vt:lpstr>Layanan SPBE</vt:lpstr>
      <vt:lpstr>Kerangka Peraturan Presiden</vt:lpstr>
      <vt:lpstr>Revolusi 4.0</vt:lpstr>
      <vt:lpstr>MAKING INDONESIA INDUSTRI 4.0</vt:lpstr>
      <vt:lpstr>Five Focus Sectors  for “Making  Indonesia 4.0”</vt:lpstr>
      <vt:lpstr>5 Sektor dipilih untuk “Making Indonesia 4.0”</vt:lpstr>
      <vt:lpstr>Lima teknologi akan menjadi teknologi kunci untuk Industry 4.0</vt:lpstr>
      <vt:lpstr>Internet of Things</vt:lpstr>
      <vt:lpstr>PowerPoint Presentation</vt:lpstr>
      <vt:lpstr>10 Besar Ekonomi Dunia</vt:lpstr>
      <vt:lpstr>Sejalan dengan aspirasi Indonesia, prioritas sektor berfokus pada pertumbuhan yang didorong oleh ekspor neto</vt:lpstr>
      <vt:lpstr>10 Prioritas Nasional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Farisya</dc:creator>
  <cp:lastModifiedBy>NR</cp:lastModifiedBy>
  <cp:revision>252</cp:revision>
  <cp:lastPrinted>2019-01-31T09:08:52Z</cp:lastPrinted>
  <dcterms:created xsi:type="dcterms:W3CDTF">2018-09-18T14:03:35Z</dcterms:created>
  <dcterms:modified xsi:type="dcterms:W3CDTF">2019-11-02T09:18:23Z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2018-08-31T00:00:00Z</vt:filetime>
  </property>
  <property fmtid="{D5CDD505-2E9C-101B-9397-08002B2CF9AE}" pid="3" name="LastSaved">
    <vt:filetime>2018-09-18T00:00:00Z</vt:filetime>
  </property>
</Properties>
</file>